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media/image5.jpg" ContentType="image/jpe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20"/>
  </p:notesMasterIdLst>
  <p:sldIdLst>
    <p:sldId id="256" r:id="rId5"/>
    <p:sldId id="257" r:id="rId6"/>
    <p:sldId id="258" r:id="rId7"/>
    <p:sldId id="259" r:id="rId8"/>
    <p:sldId id="260" r:id="rId9"/>
    <p:sldId id="265" r:id="rId10"/>
    <p:sldId id="266" r:id="rId11"/>
    <p:sldId id="263" r:id="rId12"/>
    <p:sldId id="267" r:id="rId13"/>
    <p:sldId id="268" r:id="rId14"/>
    <p:sldId id="269" r:id="rId15"/>
    <p:sldId id="264" r:id="rId16"/>
    <p:sldId id="270" r:id="rId17"/>
    <p:sldId id="272" r:id="rId18"/>
    <p:sldId id="271" r:id="rId19"/>
  </p:sldIdLst>
  <p:sldSz cx="20104100" cy="11309350"/>
  <p:notesSz cx="20104100" cy="113093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90"/>
    <p:restoredTop sz="92010" autoAdjust="0"/>
  </p:normalViewPr>
  <p:slideViewPr>
    <p:cSldViewPr>
      <p:cViewPr varScale="1">
        <p:scale>
          <a:sx n="62" d="100"/>
          <a:sy n="62" d="100"/>
        </p:scale>
        <p:origin x="882" y="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47142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645822-FBB4-A476-46F1-1A1DAFA07E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BEB6D69-3B50-B205-D7BA-3573F7DBB62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7A91AF-2A1B-35FA-CBB0-4801B7397E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9E3683-11F3-D471-A035-859A0F9DB9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32530851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53" y="0"/>
            <a:ext cx="20100188" cy="10041579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628243" y="10480554"/>
            <a:ext cx="819150" cy="608330"/>
          </a:xfrm>
          <a:custGeom>
            <a:avLst/>
            <a:gdLst/>
            <a:ahLst/>
            <a:cxnLst/>
            <a:rect l="l" t="t" r="r" b="b"/>
            <a:pathLst>
              <a:path w="819150" h="608329">
                <a:moveTo>
                  <a:pt x="362153" y="320116"/>
                </a:moveTo>
                <a:lnTo>
                  <a:pt x="360832" y="320116"/>
                </a:lnTo>
                <a:lnTo>
                  <a:pt x="360781" y="320306"/>
                </a:lnTo>
                <a:lnTo>
                  <a:pt x="362153" y="320116"/>
                </a:lnTo>
                <a:close/>
              </a:path>
              <a:path w="819150" h="608329">
                <a:moveTo>
                  <a:pt x="818794" y="320802"/>
                </a:moveTo>
                <a:lnTo>
                  <a:pt x="799541" y="364020"/>
                </a:lnTo>
                <a:lnTo>
                  <a:pt x="775754" y="404901"/>
                </a:lnTo>
                <a:lnTo>
                  <a:pt x="740143" y="450634"/>
                </a:lnTo>
                <a:lnTo>
                  <a:pt x="698423" y="490880"/>
                </a:lnTo>
                <a:lnTo>
                  <a:pt x="657009" y="521195"/>
                </a:lnTo>
                <a:lnTo>
                  <a:pt x="611873" y="545922"/>
                </a:lnTo>
                <a:lnTo>
                  <a:pt x="563892" y="564705"/>
                </a:lnTo>
                <a:lnTo>
                  <a:pt x="513918" y="577189"/>
                </a:lnTo>
                <a:lnTo>
                  <a:pt x="462813" y="582993"/>
                </a:lnTo>
                <a:lnTo>
                  <a:pt x="411441" y="581787"/>
                </a:lnTo>
                <a:lnTo>
                  <a:pt x="358216" y="573303"/>
                </a:lnTo>
                <a:lnTo>
                  <a:pt x="306908" y="558088"/>
                </a:lnTo>
                <a:lnTo>
                  <a:pt x="258241" y="536232"/>
                </a:lnTo>
                <a:lnTo>
                  <a:pt x="212928" y="507809"/>
                </a:lnTo>
                <a:lnTo>
                  <a:pt x="171678" y="472884"/>
                </a:lnTo>
                <a:lnTo>
                  <a:pt x="138531" y="435952"/>
                </a:lnTo>
                <a:lnTo>
                  <a:pt x="110566" y="395427"/>
                </a:lnTo>
                <a:lnTo>
                  <a:pt x="88036" y="351853"/>
                </a:lnTo>
                <a:lnTo>
                  <a:pt x="71196" y="305828"/>
                </a:lnTo>
                <a:lnTo>
                  <a:pt x="60312" y="257911"/>
                </a:lnTo>
                <a:lnTo>
                  <a:pt x="152603" y="259219"/>
                </a:lnTo>
                <a:lnTo>
                  <a:pt x="202171" y="273862"/>
                </a:lnTo>
                <a:lnTo>
                  <a:pt x="211150" y="277025"/>
                </a:lnTo>
                <a:lnTo>
                  <a:pt x="219354" y="276009"/>
                </a:lnTo>
                <a:lnTo>
                  <a:pt x="222326" y="275602"/>
                </a:lnTo>
                <a:lnTo>
                  <a:pt x="224942" y="274574"/>
                </a:lnTo>
                <a:lnTo>
                  <a:pt x="227330" y="273151"/>
                </a:lnTo>
                <a:lnTo>
                  <a:pt x="231267" y="270827"/>
                </a:lnTo>
                <a:lnTo>
                  <a:pt x="268300" y="247307"/>
                </a:lnTo>
                <a:lnTo>
                  <a:pt x="283705" y="246418"/>
                </a:lnTo>
                <a:lnTo>
                  <a:pt x="291198" y="248564"/>
                </a:lnTo>
                <a:lnTo>
                  <a:pt x="310222" y="279768"/>
                </a:lnTo>
                <a:lnTo>
                  <a:pt x="315125" y="277685"/>
                </a:lnTo>
                <a:lnTo>
                  <a:pt x="320395" y="276148"/>
                </a:lnTo>
                <a:lnTo>
                  <a:pt x="334695" y="275297"/>
                </a:lnTo>
                <a:lnTo>
                  <a:pt x="342849" y="277990"/>
                </a:lnTo>
                <a:lnTo>
                  <a:pt x="362153" y="310489"/>
                </a:lnTo>
                <a:lnTo>
                  <a:pt x="361810" y="315429"/>
                </a:lnTo>
                <a:lnTo>
                  <a:pt x="360832" y="320116"/>
                </a:lnTo>
                <a:lnTo>
                  <a:pt x="372846" y="319417"/>
                </a:lnTo>
                <a:lnTo>
                  <a:pt x="398322" y="351548"/>
                </a:lnTo>
                <a:lnTo>
                  <a:pt x="397992" y="357809"/>
                </a:lnTo>
                <a:lnTo>
                  <a:pt x="397891" y="359664"/>
                </a:lnTo>
                <a:lnTo>
                  <a:pt x="397776" y="361873"/>
                </a:lnTo>
                <a:lnTo>
                  <a:pt x="397979" y="361873"/>
                </a:lnTo>
                <a:lnTo>
                  <a:pt x="399135" y="361696"/>
                </a:lnTo>
                <a:lnTo>
                  <a:pt x="398792" y="361696"/>
                </a:lnTo>
                <a:lnTo>
                  <a:pt x="408368" y="361111"/>
                </a:lnTo>
                <a:lnTo>
                  <a:pt x="435279" y="389153"/>
                </a:lnTo>
                <a:lnTo>
                  <a:pt x="435394" y="396049"/>
                </a:lnTo>
                <a:lnTo>
                  <a:pt x="435127" y="400773"/>
                </a:lnTo>
                <a:lnTo>
                  <a:pt x="434047" y="404647"/>
                </a:lnTo>
                <a:lnTo>
                  <a:pt x="432244" y="409282"/>
                </a:lnTo>
                <a:lnTo>
                  <a:pt x="432816" y="409816"/>
                </a:lnTo>
                <a:lnTo>
                  <a:pt x="459943" y="422833"/>
                </a:lnTo>
                <a:lnTo>
                  <a:pt x="467563" y="422833"/>
                </a:lnTo>
                <a:lnTo>
                  <a:pt x="485216" y="394627"/>
                </a:lnTo>
                <a:lnTo>
                  <a:pt x="482117" y="383882"/>
                </a:lnTo>
                <a:lnTo>
                  <a:pt x="492264" y="389483"/>
                </a:lnTo>
                <a:lnTo>
                  <a:pt x="502805" y="392798"/>
                </a:lnTo>
                <a:lnTo>
                  <a:pt x="513346" y="392963"/>
                </a:lnTo>
                <a:lnTo>
                  <a:pt x="523468" y="389153"/>
                </a:lnTo>
                <a:lnTo>
                  <a:pt x="528358" y="383882"/>
                </a:lnTo>
                <a:lnTo>
                  <a:pt x="530631" y="381419"/>
                </a:lnTo>
                <a:lnTo>
                  <a:pt x="533171" y="371144"/>
                </a:lnTo>
                <a:lnTo>
                  <a:pt x="532244" y="363931"/>
                </a:lnTo>
                <a:lnTo>
                  <a:pt x="532180" y="363486"/>
                </a:lnTo>
                <a:lnTo>
                  <a:pt x="532091" y="362750"/>
                </a:lnTo>
                <a:lnTo>
                  <a:pt x="531977" y="361873"/>
                </a:lnTo>
                <a:lnTo>
                  <a:pt x="531876" y="361111"/>
                </a:lnTo>
                <a:lnTo>
                  <a:pt x="531685" y="359664"/>
                </a:lnTo>
                <a:lnTo>
                  <a:pt x="526745" y="348348"/>
                </a:lnTo>
                <a:lnTo>
                  <a:pt x="538835" y="357809"/>
                </a:lnTo>
                <a:lnTo>
                  <a:pt x="553072" y="363486"/>
                </a:lnTo>
                <a:lnTo>
                  <a:pt x="567499" y="363931"/>
                </a:lnTo>
                <a:lnTo>
                  <a:pt x="579920" y="357809"/>
                </a:lnTo>
                <a:lnTo>
                  <a:pt x="580072" y="357809"/>
                </a:lnTo>
                <a:lnTo>
                  <a:pt x="586206" y="348348"/>
                </a:lnTo>
                <a:lnTo>
                  <a:pt x="587336" y="346608"/>
                </a:lnTo>
                <a:lnTo>
                  <a:pt x="588505" y="334060"/>
                </a:lnTo>
                <a:lnTo>
                  <a:pt x="588594" y="333171"/>
                </a:lnTo>
                <a:lnTo>
                  <a:pt x="584403" y="319417"/>
                </a:lnTo>
                <a:lnTo>
                  <a:pt x="584339" y="319227"/>
                </a:lnTo>
                <a:lnTo>
                  <a:pt x="575056" y="306616"/>
                </a:lnTo>
                <a:lnTo>
                  <a:pt x="585279" y="312559"/>
                </a:lnTo>
                <a:lnTo>
                  <a:pt x="595591" y="316357"/>
                </a:lnTo>
                <a:lnTo>
                  <a:pt x="605764" y="316560"/>
                </a:lnTo>
                <a:lnTo>
                  <a:pt x="615581" y="311721"/>
                </a:lnTo>
                <a:lnTo>
                  <a:pt x="621842" y="306616"/>
                </a:lnTo>
                <a:lnTo>
                  <a:pt x="622871" y="305777"/>
                </a:lnTo>
                <a:lnTo>
                  <a:pt x="624662" y="298069"/>
                </a:lnTo>
                <a:lnTo>
                  <a:pt x="623163" y="289877"/>
                </a:lnTo>
                <a:lnTo>
                  <a:pt x="621499" y="283730"/>
                </a:lnTo>
                <a:lnTo>
                  <a:pt x="618896" y="277685"/>
                </a:lnTo>
                <a:lnTo>
                  <a:pt x="618845" y="277545"/>
                </a:lnTo>
                <a:lnTo>
                  <a:pt x="601713" y="254241"/>
                </a:lnTo>
                <a:lnTo>
                  <a:pt x="594690" y="246418"/>
                </a:lnTo>
                <a:lnTo>
                  <a:pt x="561746" y="209677"/>
                </a:lnTo>
                <a:lnTo>
                  <a:pt x="498487" y="138760"/>
                </a:lnTo>
                <a:lnTo>
                  <a:pt x="495058" y="136563"/>
                </a:lnTo>
                <a:lnTo>
                  <a:pt x="490677" y="134353"/>
                </a:lnTo>
                <a:lnTo>
                  <a:pt x="486283" y="134073"/>
                </a:lnTo>
                <a:lnTo>
                  <a:pt x="479196" y="134073"/>
                </a:lnTo>
                <a:lnTo>
                  <a:pt x="474726" y="135432"/>
                </a:lnTo>
                <a:lnTo>
                  <a:pt x="469620" y="137490"/>
                </a:lnTo>
                <a:lnTo>
                  <a:pt x="467969" y="138430"/>
                </a:lnTo>
                <a:lnTo>
                  <a:pt x="447586" y="149593"/>
                </a:lnTo>
                <a:lnTo>
                  <a:pt x="422795" y="191071"/>
                </a:lnTo>
                <a:lnTo>
                  <a:pt x="422706" y="191223"/>
                </a:lnTo>
                <a:lnTo>
                  <a:pt x="422465" y="191389"/>
                </a:lnTo>
                <a:lnTo>
                  <a:pt x="419125" y="196011"/>
                </a:lnTo>
                <a:lnTo>
                  <a:pt x="414947" y="199948"/>
                </a:lnTo>
                <a:lnTo>
                  <a:pt x="403174" y="207378"/>
                </a:lnTo>
                <a:lnTo>
                  <a:pt x="395325" y="209677"/>
                </a:lnTo>
                <a:lnTo>
                  <a:pt x="387261" y="209677"/>
                </a:lnTo>
                <a:lnTo>
                  <a:pt x="352793" y="192557"/>
                </a:lnTo>
                <a:lnTo>
                  <a:pt x="343611" y="169773"/>
                </a:lnTo>
                <a:lnTo>
                  <a:pt x="344614" y="159219"/>
                </a:lnTo>
                <a:lnTo>
                  <a:pt x="345363" y="155702"/>
                </a:lnTo>
                <a:lnTo>
                  <a:pt x="346913" y="151307"/>
                </a:lnTo>
                <a:lnTo>
                  <a:pt x="347637" y="149593"/>
                </a:lnTo>
                <a:lnTo>
                  <a:pt x="347954" y="148882"/>
                </a:lnTo>
                <a:lnTo>
                  <a:pt x="348183" y="148336"/>
                </a:lnTo>
                <a:lnTo>
                  <a:pt x="361467" y="122123"/>
                </a:lnTo>
                <a:lnTo>
                  <a:pt x="369112" y="107645"/>
                </a:lnTo>
                <a:lnTo>
                  <a:pt x="374357" y="98894"/>
                </a:lnTo>
                <a:lnTo>
                  <a:pt x="378079" y="93560"/>
                </a:lnTo>
                <a:lnTo>
                  <a:pt x="380199" y="90500"/>
                </a:lnTo>
                <a:lnTo>
                  <a:pt x="381139" y="89192"/>
                </a:lnTo>
                <a:lnTo>
                  <a:pt x="382447" y="88188"/>
                </a:lnTo>
                <a:lnTo>
                  <a:pt x="384822" y="86055"/>
                </a:lnTo>
                <a:lnTo>
                  <a:pt x="386105" y="85051"/>
                </a:lnTo>
                <a:lnTo>
                  <a:pt x="387451" y="84099"/>
                </a:lnTo>
                <a:lnTo>
                  <a:pt x="389229" y="82943"/>
                </a:lnTo>
                <a:lnTo>
                  <a:pt x="430085" y="61074"/>
                </a:lnTo>
                <a:lnTo>
                  <a:pt x="428891" y="59690"/>
                </a:lnTo>
                <a:lnTo>
                  <a:pt x="428358" y="59105"/>
                </a:lnTo>
                <a:lnTo>
                  <a:pt x="420077" y="52349"/>
                </a:lnTo>
                <a:lnTo>
                  <a:pt x="408813" y="48094"/>
                </a:lnTo>
                <a:lnTo>
                  <a:pt x="392582" y="46723"/>
                </a:lnTo>
                <a:lnTo>
                  <a:pt x="369443" y="48602"/>
                </a:lnTo>
                <a:lnTo>
                  <a:pt x="336905" y="56146"/>
                </a:lnTo>
                <a:lnTo>
                  <a:pt x="300418" y="68262"/>
                </a:lnTo>
                <a:lnTo>
                  <a:pt x="269049" y="80327"/>
                </a:lnTo>
                <a:lnTo>
                  <a:pt x="246303" y="90131"/>
                </a:lnTo>
                <a:lnTo>
                  <a:pt x="245427" y="90500"/>
                </a:lnTo>
                <a:lnTo>
                  <a:pt x="238569" y="92544"/>
                </a:lnTo>
                <a:lnTo>
                  <a:pt x="230720" y="93560"/>
                </a:lnTo>
                <a:lnTo>
                  <a:pt x="230212" y="93535"/>
                </a:lnTo>
                <a:lnTo>
                  <a:pt x="38049" y="0"/>
                </a:lnTo>
                <a:lnTo>
                  <a:pt x="28321" y="24409"/>
                </a:lnTo>
                <a:lnTo>
                  <a:pt x="12534" y="74269"/>
                </a:lnTo>
                <a:lnTo>
                  <a:pt x="3060" y="126619"/>
                </a:lnTo>
                <a:lnTo>
                  <a:pt x="0" y="180035"/>
                </a:lnTo>
                <a:lnTo>
                  <a:pt x="647" y="206832"/>
                </a:lnTo>
                <a:lnTo>
                  <a:pt x="5664" y="252806"/>
                </a:lnTo>
                <a:lnTo>
                  <a:pt x="15938" y="297840"/>
                </a:lnTo>
                <a:lnTo>
                  <a:pt x="31165" y="341477"/>
                </a:lnTo>
                <a:lnTo>
                  <a:pt x="51015" y="383260"/>
                </a:lnTo>
                <a:lnTo>
                  <a:pt x="75171" y="422719"/>
                </a:lnTo>
                <a:lnTo>
                  <a:pt x="103314" y="459384"/>
                </a:lnTo>
                <a:lnTo>
                  <a:pt x="135115" y="492798"/>
                </a:lnTo>
                <a:lnTo>
                  <a:pt x="166293" y="519557"/>
                </a:lnTo>
                <a:lnTo>
                  <a:pt x="200101" y="543344"/>
                </a:lnTo>
                <a:lnTo>
                  <a:pt x="236093" y="563651"/>
                </a:lnTo>
                <a:lnTo>
                  <a:pt x="273837" y="579958"/>
                </a:lnTo>
                <a:lnTo>
                  <a:pt x="319925" y="594309"/>
                </a:lnTo>
                <a:lnTo>
                  <a:pt x="367271" y="603885"/>
                </a:lnTo>
                <a:lnTo>
                  <a:pt x="420725" y="608088"/>
                </a:lnTo>
                <a:lnTo>
                  <a:pt x="474383" y="604989"/>
                </a:lnTo>
                <a:lnTo>
                  <a:pt x="527265" y="594918"/>
                </a:lnTo>
                <a:lnTo>
                  <a:pt x="578396" y="578256"/>
                </a:lnTo>
                <a:lnTo>
                  <a:pt x="626795" y="555345"/>
                </a:lnTo>
                <a:lnTo>
                  <a:pt x="662114" y="533260"/>
                </a:lnTo>
                <a:lnTo>
                  <a:pt x="694753" y="507707"/>
                </a:lnTo>
                <a:lnTo>
                  <a:pt x="724738" y="479069"/>
                </a:lnTo>
                <a:lnTo>
                  <a:pt x="752094" y="447700"/>
                </a:lnTo>
                <a:lnTo>
                  <a:pt x="790981" y="387172"/>
                </a:lnTo>
                <a:lnTo>
                  <a:pt x="806132" y="354507"/>
                </a:lnTo>
                <a:lnTo>
                  <a:pt x="818794" y="320802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58516" y="10736974"/>
            <a:ext cx="195299" cy="177852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729259" y="10251001"/>
            <a:ext cx="770890" cy="497840"/>
          </a:xfrm>
          <a:custGeom>
            <a:avLst/>
            <a:gdLst/>
            <a:ahLst/>
            <a:cxnLst/>
            <a:rect l="l" t="t" r="r" b="b"/>
            <a:pathLst>
              <a:path w="770890" h="497840">
                <a:moveTo>
                  <a:pt x="770394" y="418731"/>
                </a:moveTo>
                <a:lnTo>
                  <a:pt x="766254" y="369989"/>
                </a:lnTo>
                <a:lnTo>
                  <a:pt x="755662" y="316649"/>
                </a:lnTo>
                <a:lnTo>
                  <a:pt x="743889" y="280365"/>
                </a:lnTo>
                <a:lnTo>
                  <a:pt x="728827" y="244132"/>
                </a:lnTo>
                <a:lnTo>
                  <a:pt x="710285" y="209550"/>
                </a:lnTo>
                <a:lnTo>
                  <a:pt x="665721" y="148234"/>
                </a:lnTo>
                <a:lnTo>
                  <a:pt x="611708" y="95161"/>
                </a:lnTo>
                <a:lnTo>
                  <a:pt x="559015" y="58877"/>
                </a:lnTo>
                <a:lnTo>
                  <a:pt x="501815" y="30302"/>
                </a:lnTo>
                <a:lnTo>
                  <a:pt x="451662" y="13385"/>
                </a:lnTo>
                <a:lnTo>
                  <a:pt x="399478" y="3314"/>
                </a:lnTo>
                <a:lnTo>
                  <a:pt x="346329" y="0"/>
                </a:lnTo>
                <a:lnTo>
                  <a:pt x="293268" y="3314"/>
                </a:lnTo>
                <a:lnTo>
                  <a:pt x="241350" y="13169"/>
                </a:lnTo>
                <a:lnTo>
                  <a:pt x="202704" y="25171"/>
                </a:lnTo>
                <a:lnTo>
                  <a:pt x="165481" y="40868"/>
                </a:lnTo>
                <a:lnTo>
                  <a:pt x="129959" y="60134"/>
                </a:lnTo>
                <a:lnTo>
                  <a:pt x="96431" y="82778"/>
                </a:lnTo>
                <a:lnTo>
                  <a:pt x="43929" y="130086"/>
                </a:lnTo>
                <a:lnTo>
                  <a:pt x="0" y="185445"/>
                </a:lnTo>
                <a:lnTo>
                  <a:pt x="16471" y="165176"/>
                </a:lnTo>
                <a:lnTo>
                  <a:pt x="33959" y="145961"/>
                </a:lnTo>
                <a:lnTo>
                  <a:pt x="72326" y="110744"/>
                </a:lnTo>
                <a:lnTo>
                  <a:pt x="105156" y="86982"/>
                </a:lnTo>
                <a:lnTo>
                  <a:pt x="140360" y="66725"/>
                </a:lnTo>
                <a:lnTo>
                  <a:pt x="177444" y="50177"/>
                </a:lnTo>
                <a:lnTo>
                  <a:pt x="215925" y="37503"/>
                </a:lnTo>
                <a:lnTo>
                  <a:pt x="256705" y="28613"/>
                </a:lnTo>
                <a:lnTo>
                  <a:pt x="298196" y="24053"/>
                </a:lnTo>
                <a:lnTo>
                  <a:pt x="318973" y="23342"/>
                </a:lnTo>
                <a:lnTo>
                  <a:pt x="339915" y="23647"/>
                </a:lnTo>
                <a:lnTo>
                  <a:pt x="381368" y="28117"/>
                </a:lnTo>
                <a:lnTo>
                  <a:pt x="429031" y="38684"/>
                </a:lnTo>
                <a:lnTo>
                  <a:pt x="475107" y="54914"/>
                </a:lnTo>
                <a:lnTo>
                  <a:pt x="518820" y="76682"/>
                </a:lnTo>
                <a:lnTo>
                  <a:pt x="559384" y="103835"/>
                </a:lnTo>
                <a:lnTo>
                  <a:pt x="596023" y="136232"/>
                </a:lnTo>
                <a:lnTo>
                  <a:pt x="638632" y="186817"/>
                </a:lnTo>
                <a:lnTo>
                  <a:pt x="672223" y="243598"/>
                </a:lnTo>
                <a:lnTo>
                  <a:pt x="520433" y="320128"/>
                </a:lnTo>
                <a:lnTo>
                  <a:pt x="511797" y="319290"/>
                </a:lnTo>
                <a:lnTo>
                  <a:pt x="505053" y="314947"/>
                </a:lnTo>
                <a:lnTo>
                  <a:pt x="459536" y="291299"/>
                </a:lnTo>
                <a:lnTo>
                  <a:pt x="450456" y="286308"/>
                </a:lnTo>
                <a:lnTo>
                  <a:pt x="442734" y="281711"/>
                </a:lnTo>
                <a:lnTo>
                  <a:pt x="434225" y="277190"/>
                </a:lnTo>
                <a:lnTo>
                  <a:pt x="425145" y="273761"/>
                </a:lnTo>
                <a:lnTo>
                  <a:pt x="415391" y="271602"/>
                </a:lnTo>
                <a:lnTo>
                  <a:pt x="404863" y="270840"/>
                </a:lnTo>
                <a:lnTo>
                  <a:pt x="394220" y="271818"/>
                </a:lnTo>
                <a:lnTo>
                  <a:pt x="347230" y="291909"/>
                </a:lnTo>
                <a:lnTo>
                  <a:pt x="292620" y="321030"/>
                </a:lnTo>
                <a:lnTo>
                  <a:pt x="256489" y="380593"/>
                </a:lnTo>
                <a:lnTo>
                  <a:pt x="252831" y="399580"/>
                </a:lnTo>
                <a:lnTo>
                  <a:pt x="254431" y="406933"/>
                </a:lnTo>
                <a:lnTo>
                  <a:pt x="257848" y="414007"/>
                </a:lnTo>
                <a:lnTo>
                  <a:pt x="266954" y="423545"/>
                </a:lnTo>
                <a:lnTo>
                  <a:pt x="278676" y="428752"/>
                </a:lnTo>
                <a:lnTo>
                  <a:pt x="291477" y="429196"/>
                </a:lnTo>
                <a:lnTo>
                  <a:pt x="303860" y="424535"/>
                </a:lnTo>
                <a:lnTo>
                  <a:pt x="308292" y="421690"/>
                </a:lnTo>
                <a:lnTo>
                  <a:pt x="311912" y="418096"/>
                </a:lnTo>
                <a:lnTo>
                  <a:pt x="314579" y="414007"/>
                </a:lnTo>
                <a:lnTo>
                  <a:pt x="339699" y="371983"/>
                </a:lnTo>
                <a:lnTo>
                  <a:pt x="362343" y="359600"/>
                </a:lnTo>
                <a:lnTo>
                  <a:pt x="372529" y="353250"/>
                </a:lnTo>
                <a:lnTo>
                  <a:pt x="397205" y="354723"/>
                </a:lnTo>
                <a:lnTo>
                  <a:pt x="406438" y="363118"/>
                </a:lnTo>
                <a:lnTo>
                  <a:pt x="499211" y="467156"/>
                </a:lnTo>
                <a:lnTo>
                  <a:pt x="513232" y="482536"/>
                </a:lnTo>
                <a:lnTo>
                  <a:pt x="519874" y="489267"/>
                </a:lnTo>
                <a:lnTo>
                  <a:pt x="530237" y="495884"/>
                </a:lnTo>
                <a:lnTo>
                  <a:pt x="541007" y="497776"/>
                </a:lnTo>
                <a:lnTo>
                  <a:pt x="551180" y="496735"/>
                </a:lnTo>
                <a:lnTo>
                  <a:pt x="559714" y="494525"/>
                </a:lnTo>
                <a:lnTo>
                  <a:pt x="562051" y="493826"/>
                </a:lnTo>
                <a:lnTo>
                  <a:pt x="590994" y="483895"/>
                </a:lnTo>
                <a:lnTo>
                  <a:pt x="593534" y="482993"/>
                </a:lnTo>
                <a:lnTo>
                  <a:pt x="605459" y="478878"/>
                </a:lnTo>
                <a:lnTo>
                  <a:pt x="608482" y="477799"/>
                </a:lnTo>
                <a:lnTo>
                  <a:pt x="612889" y="476300"/>
                </a:lnTo>
                <a:lnTo>
                  <a:pt x="612775" y="475983"/>
                </a:lnTo>
                <a:lnTo>
                  <a:pt x="612940" y="476250"/>
                </a:lnTo>
                <a:lnTo>
                  <a:pt x="768985" y="466598"/>
                </a:lnTo>
                <a:lnTo>
                  <a:pt x="769632" y="454736"/>
                </a:lnTo>
                <a:lnTo>
                  <a:pt x="770318" y="430657"/>
                </a:lnTo>
                <a:lnTo>
                  <a:pt x="770394" y="418731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bg object 2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235076" y="10219720"/>
            <a:ext cx="2240769" cy="83739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196656" y="3084064"/>
            <a:ext cx="12680315" cy="18478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50" b="0" i="0">
                <a:solidFill>
                  <a:schemeClr val="bg1"/>
                </a:solidFill>
                <a:latin typeface="EC Square Sans Pro"/>
                <a:cs typeface="EC Square Sans Pr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2050" b="0" i="0">
                <a:solidFill>
                  <a:schemeClr val="hlink"/>
                </a:solidFill>
                <a:latin typeface="EC Square Sans Pro Light"/>
                <a:cs typeface="EC Square Sans Pro Light"/>
              </a:defRPr>
            </a:lvl1pPr>
          </a:lstStyle>
          <a:p>
            <a:pPr marL="12700">
              <a:lnSpc>
                <a:spcPts val="2390"/>
              </a:lnSpc>
            </a:pPr>
            <a:r>
              <a:rPr dirty="0"/>
              <a:t>Making</a:t>
            </a:r>
            <a:r>
              <a:rPr spc="-30" dirty="0"/>
              <a:t> </a:t>
            </a:r>
            <a:r>
              <a:rPr dirty="0"/>
              <a:t>ADR</a:t>
            </a:r>
            <a:r>
              <a:rPr spc="-30" dirty="0"/>
              <a:t> </a:t>
            </a:r>
            <a:r>
              <a:rPr spc="-20" dirty="0"/>
              <a:t>fit</a:t>
            </a:r>
            <a:r>
              <a:rPr spc="-30" dirty="0"/>
              <a:t> </a:t>
            </a:r>
            <a:r>
              <a:rPr dirty="0"/>
              <a:t>for</a:t>
            </a:r>
            <a:r>
              <a:rPr spc="-30" dirty="0"/>
              <a:t> </a:t>
            </a:r>
            <a:r>
              <a:rPr dirty="0"/>
              <a:t>the</a:t>
            </a:r>
            <a:r>
              <a:rPr spc="-30" dirty="0"/>
              <a:t> </a:t>
            </a:r>
            <a:r>
              <a:rPr dirty="0"/>
              <a:t>digital</a:t>
            </a:r>
            <a:r>
              <a:rPr spc="-30" dirty="0"/>
              <a:t> </a:t>
            </a:r>
            <a:r>
              <a:rPr spc="-10" dirty="0"/>
              <a:t>markets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50" b="0" i="0">
                <a:solidFill>
                  <a:schemeClr val="bg1"/>
                </a:solidFill>
                <a:latin typeface="EC Square Sans Pro"/>
                <a:cs typeface="EC Square Sans Pr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2050" b="0" i="0">
                <a:solidFill>
                  <a:schemeClr val="hlink"/>
                </a:solidFill>
                <a:latin typeface="EC Square Sans Pro Light"/>
                <a:cs typeface="EC Square Sans Pro Light"/>
              </a:defRPr>
            </a:lvl1pPr>
          </a:lstStyle>
          <a:p>
            <a:pPr marL="12700">
              <a:lnSpc>
                <a:spcPts val="2390"/>
              </a:lnSpc>
            </a:pPr>
            <a:r>
              <a:rPr dirty="0"/>
              <a:t>Making</a:t>
            </a:r>
            <a:r>
              <a:rPr spc="-30" dirty="0"/>
              <a:t> </a:t>
            </a:r>
            <a:r>
              <a:rPr dirty="0"/>
              <a:t>ADR</a:t>
            </a:r>
            <a:r>
              <a:rPr spc="-30" dirty="0"/>
              <a:t> </a:t>
            </a:r>
            <a:r>
              <a:rPr spc="-20" dirty="0"/>
              <a:t>fit</a:t>
            </a:r>
            <a:r>
              <a:rPr spc="-30" dirty="0"/>
              <a:t> </a:t>
            </a:r>
            <a:r>
              <a:rPr dirty="0"/>
              <a:t>for</a:t>
            </a:r>
            <a:r>
              <a:rPr spc="-30" dirty="0"/>
              <a:t> </a:t>
            </a:r>
            <a:r>
              <a:rPr dirty="0"/>
              <a:t>the</a:t>
            </a:r>
            <a:r>
              <a:rPr spc="-30" dirty="0"/>
              <a:t> </a:t>
            </a:r>
            <a:r>
              <a:rPr dirty="0"/>
              <a:t>digital</a:t>
            </a:r>
            <a:r>
              <a:rPr spc="-30" dirty="0"/>
              <a:t> </a:t>
            </a:r>
            <a:r>
              <a:rPr spc="-10" dirty="0"/>
              <a:t>markets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50" b="0" i="0">
                <a:solidFill>
                  <a:schemeClr val="bg1"/>
                </a:solidFill>
                <a:latin typeface="EC Square Sans Pro"/>
                <a:cs typeface="EC Square Sans Pr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2050" b="0" i="0">
                <a:solidFill>
                  <a:schemeClr val="hlink"/>
                </a:solidFill>
                <a:latin typeface="EC Square Sans Pro Light"/>
                <a:cs typeface="EC Square Sans Pro Light"/>
              </a:defRPr>
            </a:lvl1pPr>
          </a:lstStyle>
          <a:p>
            <a:pPr marL="12700">
              <a:lnSpc>
                <a:spcPts val="2390"/>
              </a:lnSpc>
            </a:pPr>
            <a:r>
              <a:rPr dirty="0"/>
              <a:t>Making</a:t>
            </a:r>
            <a:r>
              <a:rPr spc="-30" dirty="0"/>
              <a:t> </a:t>
            </a:r>
            <a:r>
              <a:rPr dirty="0"/>
              <a:t>ADR</a:t>
            </a:r>
            <a:r>
              <a:rPr spc="-30" dirty="0"/>
              <a:t> </a:t>
            </a:r>
            <a:r>
              <a:rPr spc="-20" dirty="0"/>
              <a:t>fit</a:t>
            </a:r>
            <a:r>
              <a:rPr spc="-30" dirty="0"/>
              <a:t> </a:t>
            </a:r>
            <a:r>
              <a:rPr dirty="0"/>
              <a:t>for</a:t>
            </a:r>
            <a:r>
              <a:rPr spc="-30" dirty="0"/>
              <a:t> </a:t>
            </a:r>
            <a:r>
              <a:rPr dirty="0"/>
              <a:t>the</a:t>
            </a:r>
            <a:r>
              <a:rPr spc="-30" dirty="0"/>
              <a:t> </a:t>
            </a:r>
            <a:r>
              <a:rPr dirty="0"/>
              <a:t>digital</a:t>
            </a:r>
            <a:r>
              <a:rPr spc="-30" dirty="0"/>
              <a:t> </a:t>
            </a:r>
            <a:r>
              <a:rPr spc="-10" dirty="0"/>
              <a:t>markets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50" b="0" i="0">
                <a:solidFill>
                  <a:schemeClr val="bg1"/>
                </a:solidFill>
                <a:latin typeface="EC Square Sans Pro"/>
                <a:cs typeface="EC Square Sans Pr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2050" b="0" i="0">
                <a:solidFill>
                  <a:schemeClr val="hlink"/>
                </a:solidFill>
                <a:latin typeface="EC Square Sans Pro Light"/>
                <a:cs typeface="EC Square Sans Pro Light"/>
              </a:defRPr>
            </a:lvl1pPr>
          </a:lstStyle>
          <a:p>
            <a:pPr marL="12700">
              <a:lnSpc>
                <a:spcPts val="2390"/>
              </a:lnSpc>
            </a:pPr>
            <a:r>
              <a:rPr dirty="0"/>
              <a:t>Making</a:t>
            </a:r>
            <a:r>
              <a:rPr spc="-30" dirty="0"/>
              <a:t> </a:t>
            </a:r>
            <a:r>
              <a:rPr dirty="0"/>
              <a:t>ADR</a:t>
            </a:r>
            <a:r>
              <a:rPr spc="-30" dirty="0"/>
              <a:t> </a:t>
            </a:r>
            <a:r>
              <a:rPr spc="-20" dirty="0"/>
              <a:t>fit</a:t>
            </a:r>
            <a:r>
              <a:rPr spc="-30" dirty="0"/>
              <a:t> </a:t>
            </a:r>
            <a:r>
              <a:rPr dirty="0"/>
              <a:t>for</a:t>
            </a:r>
            <a:r>
              <a:rPr spc="-30" dirty="0"/>
              <a:t> </a:t>
            </a:r>
            <a:r>
              <a:rPr dirty="0"/>
              <a:t>the</a:t>
            </a:r>
            <a:r>
              <a:rPr spc="-30" dirty="0"/>
              <a:t> </a:t>
            </a:r>
            <a:r>
              <a:rPr dirty="0"/>
              <a:t>digital</a:t>
            </a:r>
            <a:r>
              <a:rPr spc="-30" dirty="0"/>
              <a:t> </a:t>
            </a:r>
            <a:r>
              <a:rPr spc="-10" dirty="0"/>
              <a:t>markets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2050" b="0" i="0">
                <a:solidFill>
                  <a:schemeClr val="hlink"/>
                </a:solidFill>
                <a:latin typeface="EC Square Sans Pro Light"/>
                <a:cs typeface="EC Square Sans Pro Light"/>
              </a:defRPr>
            </a:lvl1pPr>
          </a:lstStyle>
          <a:p>
            <a:pPr marL="12700">
              <a:lnSpc>
                <a:spcPts val="2390"/>
              </a:lnSpc>
            </a:pPr>
            <a:r>
              <a:rPr dirty="0"/>
              <a:t>Making</a:t>
            </a:r>
            <a:r>
              <a:rPr spc="-30" dirty="0"/>
              <a:t> </a:t>
            </a:r>
            <a:r>
              <a:rPr dirty="0"/>
              <a:t>ADR</a:t>
            </a:r>
            <a:r>
              <a:rPr spc="-30" dirty="0"/>
              <a:t> </a:t>
            </a:r>
            <a:r>
              <a:rPr spc="-20" dirty="0"/>
              <a:t>fit</a:t>
            </a:r>
            <a:r>
              <a:rPr spc="-30" dirty="0"/>
              <a:t> </a:t>
            </a:r>
            <a:r>
              <a:rPr dirty="0"/>
              <a:t>for</a:t>
            </a:r>
            <a:r>
              <a:rPr spc="-30" dirty="0"/>
              <a:t> </a:t>
            </a:r>
            <a:r>
              <a:rPr dirty="0"/>
              <a:t>the</a:t>
            </a:r>
            <a:r>
              <a:rPr spc="-30" dirty="0"/>
              <a:t> </a:t>
            </a:r>
            <a:r>
              <a:rPr dirty="0"/>
              <a:t>digital</a:t>
            </a:r>
            <a:r>
              <a:rPr spc="-30" dirty="0"/>
              <a:t> </a:t>
            </a:r>
            <a:r>
              <a:rPr spc="-10" dirty="0"/>
              <a:t>markets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20104099" cy="10041579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628243" y="10395197"/>
            <a:ext cx="819150" cy="608330"/>
          </a:xfrm>
          <a:custGeom>
            <a:avLst/>
            <a:gdLst/>
            <a:ahLst/>
            <a:cxnLst/>
            <a:rect l="l" t="t" r="r" b="b"/>
            <a:pathLst>
              <a:path w="819150" h="608329">
                <a:moveTo>
                  <a:pt x="362153" y="320128"/>
                </a:moveTo>
                <a:lnTo>
                  <a:pt x="360832" y="320128"/>
                </a:lnTo>
                <a:lnTo>
                  <a:pt x="360781" y="320319"/>
                </a:lnTo>
                <a:lnTo>
                  <a:pt x="362153" y="320128"/>
                </a:lnTo>
                <a:close/>
              </a:path>
              <a:path w="819150" h="608329">
                <a:moveTo>
                  <a:pt x="818794" y="320814"/>
                </a:moveTo>
                <a:lnTo>
                  <a:pt x="799541" y="364020"/>
                </a:lnTo>
                <a:lnTo>
                  <a:pt x="775754" y="404914"/>
                </a:lnTo>
                <a:lnTo>
                  <a:pt x="740143" y="450634"/>
                </a:lnTo>
                <a:lnTo>
                  <a:pt x="698423" y="490893"/>
                </a:lnTo>
                <a:lnTo>
                  <a:pt x="657009" y="521195"/>
                </a:lnTo>
                <a:lnTo>
                  <a:pt x="611873" y="545922"/>
                </a:lnTo>
                <a:lnTo>
                  <a:pt x="563892" y="564705"/>
                </a:lnTo>
                <a:lnTo>
                  <a:pt x="513918" y="577189"/>
                </a:lnTo>
                <a:lnTo>
                  <a:pt x="462813" y="583006"/>
                </a:lnTo>
                <a:lnTo>
                  <a:pt x="411441" y="581799"/>
                </a:lnTo>
                <a:lnTo>
                  <a:pt x="358216" y="573303"/>
                </a:lnTo>
                <a:lnTo>
                  <a:pt x="306908" y="558101"/>
                </a:lnTo>
                <a:lnTo>
                  <a:pt x="258241" y="536244"/>
                </a:lnTo>
                <a:lnTo>
                  <a:pt x="212928" y="507822"/>
                </a:lnTo>
                <a:lnTo>
                  <a:pt x="171678" y="472884"/>
                </a:lnTo>
                <a:lnTo>
                  <a:pt x="138531" y="435965"/>
                </a:lnTo>
                <a:lnTo>
                  <a:pt x="110566" y="395427"/>
                </a:lnTo>
                <a:lnTo>
                  <a:pt x="88036" y="351866"/>
                </a:lnTo>
                <a:lnTo>
                  <a:pt x="71196" y="305841"/>
                </a:lnTo>
                <a:lnTo>
                  <a:pt x="60312" y="257924"/>
                </a:lnTo>
                <a:lnTo>
                  <a:pt x="152603" y="259232"/>
                </a:lnTo>
                <a:lnTo>
                  <a:pt x="202171" y="273875"/>
                </a:lnTo>
                <a:lnTo>
                  <a:pt x="211150" y="277025"/>
                </a:lnTo>
                <a:lnTo>
                  <a:pt x="219354" y="276009"/>
                </a:lnTo>
                <a:lnTo>
                  <a:pt x="222326" y="275615"/>
                </a:lnTo>
                <a:lnTo>
                  <a:pt x="224942" y="274586"/>
                </a:lnTo>
                <a:lnTo>
                  <a:pt x="227330" y="273151"/>
                </a:lnTo>
                <a:lnTo>
                  <a:pt x="231267" y="270840"/>
                </a:lnTo>
                <a:lnTo>
                  <a:pt x="268300" y="247307"/>
                </a:lnTo>
                <a:lnTo>
                  <a:pt x="283705" y="246418"/>
                </a:lnTo>
                <a:lnTo>
                  <a:pt x="291198" y="248564"/>
                </a:lnTo>
                <a:lnTo>
                  <a:pt x="310222" y="279781"/>
                </a:lnTo>
                <a:lnTo>
                  <a:pt x="315125" y="277685"/>
                </a:lnTo>
                <a:lnTo>
                  <a:pt x="320395" y="276161"/>
                </a:lnTo>
                <a:lnTo>
                  <a:pt x="334695" y="275297"/>
                </a:lnTo>
                <a:lnTo>
                  <a:pt x="342849" y="278003"/>
                </a:lnTo>
                <a:lnTo>
                  <a:pt x="362153" y="310489"/>
                </a:lnTo>
                <a:lnTo>
                  <a:pt x="361810" y="315429"/>
                </a:lnTo>
                <a:lnTo>
                  <a:pt x="360832" y="320128"/>
                </a:lnTo>
                <a:lnTo>
                  <a:pt x="372846" y="319417"/>
                </a:lnTo>
                <a:lnTo>
                  <a:pt x="398322" y="351561"/>
                </a:lnTo>
                <a:lnTo>
                  <a:pt x="397992" y="357822"/>
                </a:lnTo>
                <a:lnTo>
                  <a:pt x="397891" y="359676"/>
                </a:lnTo>
                <a:lnTo>
                  <a:pt x="397776" y="361886"/>
                </a:lnTo>
                <a:lnTo>
                  <a:pt x="397979" y="361886"/>
                </a:lnTo>
                <a:lnTo>
                  <a:pt x="399135" y="361708"/>
                </a:lnTo>
                <a:lnTo>
                  <a:pt x="398792" y="361708"/>
                </a:lnTo>
                <a:lnTo>
                  <a:pt x="408368" y="361124"/>
                </a:lnTo>
                <a:lnTo>
                  <a:pt x="435279" y="389166"/>
                </a:lnTo>
                <a:lnTo>
                  <a:pt x="435394" y="396062"/>
                </a:lnTo>
                <a:lnTo>
                  <a:pt x="435127" y="400786"/>
                </a:lnTo>
                <a:lnTo>
                  <a:pt x="434047" y="404660"/>
                </a:lnTo>
                <a:lnTo>
                  <a:pt x="432244" y="409282"/>
                </a:lnTo>
                <a:lnTo>
                  <a:pt x="432816" y="409829"/>
                </a:lnTo>
                <a:lnTo>
                  <a:pt x="459943" y="422833"/>
                </a:lnTo>
                <a:lnTo>
                  <a:pt x="467563" y="422833"/>
                </a:lnTo>
                <a:lnTo>
                  <a:pt x="485216" y="394639"/>
                </a:lnTo>
                <a:lnTo>
                  <a:pt x="482117" y="383895"/>
                </a:lnTo>
                <a:lnTo>
                  <a:pt x="492264" y="389496"/>
                </a:lnTo>
                <a:lnTo>
                  <a:pt x="502805" y="392798"/>
                </a:lnTo>
                <a:lnTo>
                  <a:pt x="513346" y="392963"/>
                </a:lnTo>
                <a:lnTo>
                  <a:pt x="523468" y="389166"/>
                </a:lnTo>
                <a:lnTo>
                  <a:pt x="528358" y="383895"/>
                </a:lnTo>
                <a:lnTo>
                  <a:pt x="530631" y="381431"/>
                </a:lnTo>
                <a:lnTo>
                  <a:pt x="533171" y="371157"/>
                </a:lnTo>
                <a:lnTo>
                  <a:pt x="532244" y="363943"/>
                </a:lnTo>
                <a:lnTo>
                  <a:pt x="532180" y="363499"/>
                </a:lnTo>
                <a:lnTo>
                  <a:pt x="532091" y="362750"/>
                </a:lnTo>
                <a:lnTo>
                  <a:pt x="531977" y="361886"/>
                </a:lnTo>
                <a:lnTo>
                  <a:pt x="531876" y="361124"/>
                </a:lnTo>
                <a:lnTo>
                  <a:pt x="531685" y="359676"/>
                </a:lnTo>
                <a:lnTo>
                  <a:pt x="526745" y="348361"/>
                </a:lnTo>
                <a:lnTo>
                  <a:pt x="538835" y="357822"/>
                </a:lnTo>
                <a:lnTo>
                  <a:pt x="553072" y="363499"/>
                </a:lnTo>
                <a:lnTo>
                  <a:pt x="567499" y="363943"/>
                </a:lnTo>
                <a:lnTo>
                  <a:pt x="579920" y="357822"/>
                </a:lnTo>
                <a:lnTo>
                  <a:pt x="580072" y="357822"/>
                </a:lnTo>
                <a:lnTo>
                  <a:pt x="586206" y="348361"/>
                </a:lnTo>
                <a:lnTo>
                  <a:pt x="587336" y="346608"/>
                </a:lnTo>
                <a:lnTo>
                  <a:pt x="588505" y="334073"/>
                </a:lnTo>
                <a:lnTo>
                  <a:pt x="588594" y="333184"/>
                </a:lnTo>
                <a:lnTo>
                  <a:pt x="584403" y="319417"/>
                </a:lnTo>
                <a:lnTo>
                  <a:pt x="584339" y="319239"/>
                </a:lnTo>
                <a:lnTo>
                  <a:pt x="575056" y="306616"/>
                </a:lnTo>
                <a:lnTo>
                  <a:pt x="585279" y="312559"/>
                </a:lnTo>
                <a:lnTo>
                  <a:pt x="595591" y="316369"/>
                </a:lnTo>
                <a:lnTo>
                  <a:pt x="605764" y="316572"/>
                </a:lnTo>
                <a:lnTo>
                  <a:pt x="615581" y="311721"/>
                </a:lnTo>
                <a:lnTo>
                  <a:pt x="621842" y="306616"/>
                </a:lnTo>
                <a:lnTo>
                  <a:pt x="622871" y="305777"/>
                </a:lnTo>
                <a:lnTo>
                  <a:pt x="624662" y="298069"/>
                </a:lnTo>
                <a:lnTo>
                  <a:pt x="623163" y="289890"/>
                </a:lnTo>
                <a:lnTo>
                  <a:pt x="621499" y="283743"/>
                </a:lnTo>
                <a:lnTo>
                  <a:pt x="618896" y="277685"/>
                </a:lnTo>
                <a:lnTo>
                  <a:pt x="618845" y="277545"/>
                </a:lnTo>
                <a:lnTo>
                  <a:pt x="601713" y="254241"/>
                </a:lnTo>
                <a:lnTo>
                  <a:pt x="594690" y="246418"/>
                </a:lnTo>
                <a:lnTo>
                  <a:pt x="561746" y="209677"/>
                </a:lnTo>
                <a:lnTo>
                  <a:pt x="498487" y="138772"/>
                </a:lnTo>
                <a:lnTo>
                  <a:pt x="495058" y="136575"/>
                </a:lnTo>
                <a:lnTo>
                  <a:pt x="490677" y="134366"/>
                </a:lnTo>
                <a:lnTo>
                  <a:pt x="486283" y="134073"/>
                </a:lnTo>
                <a:lnTo>
                  <a:pt x="479196" y="134073"/>
                </a:lnTo>
                <a:lnTo>
                  <a:pt x="474726" y="135445"/>
                </a:lnTo>
                <a:lnTo>
                  <a:pt x="469620" y="137490"/>
                </a:lnTo>
                <a:lnTo>
                  <a:pt x="467969" y="138430"/>
                </a:lnTo>
                <a:lnTo>
                  <a:pt x="447586" y="149606"/>
                </a:lnTo>
                <a:lnTo>
                  <a:pt x="422795" y="191084"/>
                </a:lnTo>
                <a:lnTo>
                  <a:pt x="422706" y="191223"/>
                </a:lnTo>
                <a:lnTo>
                  <a:pt x="422465" y="191401"/>
                </a:lnTo>
                <a:lnTo>
                  <a:pt x="419125" y="196011"/>
                </a:lnTo>
                <a:lnTo>
                  <a:pt x="414947" y="199961"/>
                </a:lnTo>
                <a:lnTo>
                  <a:pt x="403174" y="207391"/>
                </a:lnTo>
                <a:lnTo>
                  <a:pt x="395325" y="209677"/>
                </a:lnTo>
                <a:lnTo>
                  <a:pt x="387261" y="209677"/>
                </a:lnTo>
                <a:lnTo>
                  <a:pt x="352793" y="192570"/>
                </a:lnTo>
                <a:lnTo>
                  <a:pt x="343611" y="169786"/>
                </a:lnTo>
                <a:lnTo>
                  <a:pt x="344614" y="159232"/>
                </a:lnTo>
                <a:lnTo>
                  <a:pt x="345363" y="155714"/>
                </a:lnTo>
                <a:lnTo>
                  <a:pt x="346913" y="151307"/>
                </a:lnTo>
                <a:lnTo>
                  <a:pt x="347637" y="149606"/>
                </a:lnTo>
                <a:lnTo>
                  <a:pt x="347954" y="148894"/>
                </a:lnTo>
                <a:lnTo>
                  <a:pt x="348183" y="148336"/>
                </a:lnTo>
                <a:lnTo>
                  <a:pt x="361467" y="122135"/>
                </a:lnTo>
                <a:lnTo>
                  <a:pt x="369112" y="107657"/>
                </a:lnTo>
                <a:lnTo>
                  <a:pt x="374357" y="98894"/>
                </a:lnTo>
                <a:lnTo>
                  <a:pt x="378079" y="93560"/>
                </a:lnTo>
                <a:lnTo>
                  <a:pt x="380199" y="90512"/>
                </a:lnTo>
                <a:lnTo>
                  <a:pt x="381139" y="89204"/>
                </a:lnTo>
                <a:lnTo>
                  <a:pt x="382447" y="88201"/>
                </a:lnTo>
                <a:lnTo>
                  <a:pt x="384822" y="86055"/>
                </a:lnTo>
                <a:lnTo>
                  <a:pt x="386105" y="85051"/>
                </a:lnTo>
                <a:lnTo>
                  <a:pt x="387451" y="84112"/>
                </a:lnTo>
                <a:lnTo>
                  <a:pt x="389229" y="82943"/>
                </a:lnTo>
                <a:lnTo>
                  <a:pt x="430085" y="61087"/>
                </a:lnTo>
                <a:lnTo>
                  <a:pt x="428891" y="59690"/>
                </a:lnTo>
                <a:lnTo>
                  <a:pt x="428358" y="59118"/>
                </a:lnTo>
                <a:lnTo>
                  <a:pt x="420077" y="52349"/>
                </a:lnTo>
                <a:lnTo>
                  <a:pt x="408813" y="48107"/>
                </a:lnTo>
                <a:lnTo>
                  <a:pt x="392582" y="46736"/>
                </a:lnTo>
                <a:lnTo>
                  <a:pt x="369443" y="48615"/>
                </a:lnTo>
                <a:lnTo>
                  <a:pt x="336905" y="56146"/>
                </a:lnTo>
                <a:lnTo>
                  <a:pt x="300418" y="68275"/>
                </a:lnTo>
                <a:lnTo>
                  <a:pt x="269049" y="80340"/>
                </a:lnTo>
                <a:lnTo>
                  <a:pt x="246303" y="90144"/>
                </a:lnTo>
                <a:lnTo>
                  <a:pt x="245427" y="90512"/>
                </a:lnTo>
                <a:lnTo>
                  <a:pt x="238569" y="92557"/>
                </a:lnTo>
                <a:lnTo>
                  <a:pt x="230720" y="93560"/>
                </a:lnTo>
                <a:lnTo>
                  <a:pt x="230187" y="93535"/>
                </a:lnTo>
                <a:lnTo>
                  <a:pt x="38049" y="0"/>
                </a:lnTo>
                <a:lnTo>
                  <a:pt x="28321" y="24409"/>
                </a:lnTo>
                <a:lnTo>
                  <a:pt x="12534" y="74282"/>
                </a:lnTo>
                <a:lnTo>
                  <a:pt x="3060" y="126631"/>
                </a:lnTo>
                <a:lnTo>
                  <a:pt x="0" y="180047"/>
                </a:lnTo>
                <a:lnTo>
                  <a:pt x="647" y="206844"/>
                </a:lnTo>
                <a:lnTo>
                  <a:pt x="5664" y="252806"/>
                </a:lnTo>
                <a:lnTo>
                  <a:pt x="15938" y="297853"/>
                </a:lnTo>
                <a:lnTo>
                  <a:pt x="31165" y="341490"/>
                </a:lnTo>
                <a:lnTo>
                  <a:pt x="51015" y="383273"/>
                </a:lnTo>
                <a:lnTo>
                  <a:pt x="75171" y="422719"/>
                </a:lnTo>
                <a:lnTo>
                  <a:pt x="103314" y="459384"/>
                </a:lnTo>
                <a:lnTo>
                  <a:pt x="135115" y="492798"/>
                </a:lnTo>
                <a:lnTo>
                  <a:pt x="166293" y="519557"/>
                </a:lnTo>
                <a:lnTo>
                  <a:pt x="200101" y="543356"/>
                </a:lnTo>
                <a:lnTo>
                  <a:pt x="236093" y="563664"/>
                </a:lnTo>
                <a:lnTo>
                  <a:pt x="273837" y="579958"/>
                </a:lnTo>
                <a:lnTo>
                  <a:pt x="319925" y="594309"/>
                </a:lnTo>
                <a:lnTo>
                  <a:pt x="367271" y="603885"/>
                </a:lnTo>
                <a:lnTo>
                  <a:pt x="420725" y="608101"/>
                </a:lnTo>
                <a:lnTo>
                  <a:pt x="474383" y="605002"/>
                </a:lnTo>
                <a:lnTo>
                  <a:pt x="527265" y="594931"/>
                </a:lnTo>
                <a:lnTo>
                  <a:pt x="578396" y="578269"/>
                </a:lnTo>
                <a:lnTo>
                  <a:pt x="626795" y="555358"/>
                </a:lnTo>
                <a:lnTo>
                  <a:pt x="662114" y="533273"/>
                </a:lnTo>
                <a:lnTo>
                  <a:pt x="694753" y="507720"/>
                </a:lnTo>
                <a:lnTo>
                  <a:pt x="724738" y="479069"/>
                </a:lnTo>
                <a:lnTo>
                  <a:pt x="752094" y="447700"/>
                </a:lnTo>
                <a:lnTo>
                  <a:pt x="790981" y="387184"/>
                </a:lnTo>
                <a:lnTo>
                  <a:pt x="806132" y="354520"/>
                </a:lnTo>
                <a:lnTo>
                  <a:pt x="818794" y="320814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58516" y="10651625"/>
            <a:ext cx="195299" cy="177852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729259" y="10165645"/>
            <a:ext cx="770890" cy="497840"/>
          </a:xfrm>
          <a:custGeom>
            <a:avLst/>
            <a:gdLst/>
            <a:ahLst/>
            <a:cxnLst/>
            <a:rect l="l" t="t" r="r" b="b"/>
            <a:pathLst>
              <a:path w="770890" h="497840">
                <a:moveTo>
                  <a:pt x="770394" y="418744"/>
                </a:moveTo>
                <a:lnTo>
                  <a:pt x="766254" y="369989"/>
                </a:lnTo>
                <a:lnTo>
                  <a:pt x="755662" y="316661"/>
                </a:lnTo>
                <a:lnTo>
                  <a:pt x="743889" y="280377"/>
                </a:lnTo>
                <a:lnTo>
                  <a:pt x="728827" y="244132"/>
                </a:lnTo>
                <a:lnTo>
                  <a:pt x="710285" y="209550"/>
                </a:lnTo>
                <a:lnTo>
                  <a:pt x="665721" y="148247"/>
                </a:lnTo>
                <a:lnTo>
                  <a:pt x="611708" y="95173"/>
                </a:lnTo>
                <a:lnTo>
                  <a:pt x="559015" y="58877"/>
                </a:lnTo>
                <a:lnTo>
                  <a:pt x="501815" y="30314"/>
                </a:lnTo>
                <a:lnTo>
                  <a:pt x="451662" y="13385"/>
                </a:lnTo>
                <a:lnTo>
                  <a:pt x="399478" y="3327"/>
                </a:lnTo>
                <a:lnTo>
                  <a:pt x="346329" y="0"/>
                </a:lnTo>
                <a:lnTo>
                  <a:pt x="293268" y="3327"/>
                </a:lnTo>
                <a:lnTo>
                  <a:pt x="241350" y="13182"/>
                </a:lnTo>
                <a:lnTo>
                  <a:pt x="202704" y="25171"/>
                </a:lnTo>
                <a:lnTo>
                  <a:pt x="165481" y="40881"/>
                </a:lnTo>
                <a:lnTo>
                  <a:pt x="129959" y="60134"/>
                </a:lnTo>
                <a:lnTo>
                  <a:pt x="96431" y="82791"/>
                </a:lnTo>
                <a:lnTo>
                  <a:pt x="43929" y="130098"/>
                </a:lnTo>
                <a:lnTo>
                  <a:pt x="0" y="185445"/>
                </a:lnTo>
                <a:lnTo>
                  <a:pt x="16471" y="165176"/>
                </a:lnTo>
                <a:lnTo>
                  <a:pt x="33959" y="145961"/>
                </a:lnTo>
                <a:lnTo>
                  <a:pt x="72326" y="110744"/>
                </a:lnTo>
                <a:lnTo>
                  <a:pt x="105156" y="86982"/>
                </a:lnTo>
                <a:lnTo>
                  <a:pt x="140360" y="66738"/>
                </a:lnTo>
                <a:lnTo>
                  <a:pt x="177444" y="50177"/>
                </a:lnTo>
                <a:lnTo>
                  <a:pt x="215925" y="37515"/>
                </a:lnTo>
                <a:lnTo>
                  <a:pt x="256705" y="28613"/>
                </a:lnTo>
                <a:lnTo>
                  <a:pt x="298196" y="24066"/>
                </a:lnTo>
                <a:lnTo>
                  <a:pt x="318973" y="23355"/>
                </a:lnTo>
                <a:lnTo>
                  <a:pt x="339915" y="23660"/>
                </a:lnTo>
                <a:lnTo>
                  <a:pt x="381368" y="28117"/>
                </a:lnTo>
                <a:lnTo>
                  <a:pt x="429031" y="38684"/>
                </a:lnTo>
                <a:lnTo>
                  <a:pt x="475107" y="54927"/>
                </a:lnTo>
                <a:lnTo>
                  <a:pt x="518820" y="76682"/>
                </a:lnTo>
                <a:lnTo>
                  <a:pt x="559384" y="103847"/>
                </a:lnTo>
                <a:lnTo>
                  <a:pt x="596023" y="136245"/>
                </a:lnTo>
                <a:lnTo>
                  <a:pt x="638632" y="186829"/>
                </a:lnTo>
                <a:lnTo>
                  <a:pt x="672223" y="243598"/>
                </a:lnTo>
                <a:lnTo>
                  <a:pt x="520433" y="320128"/>
                </a:lnTo>
                <a:lnTo>
                  <a:pt x="511797" y="319290"/>
                </a:lnTo>
                <a:lnTo>
                  <a:pt x="505053" y="314947"/>
                </a:lnTo>
                <a:lnTo>
                  <a:pt x="459536" y="291312"/>
                </a:lnTo>
                <a:lnTo>
                  <a:pt x="450456" y="286321"/>
                </a:lnTo>
                <a:lnTo>
                  <a:pt x="442734" y="281711"/>
                </a:lnTo>
                <a:lnTo>
                  <a:pt x="434225" y="277190"/>
                </a:lnTo>
                <a:lnTo>
                  <a:pt x="425145" y="273773"/>
                </a:lnTo>
                <a:lnTo>
                  <a:pt x="415391" y="271602"/>
                </a:lnTo>
                <a:lnTo>
                  <a:pt x="404863" y="270852"/>
                </a:lnTo>
                <a:lnTo>
                  <a:pt x="394220" y="271830"/>
                </a:lnTo>
                <a:lnTo>
                  <a:pt x="347230" y="291922"/>
                </a:lnTo>
                <a:lnTo>
                  <a:pt x="292620" y="321030"/>
                </a:lnTo>
                <a:lnTo>
                  <a:pt x="256489" y="380606"/>
                </a:lnTo>
                <a:lnTo>
                  <a:pt x="252831" y="399580"/>
                </a:lnTo>
                <a:lnTo>
                  <a:pt x="254431" y="406933"/>
                </a:lnTo>
                <a:lnTo>
                  <a:pt x="257848" y="414020"/>
                </a:lnTo>
                <a:lnTo>
                  <a:pt x="266954" y="423545"/>
                </a:lnTo>
                <a:lnTo>
                  <a:pt x="278676" y="428752"/>
                </a:lnTo>
                <a:lnTo>
                  <a:pt x="291477" y="429209"/>
                </a:lnTo>
                <a:lnTo>
                  <a:pt x="303860" y="424535"/>
                </a:lnTo>
                <a:lnTo>
                  <a:pt x="308292" y="421703"/>
                </a:lnTo>
                <a:lnTo>
                  <a:pt x="311912" y="418109"/>
                </a:lnTo>
                <a:lnTo>
                  <a:pt x="314579" y="414020"/>
                </a:lnTo>
                <a:lnTo>
                  <a:pt x="339699" y="371983"/>
                </a:lnTo>
                <a:lnTo>
                  <a:pt x="362343" y="359613"/>
                </a:lnTo>
                <a:lnTo>
                  <a:pt x="372529" y="353263"/>
                </a:lnTo>
                <a:lnTo>
                  <a:pt x="397205" y="354723"/>
                </a:lnTo>
                <a:lnTo>
                  <a:pt x="406438" y="363131"/>
                </a:lnTo>
                <a:lnTo>
                  <a:pt x="499211" y="467169"/>
                </a:lnTo>
                <a:lnTo>
                  <a:pt x="513232" y="482549"/>
                </a:lnTo>
                <a:lnTo>
                  <a:pt x="519874" y="489267"/>
                </a:lnTo>
                <a:lnTo>
                  <a:pt x="530237" y="495896"/>
                </a:lnTo>
                <a:lnTo>
                  <a:pt x="541007" y="497789"/>
                </a:lnTo>
                <a:lnTo>
                  <a:pt x="551180" y="496735"/>
                </a:lnTo>
                <a:lnTo>
                  <a:pt x="559714" y="494538"/>
                </a:lnTo>
                <a:lnTo>
                  <a:pt x="562051" y="493839"/>
                </a:lnTo>
                <a:lnTo>
                  <a:pt x="590994" y="483908"/>
                </a:lnTo>
                <a:lnTo>
                  <a:pt x="593534" y="482993"/>
                </a:lnTo>
                <a:lnTo>
                  <a:pt x="605459" y="478878"/>
                </a:lnTo>
                <a:lnTo>
                  <a:pt x="608482" y="477799"/>
                </a:lnTo>
                <a:lnTo>
                  <a:pt x="612889" y="476300"/>
                </a:lnTo>
                <a:lnTo>
                  <a:pt x="612775" y="475983"/>
                </a:lnTo>
                <a:lnTo>
                  <a:pt x="612940" y="476250"/>
                </a:lnTo>
                <a:lnTo>
                  <a:pt x="768985" y="466598"/>
                </a:lnTo>
                <a:lnTo>
                  <a:pt x="769632" y="454736"/>
                </a:lnTo>
                <a:lnTo>
                  <a:pt x="770318" y="430657"/>
                </a:lnTo>
                <a:lnTo>
                  <a:pt x="770394" y="418744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bg object 2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7235076" y="10219720"/>
            <a:ext cx="2240769" cy="83739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35393" y="1063194"/>
            <a:ext cx="3335654" cy="11595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50" b="0" i="0">
                <a:solidFill>
                  <a:schemeClr val="bg1"/>
                </a:solidFill>
                <a:latin typeface="EC Square Sans Pro"/>
                <a:cs typeface="EC Square Sans Pr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725466" y="10441505"/>
            <a:ext cx="3869054" cy="413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0" i="0">
                <a:solidFill>
                  <a:schemeClr val="hlink"/>
                </a:solidFill>
                <a:latin typeface="EC Square Sans Pro Light"/>
                <a:cs typeface="EC Square Sans Pro Light"/>
              </a:defRPr>
            </a:lvl1pPr>
          </a:lstStyle>
          <a:p>
            <a:pPr marL="12700">
              <a:lnSpc>
                <a:spcPts val="2390"/>
              </a:lnSpc>
            </a:pPr>
            <a:r>
              <a:rPr dirty="0"/>
              <a:t>Making</a:t>
            </a:r>
            <a:r>
              <a:rPr spc="-30" dirty="0"/>
              <a:t> </a:t>
            </a:r>
            <a:r>
              <a:rPr dirty="0"/>
              <a:t>ADR</a:t>
            </a:r>
            <a:r>
              <a:rPr spc="-30" dirty="0"/>
              <a:t> </a:t>
            </a:r>
            <a:r>
              <a:rPr spc="-20" dirty="0"/>
              <a:t>fit</a:t>
            </a:r>
            <a:r>
              <a:rPr spc="-30" dirty="0"/>
              <a:t> </a:t>
            </a:r>
            <a:r>
              <a:rPr dirty="0"/>
              <a:t>for</a:t>
            </a:r>
            <a:r>
              <a:rPr spc="-30" dirty="0"/>
              <a:t> </a:t>
            </a:r>
            <a:r>
              <a:rPr dirty="0"/>
              <a:t>the</a:t>
            </a:r>
            <a:r>
              <a:rPr spc="-30" dirty="0"/>
              <a:t> </a:t>
            </a:r>
            <a:r>
              <a:rPr dirty="0"/>
              <a:t>digital</a:t>
            </a:r>
            <a:r>
              <a:rPr spc="-30" dirty="0"/>
              <a:t> </a:t>
            </a:r>
            <a:r>
              <a:rPr spc="-10" dirty="0"/>
              <a:t>markets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26995E57-3783-C1C1-7D58-5076287C45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104100" cy="100520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2196656" y="1737360"/>
            <a:ext cx="17373600" cy="3691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GB" sz="11950" dirty="0">
                <a:solidFill>
                  <a:srgbClr val="FFFFFF"/>
                </a:solidFill>
                <a:latin typeface="EC Square Sans Pro Medium"/>
                <a:cs typeface="EC Square Sans Pro Medium"/>
              </a:rPr>
              <a:t>Incentives on </a:t>
            </a:r>
            <a:br>
              <a:rPr lang="en-GB" sz="11950" dirty="0">
                <a:solidFill>
                  <a:srgbClr val="FFFFFF"/>
                </a:solidFill>
                <a:latin typeface="EC Square Sans Pro Medium"/>
                <a:cs typeface="EC Square Sans Pro Medium"/>
              </a:rPr>
            </a:br>
            <a:r>
              <a:rPr lang="en-GB" sz="11950" dirty="0">
                <a:solidFill>
                  <a:srgbClr val="FFFFFF"/>
                </a:solidFill>
                <a:latin typeface="EC Square Sans Pro Medium"/>
                <a:cs typeface="EC Square Sans Pro Medium"/>
              </a:rPr>
              <a:t>traders’ engagement</a:t>
            </a:r>
            <a:endParaRPr lang="en-GB" sz="11950" dirty="0">
              <a:latin typeface="EC Square Sans Pro Medium"/>
              <a:cs typeface="EC Square Sans Pro Medium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xfrm>
            <a:off x="1725466" y="10441505"/>
            <a:ext cx="3869054" cy="701736"/>
          </a:xfrm>
          <a:prstGeom prst="rect">
            <a:avLst/>
          </a:prstGeom>
        </p:spPr>
        <p:txBody>
          <a:bodyPr vert="horz" wrap="square" lIns="0" tIns="85349" rIns="0" bIns="0" rtlCol="0">
            <a:spAutoFit/>
          </a:bodyPr>
          <a:lstStyle/>
          <a:p>
            <a:pPr marL="12700">
              <a:lnSpc>
                <a:spcPts val="2390"/>
              </a:lnSpc>
            </a:pPr>
            <a:r>
              <a:rPr dirty="0"/>
              <a:t>Making</a:t>
            </a:r>
            <a:r>
              <a:rPr spc="-30" dirty="0"/>
              <a:t> </a:t>
            </a:r>
            <a:r>
              <a:rPr dirty="0"/>
              <a:t>ADR</a:t>
            </a:r>
            <a:r>
              <a:rPr spc="-30" dirty="0"/>
              <a:t> </a:t>
            </a:r>
            <a:r>
              <a:rPr spc="-20" dirty="0"/>
              <a:t>fit</a:t>
            </a:r>
            <a:r>
              <a:rPr spc="-30" dirty="0"/>
              <a:t> </a:t>
            </a:r>
            <a:r>
              <a:rPr dirty="0"/>
              <a:t>for</a:t>
            </a:r>
            <a:r>
              <a:rPr spc="-30" dirty="0"/>
              <a:t> </a:t>
            </a:r>
            <a:r>
              <a:rPr dirty="0"/>
              <a:t>the</a:t>
            </a:r>
            <a:r>
              <a:rPr spc="-30" dirty="0"/>
              <a:t> </a:t>
            </a:r>
            <a:r>
              <a:rPr dirty="0"/>
              <a:t>digital</a:t>
            </a:r>
            <a:r>
              <a:rPr spc="-30" dirty="0"/>
              <a:t> </a:t>
            </a:r>
            <a:r>
              <a:rPr spc="-10" dirty="0"/>
              <a:t>markets</a:t>
            </a:r>
          </a:p>
        </p:txBody>
      </p:sp>
      <p:sp>
        <p:nvSpPr>
          <p:cNvPr id="7" name="object 3">
            <a:extLst>
              <a:ext uri="{FF2B5EF4-FFF2-40B4-BE49-F238E27FC236}">
                <a16:creationId xmlns:a16="http://schemas.microsoft.com/office/drawing/2014/main" id="{B998C042-A0A8-826F-129D-78D416103DCF}"/>
              </a:ext>
            </a:extLst>
          </p:cNvPr>
          <p:cNvSpPr txBox="1"/>
          <p:nvPr/>
        </p:nvSpPr>
        <p:spPr>
          <a:xfrm>
            <a:off x="2196656" y="5654675"/>
            <a:ext cx="9186545" cy="127534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400"/>
              </a:spcBef>
            </a:pPr>
            <a:r>
              <a:rPr lang="en-GB" sz="4100" dirty="0">
                <a:solidFill>
                  <a:srgbClr val="0000FF"/>
                </a:solidFill>
                <a:latin typeface="EC Square Sans Pro"/>
                <a:cs typeface="EC Square Sans Pro"/>
              </a:rPr>
              <a:t>Moderator: Vlad Florin Vîță</a:t>
            </a:r>
          </a:p>
          <a:p>
            <a:pPr marL="12700">
              <a:lnSpc>
                <a:spcPct val="100000"/>
              </a:lnSpc>
              <a:spcBef>
                <a:spcPts val="0"/>
              </a:spcBef>
            </a:pPr>
            <a:r>
              <a:rPr lang="en-GB" sz="4100" dirty="0">
                <a:solidFill>
                  <a:srgbClr val="0000FF"/>
                </a:solidFill>
                <a:latin typeface="EC Square Sans Pro"/>
                <a:cs typeface="EC Square Sans Pro"/>
              </a:rPr>
              <a:t>Policy Director, Ecommerce Europe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Des formes carrées translucides de différentes tailles se superposent sur un dégradé de bleu lumineux.  Description générée par IA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53" y="0"/>
            <a:ext cx="20100188" cy="1004157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628252" y="10250989"/>
            <a:ext cx="871855" cy="838200"/>
            <a:chOff x="628252" y="10250989"/>
            <a:chExt cx="871855" cy="838200"/>
          </a:xfrm>
        </p:grpSpPr>
        <p:sp>
          <p:nvSpPr>
            <p:cNvPr id="4" name="object 4"/>
            <p:cNvSpPr/>
            <p:nvPr/>
          </p:nvSpPr>
          <p:spPr>
            <a:xfrm>
              <a:off x="628243" y="10480554"/>
              <a:ext cx="819150" cy="608330"/>
            </a:xfrm>
            <a:custGeom>
              <a:avLst/>
              <a:gdLst/>
              <a:ahLst/>
              <a:cxnLst/>
              <a:rect l="l" t="t" r="r" b="b"/>
              <a:pathLst>
                <a:path w="819150" h="608329">
                  <a:moveTo>
                    <a:pt x="362153" y="320116"/>
                  </a:moveTo>
                  <a:lnTo>
                    <a:pt x="360832" y="320116"/>
                  </a:lnTo>
                  <a:lnTo>
                    <a:pt x="360781" y="320306"/>
                  </a:lnTo>
                  <a:lnTo>
                    <a:pt x="362153" y="320116"/>
                  </a:lnTo>
                  <a:close/>
                </a:path>
                <a:path w="819150" h="608329">
                  <a:moveTo>
                    <a:pt x="818794" y="320802"/>
                  </a:moveTo>
                  <a:lnTo>
                    <a:pt x="799541" y="364020"/>
                  </a:lnTo>
                  <a:lnTo>
                    <a:pt x="775754" y="404901"/>
                  </a:lnTo>
                  <a:lnTo>
                    <a:pt x="740143" y="450634"/>
                  </a:lnTo>
                  <a:lnTo>
                    <a:pt x="698423" y="490880"/>
                  </a:lnTo>
                  <a:lnTo>
                    <a:pt x="657009" y="521195"/>
                  </a:lnTo>
                  <a:lnTo>
                    <a:pt x="611873" y="545922"/>
                  </a:lnTo>
                  <a:lnTo>
                    <a:pt x="563892" y="564705"/>
                  </a:lnTo>
                  <a:lnTo>
                    <a:pt x="513918" y="577189"/>
                  </a:lnTo>
                  <a:lnTo>
                    <a:pt x="462813" y="582993"/>
                  </a:lnTo>
                  <a:lnTo>
                    <a:pt x="411441" y="581787"/>
                  </a:lnTo>
                  <a:lnTo>
                    <a:pt x="358216" y="573303"/>
                  </a:lnTo>
                  <a:lnTo>
                    <a:pt x="306908" y="558088"/>
                  </a:lnTo>
                  <a:lnTo>
                    <a:pt x="258241" y="536232"/>
                  </a:lnTo>
                  <a:lnTo>
                    <a:pt x="212928" y="507809"/>
                  </a:lnTo>
                  <a:lnTo>
                    <a:pt x="171678" y="472884"/>
                  </a:lnTo>
                  <a:lnTo>
                    <a:pt x="138531" y="435952"/>
                  </a:lnTo>
                  <a:lnTo>
                    <a:pt x="110566" y="395427"/>
                  </a:lnTo>
                  <a:lnTo>
                    <a:pt x="88036" y="351853"/>
                  </a:lnTo>
                  <a:lnTo>
                    <a:pt x="71196" y="305828"/>
                  </a:lnTo>
                  <a:lnTo>
                    <a:pt x="60312" y="257911"/>
                  </a:lnTo>
                  <a:lnTo>
                    <a:pt x="152603" y="259219"/>
                  </a:lnTo>
                  <a:lnTo>
                    <a:pt x="202171" y="273862"/>
                  </a:lnTo>
                  <a:lnTo>
                    <a:pt x="211150" y="277025"/>
                  </a:lnTo>
                  <a:lnTo>
                    <a:pt x="219354" y="276009"/>
                  </a:lnTo>
                  <a:lnTo>
                    <a:pt x="222326" y="275602"/>
                  </a:lnTo>
                  <a:lnTo>
                    <a:pt x="224942" y="274574"/>
                  </a:lnTo>
                  <a:lnTo>
                    <a:pt x="227330" y="273151"/>
                  </a:lnTo>
                  <a:lnTo>
                    <a:pt x="231267" y="270827"/>
                  </a:lnTo>
                  <a:lnTo>
                    <a:pt x="268300" y="247307"/>
                  </a:lnTo>
                  <a:lnTo>
                    <a:pt x="283705" y="246418"/>
                  </a:lnTo>
                  <a:lnTo>
                    <a:pt x="291198" y="248564"/>
                  </a:lnTo>
                  <a:lnTo>
                    <a:pt x="310222" y="279768"/>
                  </a:lnTo>
                  <a:lnTo>
                    <a:pt x="315125" y="277685"/>
                  </a:lnTo>
                  <a:lnTo>
                    <a:pt x="320395" y="276148"/>
                  </a:lnTo>
                  <a:lnTo>
                    <a:pt x="334695" y="275297"/>
                  </a:lnTo>
                  <a:lnTo>
                    <a:pt x="342849" y="277990"/>
                  </a:lnTo>
                  <a:lnTo>
                    <a:pt x="362153" y="310489"/>
                  </a:lnTo>
                  <a:lnTo>
                    <a:pt x="361810" y="315429"/>
                  </a:lnTo>
                  <a:lnTo>
                    <a:pt x="360832" y="320116"/>
                  </a:lnTo>
                  <a:lnTo>
                    <a:pt x="372846" y="319417"/>
                  </a:lnTo>
                  <a:lnTo>
                    <a:pt x="398322" y="351548"/>
                  </a:lnTo>
                  <a:lnTo>
                    <a:pt x="397992" y="357809"/>
                  </a:lnTo>
                  <a:lnTo>
                    <a:pt x="397891" y="359664"/>
                  </a:lnTo>
                  <a:lnTo>
                    <a:pt x="397776" y="361873"/>
                  </a:lnTo>
                  <a:lnTo>
                    <a:pt x="397979" y="361873"/>
                  </a:lnTo>
                  <a:lnTo>
                    <a:pt x="399135" y="361696"/>
                  </a:lnTo>
                  <a:lnTo>
                    <a:pt x="398792" y="361696"/>
                  </a:lnTo>
                  <a:lnTo>
                    <a:pt x="408368" y="361111"/>
                  </a:lnTo>
                  <a:lnTo>
                    <a:pt x="435279" y="389153"/>
                  </a:lnTo>
                  <a:lnTo>
                    <a:pt x="435394" y="396049"/>
                  </a:lnTo>
                  <a:lnTo>
                    <a:pt x="435127" y="400773"/>
                  </a:lnTo>
                  <a:lnTo>
                    <a:pt x="434047" y="404647"/>
                  </a:lnTo>
                  <a:lnTo>
                    <a:pt x="432244" y="409282"/>
                  </a:lnTo>
                  <a:lnTo>
                    <a:pt x="432816" y="409816"/>
                  </a:lnTo>
                  <a:lnTo>
                    <a:pt x="459943" y="422833"/>
                  </a:lnTo>
                  <a:lnTo>
                    <a:pt x="467563" y="422833"/>
                  </a:lnTo>
                  <a:lnTo>
                    <a:pt x="485216" y="394627"/>
                  </a:lnTo>
                  <a:lnTo>
                    <a:pt x="482117" y="383882"/>
                  </a:lnTo>
                  <a:lnTo>
                    <a:pt x="492264" y="389483"/>
                  </a:lnTo>
                  <a:lnTo>
                    <a:pt x="502805" y="392798"/>
                  </a:lnTo>
                  <a:lnTo>
                    <a:pt x="513346" y="392963"/>
                  </a:lnTo>
                  <a:lnTo>
                    <a:pt x="523468" y="389153"/>
                  </a:lnTo>
                  <a:lnTo>
                    <a:pt x="528358" y="383882"/>
                  </a:lnTo>
                  <a:lnTo>
                    <a:pt x="530631" y="381419"/>
                  </a:lnTo>
                  <a:lnTo>
                    <a:pt x="533171" y="371144"/>
                  </a:lnTo>
                  <a:lnTo>
                    <a:pt x="532244" y="363931"/>
                  </a:lnTo>
                  <a:lnTo>
                    <a:pt x="532180" y="363486"/>
                  </a:lnTo>
                  <a:lnTo>
                    <a:pt x="532091" y="362750"/>
                  </a:lnTo>
                  <a:lnTo>
                    <a:pt x="531977" y="361873"/>
                  </a:lnTo>
                  <a:lnTo>
                    <a:pt x="531876" y="361111"/>
                  </a:lnTo>
                  <a:lnTo>
                    <a:pt x="531685" y="359664"/>
                  </a:lnTo>
                  <a:lnTo>
                    <a:pt x="526745" y="348348"/>
                  </a:lnTo>
                  <a:lnTo>
                    <a:pt x="538835" y="357809"/>
                  </a:lnTo>
                  <a:lnTo>
                    <a:pt x="553072" y="363486"/>
                  </a:lnTo>
                  <a:lnTo>
                    <a:pt x="567499" y="363931"/>
                  </a:lnTo>
                  <a:lnTo>
                    <a:pt x="579920" y="357809"/>
                  </a:lnTo>
                  <a:lnTo>
                    <a:pt x="580072" y="357809"/>
                  </a:lnTo>
                  <a:lnTo>
                    <a:pt x="586206" y="348348"/>
                  </a:lnTo>
                  <a:lnTo>
                    <a:pt x="587336" y="346608"/>
                  </a:lnTo>
                  <a:lnTo>
                    <a:pt x="588505" y="334060"/>
                  </a:lnTo>
                  <a:lnTo>
                    <a:pt x="588594" y="333171"/>
                  </a:lnTo>
                  <a:lnTo>
                    <a:pt x="584403" y="319417"/>
                  </a:lnTo>
                  <a:lnTo>
                    <a:pt x="584339" y="319227"/>
                  </a:lnTo>
                  <a:lnTo>
                    <a:pt x="575056" y="306616"/>
                  </a:lnTo>
                  <a:lnTo>
                    <a:pt x="585279" y="312559"/>
                  </a:lnTo>
                  <a:lnTo>
                    <a:pt x="595591" y="316357"/>
                  </a:lnTo>
                  <a:lnTo>
                    <a:pt x="605764" y="316560"/>
                  </a:lnTo>
                  <a:lnTo>
                    <a:pt x="615581" y="311721"/>
                  </a:lnTo>
                  <a:lnTo>
                    <a:pt x="621842" y="306616"/>
                  </a:lnTo>
                  <a:lnTo>
                    <a:pt x="622871" y="305777"/>
                  </a:lnTo>
                  <a:lnTo>
                    <a:pt x="624662" y="298069"/>
                  </a:lnTo>
                  <a:lnTo>
                    <a:pt x="623163" y="289877"/>
                  </a:lnTo>
                  <a:lnTo>
                    <a:pt x="621499" y="283730"/>
                  </a:lnTo>
                  <a:lnTo>
                    <a:pt x="618896" y="277685"/>
                  </a:lnTo>
                  <a:lnTo>
                    <a:pt x="618845" y="277545"/>
                  </a:lnTo>
                  <a:lnTo>
                    <a:pt x="601713" y="254241"/>
                  </a:lnTo>
                  <a:lnTo>
                    <a:pt x="594690" y="246418"/>
                  </a:lnTo>
                  <a:lnTo>
                    <a:pt x="561746" y="209677"/>
                  </a:lnTo>
                  <a:lnTo>
                    <a:pt x="498487" y="138760"/>
                  </a:lnTo>
                  <a:lnTo>
                    <a:pt x="495058" y="136563"/>
                  </a:lnTo>
                  <a:lnTo>
                    <a:pt x="490677" y="134353"/>
                  </a:lnTo>
                  <a:lnTo>
                    <a:pt x="486283" y="134073"/>
                  </a:lnTo>
                  <a:lnTo>
                    <a:pt x="479196" y="134073"/>
                  </a:lnTo>
                  <a:lnTo>
                    <a:pt x="474726" y="135432"/>
                  </a:lnTo>
                  <a:lnTo>
                    <a:pt x="469620" y="137490"/>
                  </a:lnTo>
                  <a:lnTo>
                    <a:pt x="467969" y="138430"/>
                  </a:lnTo>
                  <a:lnTo>
                    <a:pt x="447586" y="149593"/>
                  </a:lnTo>
                  <a:lnTo>
                    <a:pt x="422795" y="191071"/>
                  </a:lnTo>
                  <a:lnTo>
                    <a:pt x="422706" y="191223"/>
                  </a:lnTo>
                  <a:lnTo>
                    <a:pt x="422465" y="191389"/>
                  </a:lnTo>
                  <a:lnTo>
                    <a:pt x="419125" y="196011"/>
                  </a:lnTo>
                  <a:lnTo>
                    <a:pt x="414947" y="199948"/>
                  </a:lnTo>
                  <a:lnTo>
                    <a:pt x="403174" y="207378"/>
                  </a:lnTo>
                  <a:lnTo>
                    <a:pt x="395325" y="209677"/>
                  </a:lnTo>
                  <a:lnTo>
                    <a:pt x="387261" y="209677"/>
                  </a:lnTo>
                  <a:lnTo>
                    <a:pt x="352793" y="192557"/>
                  </a:lnTo>
                  <a:lnTo>
                    <a:pt x="343611" y="169773"/>
                  </a:lnTo>
                  <a:lnTo>
                    <a:pt x="344614" y="159219"/>
                  </a:lnTo>
                  <a:lnTo>
                    <a:pt x="345363" y="155702"/>
                  </a:lnTo>
                  <a:lnTo>
                    <a:pt x="346913" y="151307"/>
                  </a:lnTo>
                  <a:lnTo>
                    <a:pt x="347637" y="149593"/>
                  </a:lnTo>
                  <a:lnTo>
                    <a:pt x="347954" y="148882"/>
                  </a:lnTo>
                  <a:lnTo>
                    <a:pt x="348183" y="148336"/>
                  </a:lnTo>
                  <a:lnTo>
                    <a:pt x="361467" y="122123"/>
                  </a:lnTo>
                  <a:lnTo>
                    <a:pt x="369112" y="107645"/>
                  </a:lnTo>
                  <a:lnTo>
                    <a:pt x="374357" y="98894"/>
                  </a:lnTo>
                  <a:lnTo>
                    <a:pt x="378079" y="93560"/>
                  </a:lnTo>
                  <a:lnTo>
                    <a:pt x="380199" y="90500"/>
                  </a:lnTo>
                  <a:lnTo>
                    <a:pt x="381139" y="89192"/>
                  </a:lnTo>
                  <a:lnTo>
                    <a:pt x="382447" y="88188"/>
                  </a:lnTo>
                  <a:lnTo>
                    <a:pt x="384822" y="86055"/>
                  </a:lnTo>
                  <a:lnTo>
                    <a:pt x="386105" y="85051"/>
                  </a:lnTo>
                  <a:lnTo>
                    <a:pt x="387451" y="84099"/>
                  </a:lnTo>
                  <a:lnTo>
                    <a:pt x="389229" y="82943"/>
                  </a:lnTo>
                  <a:lnTo>
                    <a:pt x="430085" y="61074"/>
                  </a:lnTo>
                  <a:lnTo>
                    <a:pt x="428891" y="59690"/>
                  </a:lnTo>
                  <a:lnTo>
                    <a:pt x="428358" y="59105"/>
                  </a:lnTo>
                  <a:lnTo>
                    <a:pt x="420077" y="52349"/>
                  </a:lnTo>
                  <a:lnTo>
                    <a:pt x="408813" y="48094"/>
                  </a:lnTo>
                  <a:lnTo>
                    <a:pt x="392582" y="46723"/>
                  </a:lnTo>
                  <a:lnTo>
                    <a:pt x="369443" y="48602"/>
                  </a:lnTo>
                  <a:lnTo>
                    <a:pt x="336905" y="56146"/>
                  </a:lnTo>
                  <a:lnTo>
                    <a:pt x="300418" y="68262"/>
                  </a:lnTo>
                  <a:lnTo>
                    <a:pt x="269049" y="80327"/>
                  </a:lnTo>
                  <a:lnTo>
                    <a:pt x="246303" y="90131"/>
                  </a:lnTo>
                  <a:lnTo>
                    <a:pt x="245427" y="90500"/>
                  </a:lnTo>
                  <a:lnTo>
                    <a:pt x="238569" y="92544"/>
                  </a:lnTo>
                  <a:lnTo>
                    <a:pt x="230720" y="93560"/>
                  </a:lnTo>
                  <a:lnTo>
                    <a:pt x="230212" y="93535"/>
                  </a:lnTo>
                  <a:lnTo>
                    <a:pt x="38049" y="0"/>
                  </a:lnTo>
                  <a:lnTo>
                    <a:pt x="28321" y="24409"/>
                  </a:lnTo>
                  <a:lnTo>
                    <a:pt x="12534" y="74269"/>
                  </a:lnTo>
                  <a:lnTo>
                    <a:pt x="3060" y="126619"/>
                  </a:lnTo>
                  <a:lnTo>
                    <a:pt x="0" y="180035"/>
                  </a:lnTo>
                  <a:lnTo>
                    <a:pt x="647" y="206832"/>
                  </a:lnTo>
                  <a:lnTo>
                    <a:pt x="5664" y="252806"/>
                  </a:lnTo>
                  <a:lnTo>
                    <a:pt x="15938" y="297840"/>
                  </a:lnTo>
                  <a:lnTo>
                    <a:pt x="31165" y="341477"/>
                  </a:lnTo>
                  <a:lnTo>
                    <a:pt x="51015" y="383260"/>
                  </a:lnTo>
                  <a:lnTo>
                    <a:pt x="75171" y="422719"/>
                  </a:lnTo>
                  <a:lnTo>
                    <a:pt x="103314" y="459384"/>
                  </a:lnTo>
                  <a:lnTo>
                    <a:pt x="135115" y="492798"/>
                  </a:lnTo>
                  <a:lnTo>
                    <a:pt x="166293" y="519557"/>
                  </a:lnTo>
                  <a:lnTo>
                    <a:pt x="200101" y="543344"/>
                  </a:lnTo>
                  <a:lnTo>
                    <a:pt x="236093" y="563651"/>
                  </a:lnTo>
                  <a:lnTo>
                    <a:pt x="273837" y="579958"/>
                  </a:lnTo>
                  <a:lnTo>
                    <a:pt x="319925" y="594309"/>
                  </a:lnTo>
                  <a:lnTo>
                    <a:pt x="367271" y="603885"/>
                  </a:lnTo>
                  <a:lnTo>
                    <a:pt x="420725" y="608088"/>
                  </a:lnTo>
                  <a:lnTo>
                    <a:pt x="474383" y="604989"/>
                  </a:lnTo>
                  <a:lnTo>
                    <a:pt x="527265" y="594918"/>
                  </a:lnTo>
                  <a:lnTo>
                    <a:pt x="578396" y="578256"/>
                  </a:lnTo>
                  <a:lnTo>
                    <a:pt x="626795" y="555345"/>
                  </a:lnTo>
                  <a:lnTo>
                    <a:pt x="662114" y="533260"/>
                  </a:lnTo>
                  <a:lnTo>
                    <a:pt x="694753" y="507707"/>
                  </a:lnTo>
                  <a:lnTo>
                    <a:pt x="724738" y="479069"/>
                  </a:lnTo>
                  <a:lnTo>
                    <a:pt x="752094" y="447700"/>
                  </a:lnTo>
                  <a:lnTo>
                    <a:pt x="790981" y="387172"/>
                  </a:lnTo>
                  <a:lnTo>
                    <a:pt x="806132" y="354507"/>
                  </a:lnTo>
                  <a:lnTo>
                    <a:pt x="818794" y="320802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58516" y="10736974"/>
              <a:ext cx="195299" cy="17785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29259" y="10251001"/>
              <a:ext cx="770890" cy="497840"/>
            </a:xfrm>
            <a:custGeom>
              <a:avLst/>
              <a:gdLst/>
              <a:ahLst/>
              <a:cxnLst/>
              <a:rect l="l" t="t" r="r" b="b"/>
              <a:pathLst>
                <a:path w="770890" h="497840">
                  <a:moveTo>
                    <a:pt x="770394" y="418731"/>
                  </a:moveTo>
                  <a:lnTo>
                    <a:pt x="766254" y="369989"/>
                  </a:lnTo>
                  <a:lnTo>
                    <a:pt x="755662" y="316649"/>
                  </a:lnTo>
                  <a:lnTo>
                    <a:pt x="743889" y="280365"/>
                  </a:lnTo>
                  <a:lnTo>
                    <a:pt x="728827" y="244132"/>
                  </a:lnTo>
                  <a:lnTo>
                    <a:pt x="710285" y="209550"/>
                  </a:lnTo>
                  <a:lnTo>
                    <a:pt x="665721" y="148234"/>
                  </a:lnTo>
                  <a:lnTo>
                    <a:pt x="611708" y="95161"/>
                  </a:lnTo>
                  <a:lnTo>
                    <a:pt x="559015" y="58877"/>
                  </a:lnTo>
                  <a:lnTo>
                    <a:pt x="501815" y="30302"/>
                  </a:lnTo>
                  <a:lnTo>
                    <a:pt x="451662" y="13385"/>
                  </a:lnTo>
                  <a:lnTo>
                    <a:pt x="399478" y="3314"/>
                  </a:lnTo>
                  <a:lnTo>
                    <a:pt x="346329" y="0"/>
                  </a:lnTo>
                  <a:lnTo>
                    <a:pt x="293268" y="3314"/>
                  </a:lnTo>
                  <a:lnTo>
                    <a:pt x="241350" y="13169"/>
                  </a:lnTo>
                  <a:lnTo>
                    <a:pt x="202704" y="25171"/>
                  </a:lnTo>
                  <a:lnTo>
                    <a:pt x="165481" y="40868"/>
                  </a:lnTo>
                  <a:lnTo>
                    <a:pt x="129959" y="60134"/>
                  </a:lnTo>
                  <a:lnTo>
                    <a:pt x="96431" y="82778"/>
                  </a:lnTo>
                  <a:lnTo>
                    <a:pt x="43929" y="130086"/>
                  </a:lnTo>
                  <a:lnTo>
                    <a:pt x="0" y="185445"/>
                  </a:lnTo>
                  <a:lnTo>
                    <a:pt x="16471" y="165176"/>
                  </a:lnTo>
                  <a:lnTo>
                    <a:pt x="33959" y="145961"/>
                  </a:lnTo>
                  <a:lnTo>
                    <a:pt x="72326" y="110744"/>
                  </a:lnTo>
                  <a:lnTo>
                    <a:pt x="105156" y="86982"/>
                  </a:lnTo>
                  <a:lnTo>
                    <a:pt x="140360" y="66725"/>
                  </a:lnTo>
                  <a:lnTo>
                    <a:pt x="177444" y="50177"/>
                  </a:lnTo>
                  <a:lnTo>
                    <a:pt x="215925" y="37503"/>
                  </a:lnTo>
                  <a:lnTo>
                    <a:pt x="256705" y="28613"/>
                  </a:lnTo>
                  <a:lnTo>
                    <a:pt x="298196" y="24053"/>
                  </a:lnTo>
                  <a:lnTo>
                    <a:pt x="318973" y="23342"/>
                  </a:lnTo>
                  <a:lnTo>
                    <a:pt x="339915" y="23647"/>
                  </a:lnTo>
                  <a:lnTo>
                    <a:pt x="381368" y="28117"/>
                  </a:lnTo>
                  <a:lnTo>
                    <a:pt x="429031" y="38684"/>
                  </a:lnTo>
                  <a:lnTo>
                    <a:pt x="475107" y="54914"/>
                  </a:lnTo>
                  <a:lnTo>
                    <a:pt x="518820" y="76682"/>
                  </a:lnTo>
                  <a:lnTo>
                    <a:pt x="559384" y="103835"/>
                  </a:lnTo>
                  <a:lnTo>
                    <a:pt x="596023" y="136232"/>
                  </a:lnTo>
                  <a:lnTo>
                    <a:pt x="638632" y="186817"/>
                  </a:lnTo>
                  <a:lnTo>
                    <a:pt x="672223" y="243598"/>
                  </a:lnTo>
                  <a:lnTo>
                    <a:pt x="520433" y="320128"/>
                  </a:lnTo>
                  <a:lnTo>
                    <a:pt x="511797" y="319290"/>
                  </a:lnTo>
                  <a:lnTo>
                    <a:pt x="505053" y="314947"/>
                  </a:lnTo>
                  <a:lnTo>
                    <a:pt x="459536" y="291299"/>
                  </a:lnTo>
                  <a:lnTo>
                    <a:pt x="450456" y="286308"/>
                  </a:lnTo>
                  <a:lnTo>
                    <a:pt x="442734" y="281711"/>
                  </a:lnTo>
                  <a:lnTo>
                    <a:pt x="434225" y="277190"/>
                  </a:lnTo>
                  <a:lnTo>
                    <a:pt x="425145" y="273761"/>
                  </a:lnTo>
                  <a:lnTo>
                    <a:pt x="415391" y="271602"/>
                  </a:lnTo>
                  <a:lnTo>
                    <a:pt x="404863" y="270840"/>
                  </a:lnTo>
                  <a:lnTo>
                    <a:pt x="394220" y="271818"/>
                  </a:lnTo>
                  <a:lnTo>
                    <a:pt x="347230" y="291909"/>
                  </a:lnTo>
                  <a:lnTo>
                    <a:pt x="292620" y="321030"/>
                  </a:lnTo>
                  <a:lnTo>
                    <a:pt x="256489" y="380593"/>
                  </a:lnTo>
                  <a:lnTo>
                    <a:pt x="252831" y="399580"/>
                  </a:lnTo>
                  <a:lnTo>
                    <a:pt x="254431" y="406933"/>
                  </a:lnTo>
                  <a:lnTo>
                    <a:pt x="257848" y="414007"/>
                  </a:lnTo>
                  <a:lnTo>
                    <a:pt x="266954" y="423545"/>
                  </a:lnTo>
                  <a:lnTo>
                    <a:pt x="278676" y="428752"/>
                  </a:lnTo>
                  <a:lnTo>
                    <a:pt x="291477" y="429196"/>
                  </a:lnTo>
                  <a:lnTo>
                    <a:pt x="303860" y="424535"/>
                  </a:lnTo>
                  <a:lnTo>
                    <a:pt x="308292" y="421690"/>
                  </a:lnTo>
                  <a:lnTo>
                    <a:pt x="311912" y="418096"/>
                  </a:lnTo>
                  <a:lnTo>
                    <a:pt x="314579" y="414007"/>
                  </a:lnTo>
                  <a:lnTo>
                    <a:pt x="339699" y="371983"/>
                  </a:lnTo>
                  <a:lnTo>
                    <a:pt x="362343" y="359600"/>
                  </a:lnTo>
                  <a:lnTo>
                    <a:pt x="372529" y="353250"/>
                  </a:lnTo>
                  <a:lnTo>
                    <a:pt x="397205" y="354723"/>
                  </a:lnTo>
                  <a:lnTo>
                    <a:pt x="406438" y="363118"/>
                  </a:lnTo>
                  <a:lnTo>
                    <a:pt x="499211" y="467156"/>
                  </a:lnTo>
                  <a:lnTo>
                    <a:pt x="513232" y="482536"/>
                  </a:lnTo>
                  <a:lnTo>
                    <a:pt x="519874" y="489267"/>
                  </a:lnTo>
                  <a:lnTo>
                    <a:pt x="530237" y="495884"/>
                  </a:lnTo>
                  <a:lnTo>
                    <a:pt x="541007" y="497776"/>
                  </a:lnTo>
                  <a:lnTo>
                    <a:pt x="551180" y="496735"/>
                  </a:lnTo>
                  <a:lnTo>
                    <a:pt x="559714" y="494525"/>
                  </a:lnTo>
                  <a:lnTo>
                    <a:pt x="562051" y="493826"/>
                  </a:lnTo>
                  <a:lnTo>
                    <a:pt x="590994" y="483895"/>
                  </a:lnTo>
                  <a:lnTo>
                    <a:pt x="593534" y="482993"/>
                  </a:lnTo>
                  <a:lnTo>
                    <a:pt x="605459" y="478878"/>
                  </a:lnTo>
                  <a:lnTo>
                    <a:pt x="608482" y="477799"/>
                  </a:lnTo>
                  <a:lnTo>
                    <a:pt x="612889" y="476300"/>
                  </a:lnTo>
                  <a:lnTo>
                    <a:pt x="612775" y="475983"/>
                  </a:lnTo>
                  <a:lnTo>
                    <a:pt x="612940" y="476250"/>
                  </a:lnTo>
                  <a:lnTo>
                    <a:pt x="768985" y="466598"/>
                  </a:lnTo>
                  <a:lnTo>
                    <a:pt x="769632" y="454736"/>
                  </a:lnTo>
                  <a:lnTo>
                    <a:pt x="770318" y="430657"/>
                  </a:lnTo>
                  <a:lnTo>
                    <a:pt x="770394" y="41873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7235076" y="10219720"/>
            <a:ext cx="2240769" cy="837398"/>
          </a:xfrm>
          <a:prstGeom prst="rect">
            <a:avLst/>
          </a:prstGeom>
        </p:spPr>
      </p:pic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xfrm>
            <a:off x="2196656" y="2044828"/>
            <a:ext cx="7084059" cy="115633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en-GB" sz="7400" dirty="0">
                <a:latin typeface="EC Square Sans Pro Medium"/>
                <a:cs typeface="EC Square Sans Pro Medium"/>
              </a:rPr>
              <a:t>Outline</a:t>
            </a:r>
          </a:p>
        </p:txBody>
      </p:sp>
      <p:grpSp>
        <p:nvGrpSpPr>
          <p:cNvPr id="9" name="object 9"/>
          <p:cNvGrpSpPr/>
          <p:nvPr/>
        </p:nvGrpSpPr>
        <p:grpSpPr>
          <a:xfrm>
            <a:off x="11740075" y="3392470"/>
            <a:ext cx="268605" cy="254635"/>
            <a:chOff x="13111675" y="3680693"/>
            <a:chExt cx="268605" cy="254635"/>
          </a:xfrm>
        </p:grpSpPr>
        <p:sp>
          <p:nvSpPr>
            <p:cNvPr id="10" name="object 10"/>
            <p:cNvSpPr/>
            <p:nvPr/>
          </p:nvSpPr>
          <p:spPr>
            <a:xfrm>
              <a:off x="13116911" y="3685928"/>
              <a:ext cx="257810" cy="243840"/>
            </a:xfrm>
            <a:custGeom>
              <a:avLst/>
              <a:gdLst/>
              <a:ahLst/>
              <a:cxnLst/>
              <a:rect l="l" t="t" r="r" b="b"/>
              <a:pathLst>
                <a:path w="257809" h="243839">
                  <a:moveTo>
                    <a:pt x="128760" y="0"/>
                  </a:moveTo>
                  <a:lnTo>
                    <a:pt x="121432" y="1443"/>
                  </a:lnTo>
                  <a:lnTo>
                    <a:pt x="114991" y="5772"/>
                  </a:lnTo>
                  <a:lnTo>
                    <a:pt x="0" y="122176"/>
                  </a:lnTo>
                  <a:lnTo>
                    <a:pt x="113630" y="237210"/>
                  </a:lnTo>
                  <a:lnTo>
                    <a:pt x="120708" y="241969"/>
                  </a:lnTo>
                  <a:lnTo>
                    <a:pt x="128760" y="243555"/>
                  </a:lnTo>
                  <a:lnTo>
                    <a:pt x="136812" y="241969"/>
                  </a:lnTo>
                  <a:lnTo>
                    <a:pt x="143890" y="237210"/>
                  </a:lnTo>
                  <a:lnTo>
                    <a:pt x="257520" y="122176"/>
                  </a:lnTo>
                  <a:lnTo>
                    <a:pt x="142529" y="5772"/>
                  </a:lnTo>
                  <a:lnTo>
                    <a:pt x="136088" y="1443"/>
                  </a:lnTo>
                  <a:lnTo>
                    <a:pt x="12876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3116911" y="3685928"/>
              <a:ext cx="257810" cy="243840"/>
            </a:xfrm>
            <a:custGeom>
              <a:avLst/>
              <a:gdLst/>
              <a:ahLst/>
              <a:cxnLst/>
              <a:rect l="l" t="t" r="r" b="b"/>
              <a:pathLst>
                <a:path w="257809" h="243839">
                  <a:moveTo>
                    <a:pt x="257520" y="122176"/>
                  </a:moveTo>
                  <a:lnTo>
                    <a:pt x="142529" y="5772"/>
                  </a:lnTo>
                  <a:lnTo>
                    <a:pt x="136088" y="1443"/>
                  </a:lnTo>
                  <a:lnTo>
                    <a:pt x="128760" y="0"/>
                  </a:lnTo>
                  <a:lnTo>
                    <a:pt x="121432" y="1443"/>
                  </a:lnTo>
                  <a:lnTo>
                    <a:pt x="114991" y="5772"/>
                  </a:lnTo>
                  <a:lnTo>
                    <a:pt x="0" y="122176"/>
                  </a:lnTo>
                  <a:lnTo>
                    <a:pt x="113630" y="237210"/>
                  </a:lnTo>
                  <a:lnTo>
                    <a:pt x="120708" y="241969"/>
                  </a:lnTo>
                  <a:lnTo>
                    <a:pt x="128760" y="243555"/>
                  </a:lnTo>
                  <a:lnTo>
                    <a:pt x="136812" y="241969"/>
                  </a:lnTo>
                  <a:lnTo>
                    <a:pt x="143890" y="237210"/>
                  </a:lnTo>
                  <a:lnTo>
                    <a:pt x="257520" y="122176"/>
                  </a:lnTo>
                  <a:close/>
                </a:path>
              </a:pathLst>
            </a:custGeom>
            <a:ln w="10470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12217379" y="3152306"/>
            <a:ext cx="7223760" cy="6540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en-GB" sz="4100" spc="-10" dirty="0">
                <a:solidFill>
                  <a:srgbClr val="FFFFFF"/>
                </a:solidFill>
                <a:latin typeface="EC Square Sans Pro"/>
                <a:cs typeface="EC Square Sans Pro"/>
              </a:rPr>
              <a:t>Incentives for traders</a:t>
            </a:r>
            <a:endParaRPr lang="en-GB" sz="4100" dirty="0">
              <a:latin typeface="EC Square Sans Pro"/>
              <a:cs typeface="EC Square Sans Pro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11740075" y="4734594"/>
            <a:ext cx="268605" cy="254635"/>
            <a:chOff x="13111675" y="5022817"/>
            <a:chExt cx="268605" cy="254635"/>
          </a:xfrm>
        </p:grpSpPr>
        <p:sp>
          <p:nvSpPr>
            <p:cNvPr id="14" name="object 14"/>
            <p:cNvSpPr/>
            <p:nvPr/>
          </p:nvSpPr>
          <p:spPr>
            <a:xfrm>
              <a:off x="13116911" y="5028052"/>
              <a:ext cx="257810" cy="243840"/>
            </a:xfrm>
            <a:custGeom>
              <a:avLst/>
              <a:gdLst/>
              <a:ahLst/>
              <a:cxnLst/>
              <a:rect l="l" t="t" r="r" b="b"/>
              <a:pathLst>
                <a:path w="257809" h="243839">
                  <a:moveTo>
                    <a:pt x="128760" y="0"/>
                  </a:moveTo>
                  <a:lnTo>
                    <a:pt x="121432" y="1443"/>
                  </a:lnTo>
                  <a:lnTo>
                    <a:pt x="114991" y="5772"/>
                  </a:lnTo>
                  <a:lnTo>
                    <a:pt x="0" y="122176"/>
                  </a:lnTo>
                  <a:lnTo>
                    <a:pt x="113630" y="237210"/>
                  </a:lnTo>
                  <a:lnTo>
                    <a:pt x="120708" y="241969"/>
                  </a:lnTo>
                  <a:lnTo>
                    <a:pt x="128760" y="243555"/>
                  </a:lnTo>
                  <a:lnTo>
                    <a:pt x="136812" y="241969"/>
                  </a:lnTo>
                  <a:lnTo>
                    <a:pt x="143890" y="237210"/>
                  </a:lnTo>
                  <a:lnTo>
                    <a:pt x="257520" y="122176"/>
                  </a:lnTo>
                  <a:lnTo>
                    <a:pt x="142529" y="5772"/>
                  </a:lnTo>
                  <a:lnTo>
                    <a:pt x="136088" y="1443"/>
                  </a:lnTo>
                  <a:lnTo>
                    <a:pt x="12876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3116911" y="5028052"/>
              <a:ext cx="257810" cy="243840"/>
            </a:xfrm>
            <a:custGeom>
              <a:avLst/>
              <a:gdLst/>
              <a:ahLst/>
              <a:cxnLst/>
              <a:rect l="l" t="t" r="r" b="b"/>
              <a:pathLst>
                <a:path w="257809" h="243839">
                  <a:moveTo>
                    <a:pt x="257520" y="122176"/>
                  </a:moveTo>
                  <a:lnTo>
                    <a:pt x="142529" y="5772"/>
                  </a:lnTo>
                  <a:lnTo>
                    <a:pt x="136088" y="1443"/>
                  </a:lnTo>
                  <a:lnTo>
                    <a:pt x="128760" y="0"/>
                  </a:lnTo>
                  <a:lnTo>
                    <a:pt x="121432" y="1443"/>
                  </a:lnTo>
                  <a:lnTo>
                    <a:pt x="114991" y="5772"/>
                  </a:lnTo>
                  <a:lnTo>
                    <a:pt x="0" y="122176"/>
                  </a:lnTo>
                  <a:lnTo>
                    <a:pt x="113630" y="237210"/>
                  </a:lnTo>
                  <a:lnTo>
                    <a:pt x="120708" y="241969"/>
                  </a:lnTo>
                  <a:lnTo>
                    <a:pt x="128760" y="243555"/>
                  </a:lnTo>
                  <a:lnTo>
                    <a:pt x="136812" y="241969"/>
                  </a:lnTo>
                  <a:lnTo>
                    <a:pt x="143890" y="237210"/>
                  </a:lnTo>
                  <a:lnTo>
                    <a:pt x="257520" y="122176"/>
                  </a:lnTo>
                  <a:close/>
                </a:path>
              </a:pathLst>
            </a:custGeom>
            <a:ln w="10470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12217379" y="4494430"/>
            <a:ext cx="7223760" cy="6540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en-GB" sz="4100" spc="-10" dirty="0">
                <a:solidFill>
                  <a:srgbClr val="FFFFFF"/>
                </a:solidFill>
                <a:latin typeface="EC Square Sans Pro"/>
                <a:cs typeface="EC Square Sans Pro"/>
              </a:rPr>
              <a:t>Platforms and authorities</a:t>
            </a:r>
            <a:endParaRPr lang="en-GB" sz="4100" dirty="0">
              <a:latin typeface="EC Square Sans Pro"/>
              <a:cs typeface="EC Square Sans Pro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11740075" y="6076716"/>
            <a:ext cx="268605" cy="254635"/>
            <a:chOff x="13111675" y="6364939"/>
            <a:chExt cx="268605" cy="254635"/>
          </a:xfrm>
        </p:grpSpPr>
        <p:sp>
          <p:nvSpPr>
            <p:cNvPr id="18" name="object 18"/>
            <p:cNvSpPr/>
            <p:nvPr/>
          </p:nvSpPr>
          <p:spPr>
            <a:xfrm>
              <a:off x="13116911" y="6370175"/>
              <a:ext cx="257810" cy="243840"/>
            </a:xfrm>
            <a:custGeom>
              <a:avLst/>
              <a:gdLst/>
              <a:ahLst/>
              <a:cxnLst/>
              <a:rect l="l" t="t" r="r" b="b"/>
              <a:pathLst>
                <a:path w="257809" h="243840">
                  <a:moveTo>
                    <a:pt x="128760" y="0"/>
                  </a:moveTo>
                  <a:lnTo>
                    <a:pt x="121432" y="1443"/>
                  </a:lnTo>
                  <a:lnTo>
                    <a:pt x="114991" y="5772"/>
                  </a:lnTo>
                  <a:lnTo>
                    <a:pt x="0" y="122176"/>
                  </a:lnTo>
                  <a:lnTo>
                    <a:pt x="113630" y="237210"/>
                  </a:lnTo>
                  <a:lnTo>
                    <a:pt x="120708" y="241969"/>
                  </a:lnTo>
                  <a:lnTo>
                    <a:pt x="128760" y="243555"/>
                  </a:lnTo>
                  <a:lnTo>
                    <a:pt x="136812" y="241969"/>
                  </a:lnTo>
                  <a:lnTo>
                    <a:pt x="143890" y="237210"/>
                  </a:lnTo>
                  <a:lnTo>
                    <a:pt x="257520" y="122176"/>
                  </a:lnTo>
                  <a:lnTo>
                    <a:pt x="142529" y="5772"/>
                  </a:lnTo>
                  <a:lnTo>
                    <a:pt x="136088" y="1443"/>
                  </a:lnTo>
                  <a:lnTo>
                    <a:pt x="12876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3116911" y="6370175"/>
              <a:ext cx="257810" cy="243840"/>
            </a:xfrm>
            <a:custGeom>
              <a:avLst/>
              <a:gdLst/>
              <a:ahLst/>
              <a:cxnLst/>
              <a:rect l="l" t="t" r="r" b="b"/>
              <a:pathLst>
                <a:path w="257809" h="243840">
                  <a:moveTo>
                    <a:pt x="257520" y="122176"/>
                  </a:moveTo>
                  <a:lnTo>
                    <a:pt x="142529" y="5772"/>
                  </a:lnTo>
                  <a:lnTo>
                    <a:pt x="136088" y="1443"/>
                  </a:lnTo>
                  <a:lnTo>
                    <a:pt x="128760" y="0"/>
                  </a:lnTo>
                  <a:lnTo>
                    <a:pt x="121432" y="1443"/>
                  </a:lnTo>
                  <a:lnTo>
                    <a:pt x="114991" y="5772"/>
                  </a:lnTo>
                  <a:lnTo>
                    <a:pt x="0" y="122176"/>
                  </a:lnTo>
                  <a:lnTo>
                    <a:pt x="113630" y="237210"/>
                  </a:lnTo>
                  <a:lnTo>
                    <a:pt x="120708" y="241969"/>
                  </a:lnTo>
                  <a:lnTo>
                    <a:pt x="128760" y="243555"/>
                  </a:lnTo>
                  <a:lnTo>
                    <a:pt x="136812" y="241969"/>
                  </a:lnTo>
                  <a:lnTo>
                    <a:pt x="143890" y="237210"/>
                  </a:lnTo>
                  <a:lnTo>
                    <a:pt x="257520" y="122176"/>
                  </a:lnTo>
                  <a:close/>
                </a:path>
              </a:pathLst>
            </a:custGeom>
            <a:ln w="10470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12217379" y="5836552"/>
            <a:ext cx="7223760" cy="6540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en-GB" sz="4100" spc="-10" dirty="0">
                <a:solidFill>
                  <a:srgbClr val="FFFFFF"/>
                </a:solidFill>
                <a:latin typeface="EC Square Sans Pro"/>
                <a:cs typeface="EC Square Sans Pro"/>
              </a:rPr>
              <a:t>Conditions for success</a:t>
            </a:r>
            <a:endParaRPr lang="en-GB" sz="4100" dirty="0">
              <a:latin typeface="EC Square Sans Pro"/>
              <a:cs typeface="EC Square Sans Pro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11740075" y="7418839"/>
            <a:ext cx="268605" cy="254635"/>
            <a:chOff x="13111675" y="7707062"/>
            <a:chExt cx="268605" cy="254635"/>
          </a:xfrm>
        </p:grpSpPr>
        <p:sp>
          <p:nvSpPr>
            <p:cNvPr id="22" name="object 22"/>
            <p:cNvSpPr/>
            <p:nvPr/>
          </p:nvSpPr>
          <p:spPr>
            <a:xfrm>
              <a:off x="13116911" y="7712297"/>
              <a:ext cx="257810" cy="243840"/>
            </a:xfrm>
            <a:custGeom>
              <a:avLst/>
              <a:gdLst/>
              <a:ahLst/>
              <a:cxnLst/>
              <a:rect l="l" t="t" r="r" b="b"/>
              <a:pathLst>
                <a:path w="257809" h="243840">
                  <a:moveTo>
                    <a:pt x="128760" y="0"/>
                  </a:moveTo>
                  <a:lnTo>
                    <a:pt x="121432" y="1443"/>
                  </a:lnTo>
                  <a:lnTo>
                    <a:pt x="114991" y="5772"/>
                  </a:lnTo>
                  <a:lnTo>
                    <a:pt x="0" y="122176"/>
                  </a:lnTo>
                  <a:lnTo>
                    <a:pt x="113630" y="237210"/>
                  </a:lnTo>
                  <a:lnTo>
                    <a:pt x="120708" y="241969"/>
                  </a:lnTo>
                  <a:lnTo>
                    <a:pt x="128760" y="243555"/>
                  </a:lnTo>
                  <a:lnTo>
                    <a:pt x="136812" y="241969"/>
                  </a:lnTo>
                  <a:lnTo>
                    <a:pt x="143890" y="237210"/>
                  </a:lnTo>
                  <a:lnTo>
                    <a:pt x="257520" y="122176"/>
                  </a:lnTo>
                  <a:lnTo>
                    <a:pt x="142529" y="5772"/>
                  </a:lnTo>
                  <a:lnTo>
                    <a:pt x="136088" y="1443"/>
                  </a:lnTo>
                  <a:lnTo>
                    <a:pt x="12876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3116911" y="7712297"/>
              <a:ext cx="257810" cy="243840"/>
            </a:xfrm>
            <a:custGeom>
              <a:avLst/>
              <a:gdLst/>
              <a:ahLst/>
              <a:cxnLst/>
              <a:rect l="l" t="t" r="r" b="b"/>
              <a:pathLst>
                <a:path w="257809" h="243840">
                  <a:moveTo>
                    <a:pt x="257520" y="122176"/>
                  </a:moveTo>
                  <a:lnTo>
                    <a:pt x="142529" y="5772"/>
                  </a:lnTo>
                  <a:lnTo>
                    <a:pt x="136088" y="1443"/>
                  </a:lnTo>
                  <a:lnTo>
                    <a:pt x="128760" y="0"/>
                  </a:lnTo>
                  <a:lnTo>
                    <a:pt x="121432" y="1443"/>
                  </a:lnTo>
                  <a:lnTo>
                    <a:pt x="114991" y="5772"/>
                  </a:lnTo>
                  <a:lnTo>
                    <a:pt x="0" y="122176"/>
                  </a:lnTo>
                  <a:lnTo>
                    <a:pt x="113630" y="237210"/>
                  </a:lnTo>
                  <a:lnTo>
                    <a:pt x="120708" y="241969"/>
                  </a:lnTo>
                  <a:lnTo>
                    <a:pt x="128760" y="243555"/>
                  </a:lnTo>
                  <a:lnTo>
                    <a:pt x="136812" y="241969"/>
                  </a:lnTo>
                  <a:lnTo>
                    <a:pt x="143890" y="237210"/>
                  </a:lnTo>
                  <a:lnTo>
                    <a:pt x="257520" y="122176"/>
                  </a:lnTo>
                  <a:close/>
                </a:path>
              </a:pathLst>
            </a:custGeom>
            <a:ln w="10470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12217379" y="7178675"/>
            <a:ext cx="7223760" cy="6540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en-GB" sz="4100" spc="-10" dirty="0">
                <a:solidFill>
                  <a:srgbClr val="FFFFFF"/>
                </a:solidFill>
                <a:latin typeface="EC Square Sans Pro"/>
                <a:cs typeface="EC Square Sans Pro"/>
              </a:rPr>
              <a:t>Discussion</a:t>
            </a:r>
            <a:endParaRPr lang="en-GB" sz="4100" dirty="0">
              <a:latin typeface="EC Square Sans Pro"/>
              <a:cs typeface="EC Square Sans Pro"/>
            </a:endParaRPr>
          </a:p>
        </p:txBody>
      </p:sp>
      <p:sp>
        <p:nvSpPr>
          <p:cNvPr id="30" name="object 30"/>
          <p:cNvSpPr txBox="1">
            <a:spLocks noGrp="1"/>
          </p:cNvSpPr>
          <p:nvPr>
            <p:ph type="ftr" sz="quarter" idx="5"/>
          </p:nvPr>
        </p:nvSpPr>
        <p:spPr>
          <a:xfrm>
            <a:off x="1725466" y="10441505"/>
            <a:ext cx="3869054" cy="701736"/>
          </a:xfrm>
          <a:prstGeom prst="rect">
            <a:avLst/>
          </a:prstGeom>
        </p:spPr>
        <p:txBody>
          <a:bodyPr vert="horz" wrap="square" lIns="0" tIns="85349" rIns="0" bIns="0" rtlCol="0">
            <a:spAutoFit/>
          </a:bodyPr>
          <a:lstStyle/>
          <a:p>
            <a:pPr marL="12700">
              <a:lnSpc>
                <a:spcPts val="2390"/>
              </a:lnSpc>
            </a:pPr>
            <a:r>
              <a:rPr dirty="0"/>
              <a:t>Making</a:t>
            </a:r>
            <a:r>
              <a:rPr spc="-30" dirty="0"/>
              <a:t> </a:t>
            </a:r>
            <a:r>
              <a:rPr dirty="0"/>
              <a:t>ADR</a:t>
            </a:r>
            <a:r>
              <a:rPr spc="-30" dirty="0"/>
              <a:t> </a:t>
            </a:r>
            <a:r>
              <a:rPr spc="-20" dirty="0"/>
              <a:t>fit</a:t>
            </a:r>
            <a:r>
              <a:rPr spc="-30" dirty="0"/>
              <a:t> </a:t>
            </a:r>
            <a:r>
              <a:rPr dirty="0"/>
              <a:t>for</a:t>
            </a:r>
            <a:r>
              <a:rPr spc="-30" dirty="0"/>
              <a:t> </a:t>
            </a:r>
            <a:r>
              <a:rPr dirty="0"/>
              <a:t>the</a:t>
            </a:r>
            <a:r>
              <a:rPr spc="-30" dirty="0"/>
              <a:t> </a:t>
            </a:r>
            <a:r>
              <a:rPr dirty="0"/>
              <a:t>digital</a:t>
            </a:r>
            <a:r>
              <a:rPr spc="-30" dirty="0"/>
              <a:t> </a:t>
            </a:r>
            <a:r>
              <a:rPr spc="-10" dirty="0"/>
              <a:t>markets</a:t>
            </a:r>
          </a:p>
        </p:txBody>
      </p:sp>
      <p:sp>
        <p:nvSpPr>
          <p:cNvPr id="29" name="object 29"/>
          <p:cNvSpPr txBox="1"/>
          <p:nvPr/>
        </p:nvSpPr>
        <p:spPr>
          <a:xfrm>
            <a:off x="9991639" y="2597660"/>
            <a:ext cx="1828800" cy="6736080"/>
          </a:xfrm>
          <a:prstGeom prst="rect">
            <a:avLst/>
          </a:prstGeom>
        </p:spPr>
        <p:txBody>
          <a:bodyPr vert="horz" wrap="square" lIns="0" tIns="971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65"/>
              </a:spcBef>
            </a:pPr>
            <a:r>
              <a:rPr lang="en-GB" sz="8250" spc="-25" dirty="0">
                <a:solidFill>
                  <a:srgbClr val="FFFFFF"/>
                </a:solidFill>
                <a:latin typeface="EC Square Sans Pro Light"/>
                <a:cs typeface="EC Square Sans Pro Light"/>
              </a:rPr>
              <a:t>01</a:t>
            </a:r>
            <a:endParaRPr lang="en-GB" sz="8250" dirty="0">
              <a:latin typeface="EC Square Sans Pro Light"/>
              <a:cs typeface="EC Square Sans Pro Light"/>
            </a:endParaRPr>
          </a:p>
          <a:p>
            <a:pPr marL="12700">
              <a:lnSpc>
                <a:spcPct val="100000"/>
              </a:lnSpc>
              <a:spcBef>
                <a:spcPts val="670"/>
              </a:spcBef>
            </a:pPr>
            <a:r>
              <a:rPr lang="en-GB" sz="8250" spc="-25" dirty="0">
                <a:solidFill>
                  <a:srgbClr val="FFFFFF"/>
                </a:solidFill>
                <a:latin typeface="EC Square Sans Pro Light"/>
                <a:cs typeface="EC Square Sans Pro Light"/>
              </a:rPr>
              <a:t>02</a:t>
            </a:r>
            <a:endParaRPr lang="en-GB" sz="8250" dirty="0">
              <a:latin typeface="EC Square Sans Pro Light"/>
              <a:cs typeface="EC Square Sans Pro Light"/>
            </a:endParaRPr>
          </a:p>
          <a:p>
            <a:pPr marL="12700">
              <a:lnSpc>
                <a:spcPct val="100000"/>
              </a:lnSpc>
              <a:spcBef>
                <a:spcPts val="670"/>
              </a:spcBef>
            </a:pPr>
            <a:r>
              <a:rPr lang="en-GB" sz="8250" spc="-25" dirty="0">
                <a:solidFill>
                  <a:srgbClr val="FFFFFF"/>
                </a:solidFill>
                <a:latin typeface="EC Square Sans Pro Light"/>
                <a:cs typeface="EC Square Sans Pro Light"/>
              </a:rPr>
              <a:t>03</a:t>
            </a:r>
            <a:endParaRPr lang="en-GB" sz="8250" dirty="0">
              <a:latin typeface="EC Square Sans Pro Light"/>
              <a:cs typeface="EC Square Sans Pro Light"/>
            </a:endParaRPr>
          </a:p>
          <a:p>
            <a:pPr marL="12700">
              <a:lnSpc>
                <a:spcPct val="100000"/>
              </a:lnSpc>
              <a:spcBef>
                <a:spcPts val="665"/>
              </a:spcBef>
            </a:pPr>
            <a:r>
              <a:rPr lang="en-GB" sz="8250" spc="-25" dirty="0">
                <a:solidFill>
                  <a:srgbClr val="FFFFFF"/>
                </a:solidFill>
                <a:latin typeface="EC Square Sans Pro Light"/>
                <a:cs typeface="EC Square Sans Pro Light"/>
              </a:rPr>
              <a:t>04</a:t>
            </a:r>
            <a:endParaRPr lang="en-GB" sz="8250" dirty="0">
              <a:latin typeface="EC Square Sans Pro Light"/>
              <a:cs typeface="EC Square Sans Pro Ligh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53" y="0"/>
            <a:ext cx="20100188" cy="1004157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628252" y="10250989"/>
            <a:ext cx="871855" cy="838200"/>
            <a:chOff x="628252" y="10250989"/>
            <a:chExt cx="871855" cy="838200"/>
          </a:xfrm>
        </p:grpSpPr>
        <p:sp>
          <p:nvSpPr>
            <p:cNvPr id="4" name="object 4"/>
            <p:cNvSpPr/>
            <p:nvPr/>
          </p:nvSpPr>
          <p:spPr>
            <a:xfrm>
              <a:off x="628243" y="10480554"/>
              <a:ext cx="819150" cy="608330"/>
            </a:xfrm>
            <a:custGeom>
              <a:avLst/>
              <a:gdLst/>
              <a:ahLst/>
              <a:cxnLst/>
              <a:rect l="l" t="t" r="r" b="b"/>
              <a:pathLst>
                <a:path w="819150" h="608329">
                  <a:moveTo>
                    <a:pt x="362153" y="320116"/>
                  </a:moveTo>
                  <a:lnTo>
                    <a:pt x="360832" y="320116"/>
                  </a:lnTo>
                  <a:lnTo>
                    <a:pt x="360781" y="320306"/>
                  </a:lnTo>
                  <a:lnTo>
                    <a:pt x="362153" y="320116"/>
                  </a:lnTo>
                  <a:close/>
                </a:path>
                <a:path w="819150" h="608329">
                  <a:moveTo>
                    <a:pt x="818794" y="320802"/>
                  </a:moveTo>
                  <a:lnTo>
                    <a:pt x="799541" y="364020"/>
                  </a:lnTo>
                  <a:lnTo>
                    <a:pt x="775754" y="404901"/>
                  </a:lnTo>
                  <a:lnTo>
                    <a:pt x="740143" y="450634"/>
                  </a:lnTo>
                  <a:lnTo>
                    <a:pt x="698423" y="490880"/>
                  </a:lnTo>
                  <a:lnTo>
                    <a:pt x="657009" y="521195"/>
                  </a:lnTo>
                  <a:lnTo>
                    <a:pt x="611873" y="545922"/>
                  </a:lnTo>
                  <a:lnTo>
                    <a:pt x="563892" y="564705"/>
                  </a:lnTo>
                  <a:lnTo>
                    <a:pt x="513918" y="577189"/>
                  </a:lnTo>
                  <a:lnTo>
                    <a:pt x="462813" y="582993"/>
                  </a:lnTo>
                  <a:lnTo>
                    <a:pt x="411441" y="581787"/>
                  </a:lnTo>
                  <a:lnTo>
                    <a:pt x="358216" y="573303"/>
                  </a:lnTo>
                  <a:lnTo>
                    <a:pt x="306908" y="558088"/>
                  </a:lnTo>
                  <a:lnTo>
                    <a:pt x="258241" y="536232"/>
                  </a:lnTo>
                  <a:lnTo>
                    <a:pt x="212928" y="507809"/>
                  </a:lnTo>
                  <a:lnTo>
                    <a:pt x="171678" y="472884"/>
                  </a:lnTo>
                  <a:lnTo>
                    <a:pt x="138531" y="435952"/>
                  </a:lnTo>
                  <a:lnTo>
                    <a:pt x="110566" y="395427"/>
                  </a:lnTo>
                  <a:lnTo>
                    <a:pt x="88036" y="351853"/>
                  </a:lnTo>
                  <a:lnTo>
                    <a:pt x="71196" y="305828"/>
                  </a:lnTo>
                  <a:lnTo>
                    <a:pt x="60312" y="257911"/>
                  </a:lnTo>
                  <a:lnTo>
                    <a:pt x="152603" y="259219"/>
                  </a:lnTo>
                  <a:lnTo>
                    <a:pt x="202171" y="273862"/>
                  </a:lnTo>
                  <a:lnTo>
                    <a:pt x="211150" y="277025"/>
                  </a:lnTo>
                  <a:lnTo>
                    <a:pt x="219354" y="276009"/>
                  </a:lnTo>
                  <a:lnTo>
                    <a:pt x="222326" y="275602"/>
                  </a:lnTo>
                  <a:lnTo>
                    <a:pt x="224942" y="274574"/>
                  </a:lnTo>
                  <a:lnTo>
                    <a:pt x="227330" y="273151"/>
                  </a:lnTo>
                  <a:lnTo>
                    <a:pt x="231267" y="270827"/>
                  </a:lnTo>
                  <a:lnTo>
                    <a:pt x="268300" y="247307"/>
                  </a:lnTo>
                  <a:lnTo>
                    <a:pt x="283705" y="246418"/>
                  </a:lnTo>
                  <a:lnTo>
                    <a:pt x="291198" y="248564"/>
                  </a:lnTo>
                  <a:lnTo>
                    <a:pt x="310222" y="279768"/>
                  </a:lnTo>
                  <a:lnTo>
                    <a:pt x="315125" y="277685"/>
                  </a:lnTo>
                  <a:lnTo>
                    <a:pt x="320395" y="276148"/>
                  </a:lnTo>
                  <a:lnTo>
                    <a:pt x="334695" y="275297"/>
                  </a:lnTo>
                  <a:lnTo>
                    <a:pt x="342849" y="277990"/>
                  </a:lnTo>
                  <a:lnTo>
                    <a:pt x="362153" y="310489"/>
                  </a:lnTo>
                  <a:lnTo>
                    <a:pt x="361810" y="315429"/>
                  </a:lnTo>
                  <a:lnTo>
                    <a:pt x="360832" y="320116"/>
                  </a:lnTo>
                  <a:lnTo>
                    <a:pt x="372846" y="319417"/>
                  </a:lnTo>
                  <a:lnTo>
                    <a:pt x="398322" y="351548"/>
                  </a:lnTo>
                  <a:lnTo>
                    <a:pt x="397992" y="357809"/>
                  </a:lnTo>
                  <a:lnTo>
                    <a:pt x="397891" y="359664"/>
                  </a:lnTo>
                  <a:lnTo>
                    <a:pt x="397776" y="361873"/>
                  </a:lnTo>
                  <a:lnTo>
                    <a:pt x="397979" y="361873"/>
                  </a:lnTo>
                  <a:lnTo>
                    <a:pt x="399135" y="361696"/>
                  </a:lnTo>
                  <a:lnTo>
                    <a:pt x="398792" y="361696"/>
                  </a:lnTo>
                  <a:lnTo>
                    <a:pt x="408368" y="361111"/>
                  </a:lnTo>
                  <a:lnTo>
                    <a:pt x="435279" y="389153"/>
                  </a:lnTo>
                  <a:lnTo>
                    <a:pt x="435394" y="396049"/>
                  </a:lnTo>
                  <a:lnTo>
                    <a:pt x="435127" y="400773"/>
                  </a:lnTo>
                  <a:lnTo>
                    <a:pt x="434047" y="404647"/>
                  </a:lnTo>
                  <a:lnTo>
                    <a:pt x="432244" y="409282"/>
                  </a:lnTo>
                  <a:lnTo>
                    <a:pt x="432816" y="409816"/>
                  </a:lnTo>
                  <a:lnTo>
                    <a:pt x="459943" y="422833"/>
                  </a:lnTo>
                  <a:lnTo>
                    <a:pt x="467563" y="422833"/>
                  </a:lnTo>
                  <a:lnTo>
                    <a:pt x="485216" y="394627"/>
                  </a:lnTo>
                  <a:lnTo>
                    <a:pt x="482117" y="383882"/>
                  </a:lnTo>
                  <a:lnTo>
                    <a:pt x="492264" y="389483"/>
                  </a:lnTo>
                  <a:lnTo>
                    <a:pt x="502805" y="392798"/>
                  </a:lnTo>
                  <a:lnTo>
                    <a:pt x="513346" y="392963"/>
                  </a:lnTo>
                  <a:lnTo>
                    <a:pt x="523468" y="389153"/>
                  </a:lnTo>
                  <a:lnTo>
                    <a:pt x="528358" y="383882"/>
                  </a:lnTo>
                  <a:lnTo>
                    <a:pt x="530631" y="381419"/>
                  </a:lnTo>
                  <a:lnTo>
                    <a:pt x="533171" y="371144"/>
                  </a:lnTo>
                  <a:lnTo>
                    <a:pt x="532244" y="363931"/>
                  </a:lnTo>
                  <a:lnTo>
                    <a:pt x="532180" y="363486"/>
                  </a:lnTo>
                  <a:lnTo>
                    <a:pt x="532091" y="362750"/>
                  </a:lnTo>
                  <a:lnTo>
                    <a:pt x="531977" y="361873"/>
                  </a:lnTo>
                  <a:lnTo>
                    <a:pt x="531876" y="361111"/>
                  </a:lnTo>
                  <a:lnTo>
                    <a:pt x="531685" y="359664"/>
                  </a:lnTo>
                  <a:lnTo>
                    <a:pt x="526745" y="348348"/>
                  </a:lnTo>
                  <a:lnTo>
                    <a:pt x="538835" y="357809"/>
                  </a:lnTo>
                  <a:lnTo>
                    <a:pt x="553072" y="363486"/>
                  </a:lnTo>
                  <a:lnTo>
                    <a:pt x="567499" y="363931"/>
                  </a:lnTo>
                  <a:lnTo>
                    <a:pt x="579920" y="357809"/>
                  </a:lnTo>
                  <a:lnTo>
                    <a:pt x="580072" y="357809"/>
                  </a:lnTo>
                  <a:lnTo>
                    <a:pt x="586206" y="348348"/>
                  </a:lnTo>
                  <a:lnTo>
                    <a:pt x="587336" y="346608"/>
                  </a:lnTo>
                  <a:lnTo>
                    <a:pt x="588505" y="334060"/>
                  </a:lnTo>
                  <a:lnTo>
                    <a:pt x="588594" y="333171"/>
                  </a:lnTo>
                  <a:lnTo>
                    <a:pt x="584403" y="319417"/>
                  </a:lnTo>
                  <a:lnTo>
                    <a:pt x="584339" y="319227"/>
                  </a:lnTo>
                  <a:lnTo>
                    <a:pt x="575056" y="306616"/>
                  </a:lnTo>
                  <a:lnTo>
                    <a:pt x="585279" y="312559"/>
                  </a:lnTo>
                  <a:lnTo>
                    <a:pt x="595591" y="316357"/>
                  </a:lnTo>
                  <a:lnTo>
                    <a:pt x="605764" y="316560"/>
                  </a:lnTo>
                  <a:lnTo>
                    <a:pt x="615581" y="311721"/>
                  </a:lnTo>
                  <a:lnTo>
                    <a:pt x="621842" y="306616"/>
                  </a:lnTo>
                  <a:lnTo>
                    <a:pt x="622871" y="305777"/>
                  </a:lnTo>
                  <a:lnTo>
                    <a:pt x="624662" y="298069"/>
                  </a:lnTo>
                  <a:lnTo>
                    <a:pt x="623163" y="289877"/>
                  </a:lnTo>
                  <a:lnTo>
                    <a:pt x="621499" y="283730"/>
                  </a:lnTo>
                  <a:lnTo>
                    <a:pt x="618896" y="277685"/>
                  </a:lnTo>
                  <a:lnTo>
                    <a:pt x="618845" y="277545"/>
                  </a:lnTo>
                  <a:lnTo>
                    <a:pt x="601713" y="254241"/>
                  </a:lnTo>
                  <a:lnTo>
                    <a:pt x="594690" y="246418"/>
                  </a:lnTo>
                  <a:lnTo>
                    <a:pt x="561746" y="209677"/>
                  </a:lnTo>
                  <a:lnTo>
                    <a:pt x="498487" y="138760"/>
                  </a:lnTo>
                  <a:lnTo>
                    <a:pt x="495058" y="136563"/>
                  </a:lnTo>
                  <a:lnTo>
                    <a:pt x="490677" y="134353"/>
                  </a:lnTo>
                  <a:lnTo>
                    <a:pt x="486283" y="134073"/>
                  </a:lnTo>
                  <a:lnTo>
                    <a:pt x="479196" y="134073"/>
                  </a:lnTo>
                  <a:lnTo>
                    <a:pt x="474726" y="135432"/>
                  </a:lnTo>
                  <a:lnTo>
                    <a:pt x="469620" y="137490"/>
                  </a:lnTo>
                  <a:lnTo>
                    <a:pt x="467969" y="138430"/>
                  </a:lnTo>
                  <a:lnTo>
                    <a:pt x="447586" y="149593"/>
                  </a:lnTo>
                  <a:lnTo>
                    <a:pt x="422795" y="191071"/>
                  </a:lnTo>
                  <a:lnTo>
                    <a:pt x="422706" y="191223"/>
                  </a:lnTo>
                  <a:lnTo>
                    <a:pt x="422465" y="191389"/>
                  </a:lnTo>
                  <a:lnTo>
                    <a:pt x="419125" y="196011"/>
                  </a:lnTo>
                  <a:lnTo>
                    <a:pt x="414947" y="199948"/>
                  </a:lnTo>
                  <a:lnTo>
                    <a:pt x="403174" y="207378"/>
                  </a:lnTo>
                  <a:lnTo>
                    <a:pt x="395325" y="209677"/>
                  </a:lnTo>
                  <a:lnTo>
                    <a:pt x="387261" y="209677"/>
                  </a:lnTo>
                  <a:lnTo>
                    <a:pt x="352793" y="192557"/>
                  </a:lnTo>
                  <a:lnTo>
                    <a:pt x="343611" y="169773"/>
                  </a:lnTo>
                  <a:lnTo>
                    <a:pt x="344614" y="159219"/>
                  </a:lnTo>
                  <a:lnTo>
                    <a:pt x="345363" y="155702"/>
                  </a:lnTo>
                  <a:lnTo>
                    <a:pt x="346913" y="151307"/>
                  </a:lnTo>
                  <a:lnTo>
                    <a:pt x="347637" y="149593"/>
                  </a:lnTo>
                  <a:lnTo>
                    <a:pt x="347954" y="148882"/>
                  </a:lnTo>
                  <a:lnTo>
                    <a:pt x="348183" y="148336"/>
                  </a:lnTo>
                  <a:lnTo>
                    <a:pt x="361467" y="122123"/>
                  </a:lnTo>
                  <a:lnTo>
                    <a:pt x="369112" y="107645"/>
                  </a:lnTo>
                  <a:lnTo>
                    <a:pt x="374357" y="98894"/>
                  </a:lnTo>
                  <a:lnTo>
                    <a:pt x="378079" y="93560"/>
                  </a:lnTo>
                  <a:lnTo>
                    <a:pt x="380199" y="90500"/>
                  </a:lnTo>
                  <a:lnTo>
                    <a:pt x="381139" y="89192"/>
                  </a:lnTo>
                  <a:lnTo>
                    <a:pt x="382447" y="88188"/>
                  </a:lnTo>
                  <a:lnTo>
                    <a:pt x="384822" y="86055"/>
                  </a:lnTo>
                  <a:lnTo>
                    <a:pt x="386105" y="85051"/>
                  </a:lnTo>
                  <a:lnTo>
                    <a:pt x="387451" y="84099"/>
                  </a:lnTo>
                  <a:lnTo>
                    <a:pt x="389229" y="82943"/>
                  </a:lnTo>
                  <a:lnTo>
                    <a:pt x="430085" y="61074"/>
                  </a:lnTo>
                  <a:lnTo>
                    <a:pt x="428891" y="59690"/>
                  </a:lnTo>
                  <a:lnTo>
                    <a:pt x="428358" y="59105"/>
                  </a:lnTo>
                  <a:lnTo>
                    <a:pt x="420077" y="52349"/>
                  </a:lnTo>
                  <a:lnTo>
                    <a:pt x="408813" y="48094"/>
                  </a:lnTo>
                  <a:lnTo>
                    <a:pt x="392582" y="46723"/>
                  </a:lnTo>
                  <a:lnTo>
                    <a:pt x="369443" y="48602"/>
                  </a:lnTo>
                  <a:lnTo>
                    <a:pt x="336905" y="56146"/>
                  </a:lnTo>
                  <a:lnTo>
                    <a:pt x="300418" y="68262"/>
                  </a:lnTo>
                  <a:lnTo>
                    <a:pt x="269049" y="80327"/>
                  </a:lnTo>
                  <a:lnTo>
                    <a:pt x="246303" y="90131"/>
                  </a:lnTo>
                  <a:lnTo>
                    <a:pt x="245427" y="90500"/>
                  </a:lnTo>
                  <a:lnTo>
                    <a:pt x="238569" y="92544"/>
                  </a:lnTo>
                  <a:lnTo>
                    <a:pt x="230720" y="93560"/>
                  </a:lnTo>
                  <a:lnTo>
                    <a:pt x="230212" y="93535"/>
                  </a:lnTo>
                  <a:lnTo>
                    <a:pt x="38049" y="0"/>
                  </a:lnTo>
                  <a:lnTo>
                    <a:pt x="28321" y="24409"/>
                  </a:lnTo>
                  <a:lnTo>
                    <a:pt x="12534" y="74269"/>
                  </a:lnTo>
                  <a:lnTo>
                    <a:pt x="3060" y="126619"/>
                  </a:lnTo>
                  <a:lnTo>
                    <a:pt x="0" y="180035"/>
                  </a:lnTo>
                  <a:lnTo>
                    <a:pt x="647" y="206832"/>
                  </a:lnTo>
                  <a:lnTo>
                    <a:pt x="5664" y="252806"/>
                  </a:lnTo>
                  <a:lnTo>
                    <a:pt x="15938" y="297840"/>
                  </a:lnTo>
                  <a:lnTo>
                    <a:pt x="31165" y="341477"/>
                  </a:lnTo>
                  <a:lnTo>
                    <a:pt x="51015" y="383260"/>
                  </a:lnTo>
                  <a:lnTo>
                    <a:pt x="75171" y="422719"/>
                  </a:lnTo>
                  <a:lnTo>
                    <a:pt x="103314" y="459384"/>
                  </a:lnTo>
                  <a:lnTo>
                    <a:pt x="135115" y="492798"/>
                  </a:lnTo>
                  <a:lnTo>
                    <a:pt x="166293" y="519557"/>
                  </a:lnTo>
                  <a:lnTo>
                    <a:pt x="200101" y="543344"/>
                  </a:lnTo>
                  <a:lnTo>
                    <a:pt x="236093" y="563651"/>
                  </a:lnTo>
                  <a:lnTo>
                    <a:pt x="273837" y="579958"/>
                  </a:lnTo>
                  <a:lnTo>
                    <a:pt x="319925" y="594309"/>
                  </a:lnTo>
                  <a:lnTo>
                    <a:pt x="367271" y="603885"/>
                  </a:lnTo>
                  <a:lnTo>
                    <a:pt x="420725" y="608088"/>
                  </a:lnTo>
                  <a:lnTo>
                    <a:pt x="474383" y="604989"/>
                  </a:lnTo>
                  <a:lnTo>
                    <a:pt x="527265" y="594918"/>
                  </a:lnTo>
                  <a:lnTo>
                    <a:pt x="578396" y="578256"/>
                  </a:lnTo>
                  <a:lnTo>
                    <a:pt x="626795" y="555345"/>
                  </a:lnTo>
                  <a:lnTo>
                    <a:pt x="662114" y="533260"/>
                  </a:lnTo>
                  <a:lnTo>
                    <a:pt x="694753" y="507707"/>
                  </a:lnTo>
                  <a:lnTo>
                    <a:pt x="724738" y="479069"/>
                  </a:lnTo>
                  <a:lnTo>
                    <a:pt x="752094" y="447700"/>
                  </a:lnTo>
                  <a:lnTo>
                    <a:pt x="790981" y="387172"/>
                  </a:lnTo>
                  <a:lnTo>
                    <a:pt x="806132" y="354507"/>
                  </a:lnTo>
                  <a:lnTo>
                    <a:pt x="818794" y="320802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58516" y="10736974"/>
              <a:ext cx="195299" cy="17785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29259" y="10251001"/>
              <a:ext cx="770890" cy="497840"/>
            </a:xfrm>
            <a:custGeom>
              <a:avLst/>
              <a:gdLst/>
              <a:ahLst/>
              <a:cxnLst/>
              <a:rect l="l" t="t" r="r" b="b"/>
              <a:pathLst>
                <a:path w="770890" h="497840">
                  <a:moveTo>
                    <a:pt x="770394" y="418731"/>
                  </a:moveTo>
                  <a:lnTo>
                    <a:pt x="766254" y="369989"/>
                  </a:lnTo>
                  <a:lnTo>
                    <a:pt x="755662" y="316649"/>
                  </a:lnTo>
                  <a:lnTo>
                    <a:pt x="743889" y="280365"/>
                  </a:lnTo>
                  <a:lnTo>
                    <a:pt x="728827" y="244132"/>
                  </a:lnTo>
                  <a:lnTo>
                    <a:pt x="710285" y="209550"/>
                  </a:lnTo>
                  <a:lnTo>
                    <a:pt x="665721" y="148234"/>
                  </a:lnTo>
                  <a:lnTo>
                    <a:pt x="611708" y="95161"/>
                  </a:lnTo>
                  <a:lnTo>
                    <a:pt x="559015" y="58877"/>
                  </a:lnTo>
                  <a:lnTo>
                    <a:pt x="501815" y="30302"/>
                  </a:lnTo>
                  <a:lnTo>
                    <a:pt x="451662" y="13385"/>
                  </a:lnTo>
                  <a:lnTo>
                    <a:pt x="399478" y="3314"/>
                  </a:lnTo>
                  <a:lnTo>
                    <a:pt x="346329" y="0"/>
                  </a:lnTo>
                  <a:lnTo>
                    <a:pt x="293268" y="3314"/>
                  </a:lnTo>
                  <a:lnTo>
                    <a:pt x="241350" y="13169"/>
                  </a:lnTo>
                  <a:lnTo>
                    <a:pt x="202704" y="25171"/>
                  </a:lnTo>
                  <a:lnTo>
                    <a:pt x="165481" y="40868"/>
                  </a:lnTo>
                  <a:lnTo>
                    <a:pt x="129959" y="60134"/>
                  </a:lnTo>
                  <a:lnTo>
                    <a:pt x="96431" y="82778"/>
                  </a:lnTo>
                  <a:lnTo>
                    <a:pt x="43929" y="130086"/>
                  </a:lnTo>
                  <a:lnTo>
                    <a:pt x="0" y="185445"/>
                  </a:lnTo>
                  <a:lnTo>
                    <a:pt x="16471" y="165176"/>
                  </a:lnTo>
                  <a:lnTo>
                    <a:pt x="33959" y="145961"/>
                  </a:lnTo>
                  <a:lnTo>
                    <a:pt x="72326" y="110744"/>
                  </a:lnTo>
                  <a:lnTo>
                    <a:pt x="105156" y="86982"/>
                  </a:lnTo>
                  <a:lnTo>
                    <a:pt x="140360" y="66725"/>
                  </a:lnTo>
                  <a:lnTo>
                    <a:pt x="177444" y="50177"/>
                  </a:lnTo>
                  <a:lnTo>
                    <a:pt x="215925" y="37503"/>
                  </a:lnTo>
                  <a:lnTo>
                    <a:pt x="256705" y="28613"/>
                  </a:lnTo>
                  <a:lnTo>
                    <a:pt x="298196" y="24053"/>
                  </a:lnTo>
                  <a:lnTo>
                    <a:pt x="318973" y="23342"/>
                  </a:lnTo>
                  <a:lnTo>
                    <a:pt x="339915" y="23647"/>
                  </a:lnTo>
                  <a:lnTo>
                    <a:pt x="381368" y="28117"/>
                  </a:lnTo>
                  <a:lnTo>
                    <a:pt x="429031" y="38684"/>
                  </a:lnTo>
                  <a:lnTo>
                    <a:pt x="475107" y="54914"/>
                  </a:lnTo>
                  <a:lnTo>
                    <a:pt x="518820" y="76682"/>
                  </a:lnTo>
                  <a:lnTo>
                    <a:pt x="559384" y="103835"/>
                  </a:lnTo>
                  <a:lnTo>
                    <a:pt x="596023" y="136232"/>
                  </a:lnTo>
                  <a:lnTo>
                    <a:pt x="638632" y="186817"/>
                  </a:lnTo>
                  <a:lnTo>
                    <a:pt x="672223" y="243598"/>
                  </a:lnTo>
                  <a:lnTo>
                    <a:pt x="520433" y="320128"/>
                  </a:lnTo>
                  <a:lnTo>
                    <a:pt x="511797" y="319290"/>
                  </a:lnTo>
                  <a:lnTo>
                    <a:pt x="505053" y="314947"/>
                  </a:lnTo>
                  <a:lnTo>
                    <a:pt x="459536" y="291299"/>
                  </a:lnTo>
                  <a:lnTo>
                    <a:pt x="450456" y="286308"/>
                  </a:lnTo>
                  <a:lnTo>
                    <a:pt x="442734" y="281711"/>
                  </a:lnTo>
                  <a:lnTo>
                    <a:pt x="434225" y="277190"/>
                  </a:lnTo>
                  <a:lnTo>
                    <a:pt x="425145" y="273761"/>
                  </a:lnTo>
                  <a:lnTo>
                    <a:pt x="415391" y="271602"/>
                  </a:lnTo>
                  <a:lnTo>
                    <a:pt x="404863" y="270840"/>
                  </a:lnTo>
                  <a:lnTo>
                    <a:pt x="394220" y="271818"/>
                  </a:lnTo>
                  <a:lnTo>
                    <a:pt x="347230" y="291909"/>
                  </a:lnTo>
                  <a:lnTo>
                    <a:pt x="292620" y="321030"/>
                  </a:lnTo>
                  <a:lnTo>
                    <a:pt x="256489" y="380593"/>
                  </a:lnTo>
                  <a:lnTo>
                    <a:pt x="252831" y="399580"/>
                  </a:lnTo>
                  <a:lnTo>
                    <a:pt x="254431" y="406933"/>
                  </a:lnTo>
                  <a:lnTo>
                    <a:pt x="257848" y="414007"/>
                  </a:lnTo>
                  <a:lnTo>
                    <a:pt x="266954" y="423545"/>
                  </a:lnTo>
                  <a:lnTo>
                    <a:pt x="278676" y="428752"/>
                  </a:lnTo>
                  <a:lnTo>
                    <a:pt x="291477" y="429196"/>
                  </a:lnTo>
                  <a:lnTo>
                    <a:pt x="303860" y="424535"/>
                  </a:lnTo>
                  <a:lnTo>
                    <a:pt x="308292" y="421690"/>
                  </a:lnTo>
                  <a:lnTo>
                    <a:pt x="311912" y="418096"/>
                  </a:lnTo>
                  <a:lnTo>
                    <a:pt x="314579" y="414007"/>
                  </a:lnTo>
                  <a:lnTo>
                    <a:pt x="339699" y="371983"/>
                  </a:lnTo>
                  <a:lnTo>
                    <a:pt x="362343" y="359600"/>
                  </a:lnTo>
                  <a:lnTo>
                    <a:pt x="372529" y="353250"/>
                  </a:lnTo>
                  <a:lnTo>
                    <a:pt x="397205" y="354723"/>
                  </a:lnTo>
                  <a:lnTo>
                    <a:pt x="406438" y="363118"/>
                  </a:lnTo>
                  <a:lnTo>
                    <a:pt x="499211" y="467156"/>
                  </a:lnTo>
                  <a:lnTo>
                    <a:pt x="513232" y="482536"/>
                  </a:lnTo>
                  <a:lnTo>
                    <a:pt x="519874" y="489267"/>
                  </a:lnTo>
                  <a:lnTo>
                    <a:pt x="530237" y="495884"/>
                  </a:lnTo>
                  <a:lnTo>
                    <a:pt x="541007" y="497776"/>
                  </a:lnTo>
                  <a:lnTo>
                    <a:pt x="551180" y="496735"/>
                  </a:lnTo>
                  <a:lnTo>
                    <a:pt x="559714" y="494525"/>
                  </a:lnTo>
                  <a:lnTo>
                    <a:pt x="562051" y="493826"/>
                  </a:lnTo>
                  <a:lnTo>
                    <a:pt x="590994" y="483895"/>
                  </a:lnTo>
                  <a:lnTo>
                    <a:pt x="593534" y="482993"/>
                  </a:lnTo>
                  <a:lnTo>
                    <a:pt x="605459" y="478878"/>
                  </a:lnTo>
                  <a:lnTo>
                    <a:pt x="608482" y="477799"/>
                  </a:lnTo>
                  <a:lnTo>
                    <a:pt x="612889" y="476300"/>
                  </a:lnTo>
                  <a:lnTo>
                    <a:pt x="612775" y="475983"/>
                  </a:lnTo>
                  <a:lnTo>
                    <a:pt x="612940" y="476250"/>
                  </a:lnTo>
                  <a:lnTo>
                    <a:pt x="768985" y="466598"/>
                  </a:lnTo>
                  <a:lnTo>
                    <a:pt x="769632" y="454736"/>
                  </a:lnTo>
                  <a:lnTo>
                    <a:pt x="770318" y="430657"/>
                  </a:lnTo>
                  <a:lnTo>
                    <a:pt x="770394" y="41873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7235076" y="10219720"/>
            <a:ext cx="2240769" cy="837398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6797744" y="3607975"/>
            <a:ext cx="3931920" cy="339915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135"/>
              </a:spcBef>
            </a:pPr>
            <a:r>
              <a:rPr lang="en-GB" sz="22100" spc="-25" dirty="0">
                <a:solidFill>
                  <a:srgbClr val="FFFFFF"/>
                </a:solidFill>
                <a:latin typeface="EC Square Sans Pro Light"/>
                <a:cs typeface="EC Square Sans Pro Light"/>
              </a:rPr>
              <a:t>01</a:t>
            </a:r>
            <a:endParaRPr lang="en-GB" sz="22100" dirty="0">
              <a:latin typeface="EC Square Sans Pro Light"/>
              <a:cs typeface="EC Square Sans Pro Light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xfrm>
            <a:off x="1725466" y="10441505"/>
            <a:ext cx="3869054" cy="701736"/>
          </a:xfrm>
          <a:prstGeom prst="rect">
            <a:avLst/>
          </a:prstGeom>
        </p:spPr>
        <p:txBody>
          <a:bodyPr vert="horz" wrap="square" lIns="0" tIns="85349" rIns="0" bIns="0" rtlCol="0">
            <a:spAutoFit/>
          </a:bodyPr>
          <a:lstStyle/>
          <a:p>
            <a:pPr marL="12700">
              <a:lnSpc>
                <a:spcPts val="2390"/>
              </a:lnSpc>
            </a:pPr>
            <a:r>
              <a:rPr dirty="0"/>
              <a:t>Making</a:t>
            </a:r>
            <a:r>
              <a:rPr spc="-30" dirty="0"/>
              <a:t> </a:t>
            </a:r>
            <a:r>
              <a:rPr dirty="0"/>
              <a:t>ADR</a:t>
            </a:r>
            <a:r>
              <a:rPr spc="-30" dirty="0"/>
              <a:t> </a:t>
            </a:r>
            <a:r>
              <a:rPr spc="-20" dirty="0"/>
              <a:t>fit</a:t>
            </a:r>
            <a:r>
              <a:rPr spc="-30" dirty="0"/>
              <a:t> </a:t>
            </a:r>
            <a:r>
              <a:rPr dirty="0"/>
              <a:t>for</a:t>
            </a:r>
            <a:r>
              <a:rPr spc="-30" dirty="0"/>
              <a:t> </a:t>
            </a:r>
            <a:r>
              <a:rPr dirty="0"/>
              <a:t>the</a:t>
            </a:r>
            <a:r>
              <a:rPr spc="-30" dirty="0"/>
              <a:t> </a:t>
            </a:r>
            <a:r>
              <a:rPr dirty="0"/>
              <a:t>digital</a:t>
            </a:r>
            <a:r>
              <a:rPr spc="-30" dirty="0"/>
              <a:t> </a:t>
            </a:r>
            <a:r>
              <a:rPr spc="-10" dirty="0"/>
              <a:t>markets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1406899" y="4160520"/>
            <a:ext cx="8321040" cy="227882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n-GB" sz="7350" spc="-10" dirty="0">
                <a:solidFill>
                  <a:srgbClr val="FFFFFF"/>
                </a:solidFill>
                <a:latin typeface="EC Square Sans Pro"/>
                <a:cs typeface="EC Square Sans Pro"/>
              </a:rPr>
              <a:t>Incentives for</a:t>
            </a:r>
            <a:br>
              <a:rPr lang="en-GB" sz="7350" spc="-10" dirty="0">
                <a:solidFill>
                  <a:srgbClr val="FFFFFF"/>
                </a:solidFill>
                <a:latin typeface="EC Square Sans Pro"/>
                <a:cs typeface="EC Square Sans Pro"/>
              </a:rPr>
            </a:br>
            <a:r>
              <a:rPr lang="en-GB" sz="7350" spc="-10" dirty="0">
                <a:solidFill>
                  <a:srgbClr val="FFFFFF"/>
                </a:solidFill>
                <a:latin typeface="EC Square Sans Pro"/>
                <a:cs typeface="EC Square Sans Pro"/>
              </a:rPr>
              <a:t>traders</a:t>
            </a:r>
            <a:endParaRPr lang="en-GB" sz="7350" dirty="0">
              <a:latin typeface="EC Square Sans Pro"/>
              <a:cs typeface="EC Square Sans Pr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035393" y="1063194"/>
            <a:ext cx="15544800" cy="11595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en-GB" sz="11100" baseline="-4504" dirty="0">
                <a:latin typeface="EC Square Sans Pro Light"/>
                <a:cs typeface="EC Square Sans Pro Light"/>
              </a:rPr>
              <a:t>01</a:t>
            </a:r>
            <a:r>
              <a:rPr lang="en-GB" sz="11100" spc="-1110" baseline="-4504" dirty="0">
                <a:latin typeface="EC Square Sans Pro Light"/>
                <a:cs typeface="EC Square Sans Pro Light"/>
              </a:rPr>
              <a:t> </a:t>
            </a:r>
            <a:r>
              <a:rPr lang="en-GB" sz="3050" dirty="0"/>
              <a:t>Financial incentives</a:t>
            </a:r>
            <a:endParaRPr lang="en-GB" sz="3050" dirty="0">
              <a:latin typeface="EC Square Sans Pro Light"/>
              <a:cs typeface="EC Square Sans Pro Light"/>
            </a:endParaRPr>
          </a:p>
        </p:txBody>
      </p:sp>
      <p:sp>
        <p:nvSpPr>
          <p:cNvPr id="3" name="Key message"/>
          <p:cNvSpPr txBox="1"/>
          <p:nvPr/>
        </p:nvSpPr>
        <p:spPr>
          <a:xfrm>
            <a:off x="2196656" y="2880360"/>
            <a:ext cx="17282160" cy="91440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en-GB" sz="5800" dirty="0">
                <a:solidFill>
                  <a:srgbClr val="FFFFFF"/>
                </a:solidFill>
                <a:latin typeface="EC Square Sans Pro Medium"/>
                <a:cs typeface="EC Square Sans Pro Medium"/>
              </a:rPr>
              <a:t>Shared, predictable, low cost</a:t>
            </a:r>
            <a:endParaRPr lang="en-GB" sz="5800" dirty="0">
              <a:latin typeface="EC Square Sans Pro Medium"/>
              <a:cs typeface="EC Square Sans Pro Medium"/>
            </a:endParaRPr>
          </a:p>
        </p:txBody>
      </p:sp>
      <p:grpSp>
        <p:nvGrpSpPr>
          <p:cNvPr id="4" name="Bullet marker 1"/>
          <p:cNvGrpSpPr/>
          <p:nvPr/>
        </p:nvGrpSpPr>
        <p:grpSpPr>
          <a:xfrm>
            <a:off x="2204120" y="4492124"/>
            <a:ext cx="268605" cy="254635"/>
            <a:chOff x="13111675" y="3680693"/>
            <a:chExt cx="268605" cy="254635"/>
          </a:xfrm>
        </p:grpSpPr>
        <p:sp>
          <p:nvSpPr>
            <p:cNvPr id="5" name="object 10"/>
            <p:cNvSpPr/>
            <p:nvPr/>
          </p:nvSpPr>
          <p:spPr>
            <a:xfrm>
              <a:off x="13116911" y="3685928"/>
              <a:ext cx="257810" cy="243840"/>
            </a:xfrm>
            <a:custGeom>
              <a:avLst/>
              <a:gdLst/>
              <a:ahLst/>
              <a:cxnLst/>
              <a:rect l="l" t="t" r="r" b="b"/>
              <a:pathLst>
                <a:path w="257809" h="243839">
                  <a:moveTo>
                    <a:pt x="128760" y="0"/>
                  </a:moveTo>
                  <a:lnTo>
                    <a:pt x="121432" y="1443"/>
                  </a:lnTo>
                  <a:lnTo>
                    <a:pt x="114991" y="5772"/>
                  </a:lnTo>
                  <a:lnTo>
                    <a:pt x="0" y="122176"/>
                  </a:lnTo>
                  <a:lnTo>
                    <a:pt x="113630" y="237210"/>
                  </a:lnTo>
                  <a:lnTo>
                    <a:pt x="120708" y="241969"/>
                  </a:lnTo>
                  <a:lnTo>
                    <a:pt x="128760" y="243555"/>
                  </a:lnTo>
                  <a:lnTo>
                    <a:pt x="136812" y="241969"/>
                  </a:lnTo>
                  <a:lnTo>
                    <a:pt x="143890" y="237210"/>
                  </a:lnTo>
                  <a:lnTo>
                    <a:pt x="257520" y="122176"/>
                  </a:lnTo>
                  <a:lnTo>
                    <a:pt x="142529" y="5772"/>
                  </a:lnTo>
                  <a:lnTo>
                    <a:pt x="136088" y="1443"/>
                  </a:lnTo>
                  <a:lnTo>
                    <a:pt x="12876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11"/>
            <p:cNvSpPr/>
            <p:nvPr/>
          </p:nvSpPr>
          <p:spPr>
            <a:xfrm>
              <a:off x="13116911" y="3685928"/>
              <a:ext cx="257810" cy="243840"/>
            </a:xfrm>
            <a:custGeom>
              <a:avLst/>
              <a:gdLst/>
              <a:ahLst/>
              <a:cxnLst/>
              <a:rect l="l" t="t" r="r" b="b"/>
              <a:pathLst>
                <a:path w="257809" h="243839">
                  <a:moveTo>
                    <a:pt x="257520" y="122176"/>
                  </a:moveTo>
                  <a:lnTo>
                    <a:pt x="142529" y="5772"/>
                  </a:lnTo>
                  <a:lnTo>
                    <a:pt x="136088" y="1443"/>
                  </a:lnTo>
                  <a:lnTo>
                    <a:pt x="128760" y="0"/>
                  </a:lnTo>
                  <a:lnTo>
                    <a:pt x="121432" y="1443"/>
                  </a:lnTo>
                  <a:lnTo>
                    <a:pt x="114991" y="5772"/>
                  </a:lnTo>
                  <a:lnTo>
                    <a:pt x="0" y="122176"/>
                  </a:lnTo>
                  <a:lnTo>
                    <a:pt x="113630" y="237210"/>
                  </a:lnTo>
                  <a:lnTo>
                    <a:pt x="120708" y="241969"/>
                  </a:lnTo>
                  <a:lnTo>
                    <a:pt x="128760" y="243555"/>
                  </a:lnTo>
                  <a:lnTo>
                    <a:pt x="136812" y="241969"/>
                  </a:lnTo>
                  <a:lnTo>
                    <a:pt x="143890" y="237210"/>
                  </a:lnTo>
                  <a:lnTo>
                    <a:pt x="257520" y="122176"/>
                  </a:lnTo>
                  <a:close/>
                </a:path>
              </a:pathLst>
            </a:custGeom>
            <a:ln w="10470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Bullet 1"/>
          <p:cNvSpPr txBox="1"/>
          <p:nvPr/>
        </p:nvSpPr>
        <p:spPr>
          <a:xfrm>
            <a:off x="2681424" y="4251960"/>
            <a:ext cx="15270480" cy="6540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en-GB" sz="4100" spc="-10" dirty="0">
                <a:solidFill>
                  <a:srgbClr val="FFFFFF"/>
                </a:solidFill>
                <a:latin typeface="EC Square Sans Pro"/>
                <a:cs typeface="EC Square Sans Pro"/>
              </a:rPr>
              <a:t>Cost pooling: ADR included in membership</a:t>
            </a:r>
            <a:endParaRPr lang="en-GB" sz="4100" dirty="0">
              <a:latin typeface="EC Square Sans Pro"/>
              <a:cs typeface="EC Square Sans Pro"/>
            </a:endParaRPr>
          </a:p>
        </p:txBody>
      </p:sp>
      <p:grpSp>
        <p:nvGrpSpPr>
          <p:cNvPr id="8" name="Bullet marker 2"/>
          <p:cNvGrpSpPr/>
          <p:nvPr/>
        </p:nvGrpSpPr>
        <p:grpSpPr>
          <a:xfrm>
            <a:off x="2204120" y="5571116"/>
            <a:ext cx="268605" cy="254635"/>
            <a:chOff x="13111675" y="3680693"/>
            <a:chExt cx="268605" cy="254635"/>
          </a:xfrm>
        </p:grpSpPr>
        <p:sp>
          <p:nvSpPr>
            <p:cNvPr id="9" name="object 10"/>
            <p:cNvSpPr/>
            <p:nvPr/>
          </p:nvSpPr>
          <p:spPr>
            <a:xfrm>
              <a:off x="13116911" y="3685928"/>
              <a:ext cx="257810" cy="243840"/>
            </a:xfrm>
            <a:custGeom>
              <a:avLst/>
              <a:gdLst/>
              <a:ahLst/>
              <a:cxnLst/>
              <a:rect l="l" t="t" r="r" b="b"/>
              <a:pathLst>
                <a:path w="257809" h="243839">
                  <a:moveTo>
                    <a:pt x="128760" y="0"/>
                  </a:moveTo>
                  <a:lnTo>
                    <a:pt x="121432" y="1443"/>
                  </a:lnTo>
                  <a:lnTo>
                    <a:pt x="114991" y="5772"/>
                  </a:lnTo>
                  <a:lnTo>
                    <a:pt x="0" y="122176"/>
                  </a:lnTo>
                  <a:lnTo>
                    <a:pt x="113630" y="237210"/>
                  </a:lnTo>
                  <a:lnTo>
                    <a:pt x="120708" y="241969"/>
                  </a:lnTo>
                  <a:lnTo>
                    <a:pt x="128760" y="243555"/>
                  </a:lnTo>
                  <a:lnTo>
                    <a:pt x="136812" y="241969"/>
                  </a:lnTo>
                  <a:lnTo>
                    <a:pt x="143890" y="237210"/>
                  </a:lnTo>
                  <a:lnTo>
                    <a:pt x="257520" y="122176"/>
                  </a:lnTo>
                  <a:lnTo>
                    <a:pt x="142529" y="5772"/>
                  </a:lnTo>
                  <a:lnTo>
                    <a:pt x="136088" y="1443"/>
                  </a:lnTo>
                  <a:lnTo>
                    <a:pt x="12876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1"/>
            <p:cNvSpPr/>
            <p:nvPr/>
          </p:nvSpPr>
          <p:spPr>
            <a:xfrm>
              <a:off x="13116911" y="3685928"/>
              <a:ext cx="257810" cy="243840"/>
            </a:xfrm>
            <a:custGeom>
              <a:avLst/>
              <a:gdLst/>
              <a:ahLst/>
              <a:cxnLst/>
              <a:rect l="l" t="t" r="r" b="b"/>
              <a:pathLst>
                <a:path w="257809" h="243839">
                  <a:moveTo>
                    <a:pt x="257520" y="122176"/>
                  </a:moveTo>
                  <a:lnTo>
                    <a:pt x="142529" y="5772"/>
                  </a:lnTo>
                  <a:lnTo>
                    <a:pt x="136088" y="1443"/>
                  </a:lnTo>
                  <a:lnTo>
                    <a:pt x="128760" y="0"/>
                  </a:lnTo>
                  <a:lnTo>
                    <a:pt x="121432" y="1443"/>
                  </a:lnTo>
                  <a:lnTo>
                    <a:pt x="114991" y="5772"/>
                  </a:lnTo>
                  <a:lnTo>
                    <a:pt x="0" y="122176"/>
                  </a:lnTo>
                  <a:lnTo>
                    <a:pt x="113630" y="237210"/>
                  </a:lnTo>
                  <a:lnTo>
                    <a:pt x="120708" y="241969"/>
                  </a:lnTo>
                  <a:lnTo>
                    <a:pt x="128760" y="243555"/>
                  </a:lnTo>
                  <a:lnTo>
                    <a:pt x="136812" y="241969"/>
                  </a:lnTo>
                  <a:lnTo>
                    <a:pt x="143890" y="237210"/>
                  </a:lnTo>
                  <a:lnTo>
                    <a:pt x="257520" y="122176"/>
                  </a:lnTo>
                  <a:close/>
                </a:path>
              </a:pathLst>
            </a:custGeom>
            <a:ln w="10470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Bullet 2"/>
          <p:cNvSpPr txBox="1"/>
          <p:nvPr/>
        </p:nvSpPr>
        <p:spPr>
          <a:xfrm>
            <a:off x="2681424" y="5330952"/>
            <a:ext cx="15270480" cy="6540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en-GB" sz="4100" spc="-10" dirty="0">
                <a:solidFill>
                  <a:srgbClr val="FFFFFF"/>
                </a:solidFill>
                <a:latin typeface="EC Square Sans Pro"/>
                <a:cs typeface="EC Square Sans Pro"/>
              </a:rPr>
              <a:t>Case allowance scaled to distance-selling turnover, modest fee beyond</a:t>
            </a:r>
            <a:endParaRPr lang="en-GB" sz="4100" dirty="0">
              <a:latin typeface="EC Square Sans Pro"/>
              <a:cs typeface="EC Square Sans Pro"/>
            </a:endParaRPr>
          </a:p>
        </p:txBody>
      </p:sp>
      <p:grpSp>
        <p:nvGrpSpPr>
          <p:cNvPr id="12" name="Bullet marker 3"/>
          <p:cNvGrpSpPr/>
          <p:nvPr/>
        </p:nvGrpSpPr>
        <p:grpSpPr>
          <a:xfrm>
            <a:off x="2204120" y="6650108"/>
            <a:ext cx="268605" cy="254635"/>
            <a:chOff x="13111675" y="3680693"/>
            <a:chExt cx="268605" cy="254635"/>
          </a:xfrm>
        </p:grpSpPr>
        <p:sp>
          <p:nvSpPr>
            <p:cNvPr id="13" name="object 10"/>
            <p:cNvSpPr/>
            <p:nvPr/>
          </p:nvSpPr>
          <p:spPr>
            <a:xfrm>
              <a:off x="13116911" y="3685928"/>
              <a:ext cx="257810" cy="243840"/>
            </a:xfrm>
            <a:custGeom>
              <a:avLst/>
              <a:gdLst/>
              <a:ahLst/>
              <a:cxnLst/>
              <a:rect l="l" t="t" r="r" b="b"/>
              <a:pathLst>
                <a:path w="257809" h="243839">
                  <a:moveTo>
                    <a:pt x="128760" y="0"/>
                  </a:moveTo>
                  <a:lnTo>
                    <a:pt x="121432" y="1443"/>
                  </a:lnTo>
                  <a:lnTo>
                    <a:pt x="114991" y="5772"/>
                  </a:lnTo>
                  <a:lnTo>
                    <a:pt x="0" y="122176"/>
                  </a:lnTo>
                  <a:lnTo>
                    <a:pt x="113630" y="237210"/>
                  </a:lnTo>
                  <a:lnTo>
                    <a:pt x="120708" y="241969"/>
                  </a:lnTo>
                  <a:lnTo>
                    <a:pt x="128760" y="243555"/>
                  </a:lnTo>
                  <a:lnTo>
                    <a:pt x="136812" y="241969"/>
                  </a:lnTo>
                  <a:lnTo>
                    <a:pt x="143890" y="237210"/>
                  </a:lnTo>
                  <a:lnTo>
                    <a:pt x="257520" y="122176"/>
                  </a:lnTo>
                  <a:lnTo>
                    <a:pt x="142529" y="5772"/>
                  </a:lnTo>
                  <a:lnTo>
                    <a:pt x="136088" y="1443"/>
                  </a:lnTo>
                  <a:lnTo>
                    <a:pt x="12876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1"/>
            <p:cNvSpPr/>
            <p:nvPr/>
          </p:nvSpPr>
          <p:spPr>
            <a:xfrm>
              <a:off x="13116911" y="3685928"/>
              <a:ext cx="257810" cy="243840"/>
            </a:xfrm>
            <a:custGeom>
              <a:avLst/>
              <a:gdLst/>
              <a:ahLst/>
              <a:cxnLst/>
              <a:rect l="l" t="t" r="r" b="b"/>
              <a:pathLst>
                <a:path w="257809" h="243839">
                  <a:moveTo>
                    <a:pt x="257520" y="122176"/>
                  </a:moveTo>
                  <a:lnTo>
                    <a:pt x="142529" y="5772"/>
                  </a:lnTo>
                  <a:lnTo>
                    <a:pt x="136088" y="1443"/>
                  </a:lnTo>
                  <a:lnTo>
                    <a:pt x="128760" y="0"/>
                  </a:lnTo>
                  <a:lnTo>
                    <a:pt x="121432" y="1443"/>
                  </a:lnTo>
                  <a:lnTo>
                    <a:pt x="114991" y="5772"/>
                  </a:lnTo>
                  <a:lnTo>
                    <a:pt x="0" y="122176"/>
                  </a:lnTo>
                  <a:lnTo>
                    <a:pt x="113630" y="237210"/>
                  </a:lnTo>
                  <a:lnTo>
                    <a:pt x="120708" y="241969"/>
                  </a:lnTo>
                  <a:lnTo>
                    <a:pt x="128760" y="243555"/>
                  </a:lnTo>
                  <a:lnTo>
                    <a:pt x="136812" y="241969"/>
                  </a:lnTo>
                  <a:lnTo>
                    <a:pt x="143890" y="237210"/>
                  </a:lnTo>
                  <a:lnTo>
                    <a:pt x="257520" y="122176"/>
                  </a:lnTo>
                  <a:close/>
                </a:path>
              </a:pathLst>
            </a:custGeom>
            <a:ln w="10470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Bullet 3"/>
          <p:cNvSpPr txBox="1"/>
          <p:nvPr/>
        </p:nvSpPr>
        <p:spPr>
          <a:xfrm>
            <a:off x="2681424" y="6409944"/>
            <a:ext cx="15270480" cy="6540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en-GB" sz="4100" spc="-10" dirty="0">
                <a:solidFill>
                  <a:srgbClr val="FFFFFF"/>
                </a:solidFill>
                <a:latin typeface="EC Square Sans Pro"/>
                <a:cs typeface="EC Square Sans Pro"/>
              </a:rPr>
              <a:t>Far cheaper than litigation, and predictable for SMEs</a:t>
            </a:r>
            <a:endParaRPr lang="en-GB" sz="4100" dirty="0">
              <a:latin typeface="EC Square Sans Pro"/>
              <a:cs typeface="EC Square Sans Pro"/>
            </a:endParaRPr>
          </a:p>
        </p:txBody>
      </p:sp>
      <p:grpSp>
        <p:nvGrpSpPr>
          <p:cNvPr id="16" name="Bullet marker 4"/>
          <p:cNvGrpSpPr/>
          <p:nvPr/>
        </p:nvGrpSpPr>
        <p:grpSpPr>
          <a:xfrm>
            <a:off x="2204120" y="7729100"/>
            <a:ext cx="268605" cy="254635"/>
            <a:chOff x="13111675" y="3680693"/>
            <a:chExt cx="268605" cy="254635"/>
          </a:xfrm>
        </p:grpSpPr>
        <p:sp>
          <p:nvSpPr>
            <p:cNvPr id="17" name="object 10"/>
            <p:cNvSpPr/>
            <p:nvPr/>
          </p:nvSpPr>
          <p:spPr>
            <a:xfrm>
              <a:off x="13116911" y="3685928"/>
              <a:ext cx="257810" cy="243840"/>
            </a:xfrm>
            <a:custGeom>
              <a:avLst/>
              <a:gdLst/>
              <a:ahLst/>
              <a:cxnLst/>
              <a:rect l="l" t="t" r="r" b="b"/>
              <a:pathLst>
                <a:path w="257809" h="243839">
                  <a:moveTo>
                    <a:pt x="128760" y="0"/>
                  </a:moveTo>
                  <a:lnTo>
                    <a:pt x="121432" y="1443"/>
                  </a:lnTo>
                  <a:lnTo>
                    <a:pt x="114991" y="5772"/>
                  </a:lnTo>
                  <a:lnTo>
                    <a:pt x="0" y="122176"/>
                  </a:lnTo>
                  <a:lnTo>
                    <a:pt x="113630" y="237210"/>
                  </a:lnTo>
                  <a:lnTo>
                    <a:pt x="120708" y="241969"/>
                  </a:lnTo>
                  <a:lnTo>
                    <a:pt x="128760" y="243555"/>
                  </a:lnTo>
                  <a:lnTo>
                    <a:pt x="136812" y="241969"/>
                  </a:lnTo>
                  <a:lnTo>
                    <a:pt x="143890" y="237210"/>
                  </a:lnTo>
                  <a:lnTo>
                    <a:pt x="257520" y="122176"/>
                  </a:lnTo>
                  <a:lnTo>
                    <a:pt x="142529" y="5772"/>
                  </a:lnTo>
                  <a:lnTo>
                    <a:pt x="136088" y="1443"/>
                  </a:lnTo>
                  <a:lnTo>
                    <a:pt x="12876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1"/>
            <p:cNvSpPr/>
            <p:nvPr/>
          </p:nvSpPr>
          <p:spPr>
            <a:xfrm>
              <a:off x="13116911" y="3685928"/>
              <a:ext cx="257810" cy="243840"/>
            </a:xfrm>
            <a:custGeom>
              <a:avLst/>
              <a:gdLst/>
              <a:ahLst/>
              <a:cxnLst/>
              <a:rect l="l" t="t" r="r" b="b"/>
              <a:pathLst>
                <a:path w="257809" h="243839">
                  <a:moveTo>
                    <a:pt x="257520" y="122176"/>
                  </a:moveTo>
                  <a:lnTo>
                    <a:pt x="142529" y="5772"/>
                  </a:lnTo>
                  <a:lnTo>
                    <a:pt x="136088" y="1443"/>
                  </a:lnTo>
                  <a:lnTo>
                    <a:pt x="128760" y="0"/>
                  </a:lnTo>
                  <a:lnTo>
                    <a:pt x="121432" y="1443"/>
                  </a:lnTo>
                  <a:lnTo>
                    <a:pt x="114991" y="5772"/>
                  </a:lnTo>
                  <a:lnTo>
                    <a:pt x="0" y="122176"/>
                  </a:lnTo>
                  <a:lnTo>
                    <a:pt x="113630" y="237210"/>
                  </a:lnTo>
                  <a:lnTo>
                    <a:pt x="120708" y="241969"/>
                  </a:lnTo>
                  <a:lnTo>
                    <a:pt x="128760" y="243555"/>
                  </a:lnTo>
                  <a:lnTo>
                    <a:pt x="136812" y="241969"/>
                  </a:lnTo>
                  <a:lnTo>
                    <a:pt x="143890" y="237210"/>
                  </a:lnTo>
                  <a:lnTo>
                    <a:pt x="257520" y="122176"/>
                  </a:lnTo>
                  <a:close/>
                </a:path>
              </a:pathLst>
            </a:custGeom>
            <a:ln w="10470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Bullet 4"/>
          <p:cNvSpPr txBox="1"/>
          <p:nvPr/>
        </p:nvSpPr>
        <p:spPr>
          <a:xfrm>
            <a:off x="2681424" y="7488936"/>
            <a:ext cx="15270480" cy="6540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en-GB" sz="4100" spc="-10" dirty="0">
                <a:solidFill>
                  <a:srgbClr val="FFFFFF"/>
                </a:solidFill>
                <a:latin typeface="EC Square Sans Pro"/>
                <a:cs typeface="EC Square Sans Pro"/>
              </a:rPr>
              <a:t>Other models: sector funds, lower fees, SME support</a:t>
            </a:r>
            <a:endParaRPr lang="en-GB" sz="4100" dirty="0">
              <a:latin typeface="EC Square Sans Pro"/>
              <a:cs typeface="EC Square Sans Pro"/>
            </a:endParaRPr>
          </a:p>
        </p:txBody>
      </p:sp>
      <p:sp>
        <p:nvSpPr>
          <p:cNvPr id="24" name="object 17"/>
          <p:cNvSpPr txBox="1">
            <a:spLocks noGrp="1"/>
          </p:cNvSpPr>
          <p:nvPr>
            <p:ph type="ftr" sz="quarter" idx="5"/>
          </p:nvPr>
        </p:nvSpPr>
        <p:spPr>
          <a:xfrm>
            <a:off x="1725466" y="10441505"/>
            <a:ext cx="3869054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390"/>
              </a:lnSpc>
            </a:pPr>
            <a:r>
              <a:rPr dirty="0"/>
              <a:t>Making</a:t>
            </a:r>
            <a:r>
              <a:rPr spc="-30" dirty="0"/>
              <a:t> </a:t>
            </a:r>
            <a:r>
              <a:rPr dirty="0"/>
              <a:t>ADR</a:t>
            </a:r>
            <a:r>
              <a:rPr spc="-30" dirty="0"/>
              <a:t> </a:t>
            </a:r>
            <a:r>
              <a:rPr spc="-20" dirty="0"/>
              <a:t>fit</a:t>
            </a:r>
            <a:r>
              <a:rPr spc="-30" dirty="0"/>
              <a:t> </a:t>
            </a:r>
            <a:r>
              <a:rPr dirty="0"/>
              <a:t>for</a:t>
            </a:r>
            <a:r>
              <a:rPr spc="-30" dirty="0"/>
              <a:t> </a:t>
            </a:r>
            <a:r>
              <a:rPr dirty="0"/>
              <a:t>the</a:t>
            </a:r>
            <a:r>
              <a:rPr spc="-30" dirty="0"/>
              <a:t> </a:t>
            </a:r>
            <a:r>
              <a:rPr dirty="0"/>
              <a:t>digital</a:t>
            </a:r>
            <a:r>
              <a:rPr spc="-30" dirty="0"/>
              <a:t> </a:t>
            </a:r>
            <a:r>
              <a:rPr spc="-10" dirty="0"/>
              <a:t>markets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035393" y="1063194"/>
            <a:ext cx="15544800" cy="11595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en-GB" sz="11100" baseline="-4504" dirty="0">
                <a:latin typeface="EC Square Sans Pro Light"/>
                <a:cs typeface="EC Square Sans Pro Light"/>
              </a:rPr>
              <a:t>01</a:t>
            </a:r>
            <a:r>
              <a:rPr lang="en-GB" sz="11100" spc="-1110" baseline="-4504" dirty="0">
                <a:latin typeface="EC Square Sans Pro Light"/>
                <a:cs typeface="EC Square Sans Pro Light"/>
              </a:rPr>
              <a:t> </a:t>
            </a:r>
            <a:r>
              <a:rPr lang="en-GB" sz="3050" dirty="0"/>
              <a:t>Reputational incentives</a:t>
            </a:r>
            <a:endParaRPr lang="en-GB" sz="3050" dirty="0">
              <a:latin typeface="EC Square Sans Pro Light"/>
              <a:cs typeface="EC Square Sans Pro Light"/>
            </a:endParaRPr>
          </a:p>
        </p:txBody>
      </p:sp>
      <p:sp>
        <p:nvSpPr>
          <p:cNvPr id="3" name="Key message"/>
          <p:cNvSpPr txBox="1"/>
          <p:nvPr/>
        </p:nvSpPr>
        <p:spPr>
          <a:xfrm>
            <a:off x="2196656" y="2880360"/>
            <a:ext cx="17282160" cy="91440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en-GB" sz="5800" dirty="0">
                <a:solidFill>
                  <a:srgbClr val="FFFFFF"/>
                </a:solidFill>
                <a:latin typeface="EC Square Sans Pro Medium"/>
                <a:cs typeface="EC Square Sans Pro Medium"/>
              </a:rPr>
              <a:t>Reward visible commitment</a:t>
            </a:r>
            <a:endParaRPr lang="en-GB" sz="5800" dirty="0">
              <a:latin typeface="EC Square Sans Pro Medium"/>
              <a:cs typeface="EC Square Sans Pro Medium"/>
            </a:endParaRPr>
          </a:p>
        </p:txBody>
      </p:sp>
      <p:grpSp>
        <p:nvGrpSpPr>
          <p:cNvPr id="4" name="Bullet marker 1"/>
          <p:cNvGrpSpPr/>
          <p:nvPr/>
        </p:nvGrpSpPr>
        <p:grpSpPr>
          <a:xfrm>
            <a:off x="2204120" y="4492124"/>
            <a:ext cx="268605" cy="254635"/>
            <a:chOff x="13111675" y="3680693"/>
            <a:chExt cx="268605" cy="254635"/>
          </a:xfrm>
        </p:grpSpPr>
        <p:sp>
          <p:nvSpPr>
            <p:cNvPr id="5" name="object 10"/>
            <p:cNvSpPr/>
            <p:nvPr/>
          </p:nvSpPr>
          <p:spPr>
            <a:xfrm>
              <a:off x="13116911" y="3685928"/>
              <a:ext cx="257810" cy="243840"/>
            </a:xfrm>
            <a:custGeom>
              <a:avLst/>
              <a:gdLst/>
              <a:ahLst/>
              <a:cxnLst/>
              <a:rect l="l" t="t" r="r" b="b"/>
              <a:pathLst>
                <a:path w="257809" h="243839">
                  <a:moveTo>
                    <a:pt x="128760" y="0"/>
                  </a:moveTo>
                  <a:lnTo>
                    <a:pt x="121432" y="1443"/>
                  </a:lnTo>
                  <a:lnTo>
                    <a:pt x="114991" y="5772"/>
                  </a:lnTo>
                  <a:lnTo>
                    <a:pt x="0" y="122176"/>
                  </a:lnTo>
                  <a:lnTo>
                    <a:pt x="113630" y="237210"/>
                  </a:lnTo>
                  <a:lnTo>
                    <a:pt x="120708" y="241969"/>
                  </a:lnTo>
                  <a:lnTo>
                    <a:pt x="128760" y="243555"/>
                  </a:lnTo>
                  <a:lnTo>
                    <a:pt x="136812" y="241969"/>
                  </a:lnTo>
                  <a:lnTo>
                    <a:pt x="143890" y="237210"/>
                  </a:lnTo>
                  <a:lnTo>
                    <a:pt x="257520" y="122176"/>
                  </a:lnTo>
                  <a:lnTo>
                    <a:pt x="142529" y="5772"/>
                  </a:lnTo>
                  <a:lnTo>
                    <a:pt x="136088" y="1443"/>
                  </a:lnTo>
                  <a:lnTo>
                    <a:pt x="12876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11"/>
            <p:cNvSpPr/>
            <p:nvPr/>
          </p:nvSpPr>
          <p:spPr>
            <a:xfrm>
              <a:off x="13116911" y="3685928"/>
              <a:ext cx="257810" cy="243840"/>
            </a:xfrm>
            <a:custGeom>
              <a:avLst/>
              <a:gdLst/>
              <a:ahLst/>
              <a:cxnLst/>
              <a:rect l="l" t="t" r="r" b="b"/>
              <a:pathLst>
                <a:path w="257809" h="243839">
                  <a:moveTo>
                    <a:pt x="257520" y="122176"/>
                  </a:moveTo>
                  <a:lnTo>
                    <a:pt x="142529" y="5772"/>
                  </a:lnTo>
                  <a:lnTo>
                    <a:pt x="136088" y="1443"/>
                  </a:lnTo>
                  <a:lnTo>
                    <a:pt x="128760" y="0"/>
                  </a:lnTo>
                  <a:lnTo>
                    <a:pt x="121432" y="1443"/>
                  </a:lnTo>
                  <a:lnTo>
                    <a:pt x="114991" y="5772"/>
                  </a:lnTo>
                  <a:lnTo>
                    <a:pt x="0" y="122176"/>
                  </a:lnTo>
                  <a:lnTo>
                    <a:pt x="113630" y="237210"/>
                  </a:lnTo>
                  <a:lnTo>
                    <a:pt x="120708" y="241969"/>
                  </a:lnTo>
                  <a:lnTo>
                    <a:pt x="128760" y="243555"/>
                  </a:lnTo>
                  <a:lnTo>
                    <a:pt x="136812" y="241969"/>
                  </a:lnTo>
                  <a:lnTo>
                    <a:pt x="143890" y="237210"/>
                  </a:lnTo>
                  <a:lnTo>
                    <a:pt x="257520" y="122176"/>
                  </a:lnTo>
                  <a:close/>
                </a:path>
              </a:pathLst>
            </a:custGeom>
            <a:ln w="10470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Bullet 1"/>
          <p:cNvSpPr txBox="1"/>
          <p:nvPr/>
        </p:nvSpPr>
        <p:spPr>
          <a:xfrm>
            <a:off x="2681424" y="4251960"/>
            <a:ext cx="15270480" cy="6540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en-GB" sz="4100" spc="-10" dirty="0">
                <a:solidFill>
                  <a:srgbClr val="FFFFFF"/>
                </a:solidFill>
                <a:latin typeface="EC Square Sans Pro"/>
                <a:cs typeface="EC Square Sans Pro"/>
              </a:rPr>
              <a:t>Link ADR commitment and use to trust marks or labels</a:t>
            </a:r>
            <a:endParaRPr lang="en-GB" sz="4100" dirty="0">
              <a:latin typeface="EC Square Sans Pro"/>
              <a:cs typeface="EC Square Sans Pro"/>
            </a:endParaRPr>
          </a:p>
        </p:txBody>
      </p:sp>
      <p:grpSp>
        <p:nvGrpSpPr>
          <p:cNvPr id="8" name="Bullet marker 2"/>
          <p:cNvGrpSpPr/>
          <p:nvPr/>
        </p:nvGrpSpPr>
        <p:grpSpPr>
          <a:xfrm>
            <a:off x="2204120" y="5571116"/>
            <a:ext cx="268605" cy="254635"/>
            <a:chOff x="13111675" y="3680693"/>
            <a:chExt cx="268605" cy="254635"/>
          </a:xfrm>
        </p:grpSpPr>
        <p:sp>
          <p:nvSpPr>
            <p:cNvPr id="9" name="object 10"/>
            <p:cNvSpPr/>
            <p:nvPr/>
          </p:nvSpPr>
          <p:spPr>
            <a:xfrm>
              <a:off x="13116911" y="3685928"/>
              <a:ext cx="257810" cy="243840"/>
            </a:xfrm>
            <a:custGeom>
              <a:avLst/>
              <a:gdLst/>
              <a:ahLst/>
              <a:cxnLst/>
              <a:rect l="l" t="t" r="r" b="b"/>
              <a:pathLst>
                <a:path w="257809" h="243839">
                  <a:moveTo>
                    <a:pt x="128760" y="0"/>
                  </a:moveTo>
                  <a:lnTo>
                    <a:pt x="121432" y="1443"/>
                  </a:lnTo>
                  <a:lnTo>
                    <a:pt x="114991" y="5772"/>
                  </a:lnTo>
                  <a:lnTo>
                    <a:pt x="0" y="122176"/>
                  </a:lnTo>
                  <a:lnTo>
                    <a:pt x="113630" y="237210"/>
                  </a:lnTo>
                  <a:lnTo>
                    <a:pt x="120708" y="241969"/>
                  </a:lnTo>
                  <a:lnTo>
                    <a:pt x="128760" y="243555"/>
                  </a:lnTo>
                  <a:lnTo>
                    <a:pt x="136812" y="241969"/>
                  </a:lnTo>
                  <a:lnTo>
                    <a:pt x="143890" y="237210"/>
                  </a:lnTo>
                  <a:lnTo>
                    <a:pt x="257520" y="122176"/>
                  </a:lnTo>
                  <a:lnTo>
                    <a:pt x="142529" y="5772"/>
                  </a:lnTo>
                  <a:lnTo>
                    <a:pt x="136088" y="1443"/>
                  </a:lnTo>
                  <a:lnTo>
                    <a:pt x="12876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1"/>
            <p:cNvSpPr/>
            <p:nvPr/>
          </p:nvSpPr>
          <p:spPr>
            <a:xfrm>
              <a:off x="13116911" y="3685928"/>
              <a:ext cx="257810" cy="243840"/>
            </a:xfrm>
            <a:custGeom>
              <a:avLst/>
              <a:gdLst/>
              <a:ahLst/>
              <a:cxnLst/>
              <a:rect l="l" t="t" r="r" b="b"/>
              <a:pathLst>
                <a:path w="257809" h="243839">
                  <a:moveTo>
                    <a:pt x="257520" y="122176"/>
                  </a:moveTo>
                  <a:lnTo>
                    <a:pt x="142529" y="5772"/>
                  </a:lnTo>
                  <a:lnTo>
                    <a:pt x="136088" y="1443"/>
                  </a:lnTo>
                  <a:lnTo>
                    <a:pt x="128760" y="0"/>
                  </a:lnTo>
                  <a:lnTo>
                    <a:pt x="121432" y="1443"/>
                  </a:lnTo>
                  <a:lnTo>
                    <a:pt x="114991" y="5772"/>
                  </a:lnTo>
                  <a:lnTo>
                    <a:pt x="0" y="122176"/>
                  </a:lnTo>
                  <a:lnTo>
                    <a:pt x="113630" y="237210"/>
                  </a:lnTo>
                  <a:lnTo>
                    <a:pt x="120708" y="241969"/>
                  </a:lnTo>
                  <a:lnTo>
                    <a:pt x="128760" y="243555"/>
                  </a:lnTo>
                  <a:lnTo>
                    <a:pt x="136812" y="241969"/>
                  </a:lnTo>
                  <a:lnTo>
                    <a:pt x="143890" y="237210"/>
                  </a:lnTo>
                  <a:lnTo>
                    <a:pt x="257520" y="122176"/>
                  </a:lnTo>
                  <a:close/>
                </a:path>
              </a:pathLst>
            </a:custGeom>
            <a:ln w="10470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Bullet 2"/>
          <p:cNvSpPr txBox="1"/>
          <p:nvPr/>
        </p:nvSpPr>
        <p:spPr>
          <a:xfrm>
            <a:off x="2681424" y="5330952"/>
            <a:ext cx="15270480" cy="6540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en-GB" sz="4100" spc="-10" dirty="0">
                <a:solidFill>
                  <a:srgbClr val="FFFFFF"/>
                </a:solidFill>
                <a:latin typeface="EC Square Sans Pro"/>
                <a:cs typeface="EC Square Sans Pro"/>
              </a:rPr>
              <a:t>Present ADR as a customer retention tool</a:t>
            </a:r>
            <a:endParaRPr lang="en-GB" sz="4100" dirty="0">
              <a:latin typeface="EC Square Sans Pro"/>
              <a:cs typeface="EC Square Sans Pro"/>
            </a:endParaRPr>
          </a:p>
        </p:txBody>
      </p:sp>
      <p:grpSp>
        <p:nvGrpSpPr>
          <p:cNvPr id="12" name="Bullet marker 3"/>
          <p:cNvGrpSpPr/>
          <p:nvPr/>
        </p:nvGrpSpPr>
        <p:grpSpPr>
          <a:xfrm>
            <a:off x="2204120" y="6650108"/>
            <a:ext cx="268605" cy="254635"/>
            <a:chOff x="13111675" y="3680693"/>
            <a:chExt cx="268605" cy="254635"/>
          </a:xfrm>
        </p:grpSpPr>
        <p:sp>
          <p:nvSpPr>
            <p:cNvPr id="13" name="object 10"/>
            <p:cNvSpPr/>
            <p:nvPr/>
          </p:nvSpPr>
          <p:spPr>
            <a:xfrm>
              <a:off x="13116911" y="3685928"/>
              <a:ext cx="257810" cy="243840"/>
            </a:xfrm>
            <a:custGeom>
              <a:avLst/>
              <a:gdLst/>
              <a:ahLst/>
              <a:cxnLst/>
              <a:rect l="l" t="t" r="r" b="b"/>
              <a:pathLst>
                <a:path w="257809" h="243839">
                  <a:moveTo>
                    <a:pt x="128760" y="0"/>
                  </a:moveTo>
                  <a:lnTo>
                    <a:pt x="121432" y="1443"/>
                  </a:lnTo>
                  <a:lnTo>
                    <a:pt x="114991" y="5772"/>
                  </a:lnTo>
                  <a:lnTo>
                    <a:pt x="0" y="122176"/>
                  </a:lnTo>
                  <a:lnTo>
                    <a:pt x="113630" y="237210"/>
                  </a:lnTo>
                  <a:lnTo>
                    <a:pt x="120708" y="241969"/>
                  </a:lnTo>
                  <a:lnTo>
                    <a:pt x="128760" y="243555"/>
                  </a:lnTo>
                  <a:lnTo>
                    <a:pt x="136812" y="241969"/>
                  </a:lnTo>
                  <a:lnTo>
                    <a:pt x="143890" y="237210"/>
                  </a:lnTo>
                  <a:lnTo>
                    <a:pt x="257520" y="122176"/>
                  </a:lnTo>
                  <a:lnTo>
                    <a:pt x="142529" y="5772"/>
                  </a:lnTo>
                  <a:lnTo>
                    <a:pt x="136088" y="1443"/>
                  </a:lnTo>
                  <a:lnTo>
                    <a:pt x="12876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1"/>
            <p:cNvSpPr/>
            <p:nvPr/>
          </p:nvSpPr>
          <p:spPr>
            <a:xfrm>
              <a:off x="13116911" y="3685928"/>
              <a:ext cx="257810" cy="243840"/>
            </a:xfrm>
            <a:custGeom>
              <a:avLst/>
              <a:gdLst/>
              <a:ahLst/>
              <a:cxnLst/>
              <a:rect l="l" t="t" r="r" b="b"/>
              <a:pathLst>
                <a:path w="257809" h="243839">
                  <a:moveTo>
                    <a:pt x="257520" y="122176"/>
                  </a:moveTo>
                  <a:lnTo>
                    <a:pt x="142529" y="5772"/>
                  </a:lnTo>
                  <a:lnTo>
                    <a:pt x="136088" y="1443"/>
                  </a:lnTo>
                  <a:lnTo>
                    <a:pt x="128760" y="0"/>
                  </a:lnTo>
                  <a:lnTo>
                    <a:pt x="121432" y="1443"/>
                  </a:lnTo>
                  <a:lnTo>
                    <a:pt x="114991" y="5772"/>
                  </a:lnTo>
                  <a:lnTo>
                    <a:pt x="0" y="122176"/>
                  </a:lnTo>
                  <a:lnTo>
                    <a:pt x="113630" y="237210"/>
                  </a:lnTo>
                  <a:lnTo>
                    <a:pt x="120708" y="241969"/>
                  </a:lnTo>
                  <a:lnTo>
                    <a:pt x="128760" y="243555"/>
                  </a:lnTo>
                  <a:lnTo>
                    <a:pt x="136812" y="241969"/>
                  </a:lnTo>
                  <a:lnTo>
                    <a:pt x="143890" y="237210"/>
                  </a:lnTo>
                  <a:lnTo>
                    <a:pt x="257520" y="122176"/>
                  </a:lnTo>
                  <a:close/>
                </a:path>
              </a:pathLst>
            </a:custGeom>
            <a:ln w="10470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Bullet 3"/>
          <p:cNvSpPr txBox="1"/>
          <p:nvPr/>
        </p:nvSpPr>
        <p:spPr>
          <a:xfrm>
            <a:off x="2681424" y="6409944"/>
            <a:ext cx="15270480" cy="6540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en-GB" sz="4100" spc="-10" dirty="0">
                <a:solidFill>
                  <a:srgbClr val="FFFFFF"/>
                </a:solidFill>
                <a:latin typeface="EC Square Sans Pro"/>
                <a:cs typeface="EC Square Sans Pro"/>
              </a:rPr>
              <a:t>A well-resolved dispute often keeps the customer</a:t>
            </a:r>
            <a:endParaRPr lang="en-GB" sz="4100" dirty="0">
              <a:latin typeface="EC Square Sans Pro"/>
              <a:cs typeface="EC Square Sans Pro"/>
            </a:endParaRPr>
          </a:p>
        </p:txBody>
      </p:sp>
      <p:grpSp>
        <p:nvGrpSpPr>
          <p:cNvPr id="16" name="Bullet marker 4"/>
          <p:cNvGrpSpPr/>
          <p:nvPr/>
        </p:nvGrpSpPr>
        <p:grpSpPr>
          <a:xfrm>
            <a:off x="2204120" y="7729100"/>
            <a:ext cx="268605" cy="254635"/>
            <a:chOff x="13111675" y="3680693"/>
            <a:chExt cx="268605" cy="254635"/>
          </a:xfrm>
        </p:grpSpPr>
        <p:sp>
          <p:nvSpPr>
            <p:cNvPr id="17" name="object 10"/>
            <p:cNvSpPr/>
            <p:nvPr/>
          </p:nvSpPr>
          <p:spPr>
            <a:xfrm>
              <a:off x="13116911" y="3685928"/>
              <a:ext cx="257810" cy="243840"/>
            </a:xfrm>
            <a:custGeom>
              <a:avLst/>
              <a:gdLst/>
              <a:ahLst/>
              <a:cxnLst/>
              <a:rect l="l" t="t" r="r" b="b"/>
              <a:pathLst>
                <a:path w="257809" h="243839">
                  <a:moveTo>
                    <a:pt x="128760" y="0"/>
                  </a:moveTo>
                  <a:lnTo>
                    <a:pt x="121432" y="1443"/>
                  </a:lnTo>
                  <a:lnTo>
                    <a:pt x="114991" y="5772"/>
                  </a:lnTo>
                  <a:lnTo>
                    <a:pt x="0" y="122176"/>
                  </a:lnTo>
                  <a:lnTo>
                    <a:pt x="113630" y="237210"/>
                  </a:lnTo>
                  <a:lnTo>
                    <a:pt x="120708" y="241969"/>
                  </a:lnTo>
                  <a:lnTo>
                    <a:pt x="128760" y="243555"/>
                  </a:lnTo>
                  <a:lnTo>
                    <a:pt x="136812" y="241969"/>
                  </a:lnTo>
                  <a:lnTo>
                    <a:pt x="143890" y="237210"/>
                  </a:lnTo>
                  <a:lnTo>
                    <a:pt x="257520" y="122176"/>
                  </a:lnTo>
                  <a:lnTo>
                    <a:pt x="142529" y="5772"/>
                  </a:lnTo>
                  <a:lnTo>
                    <a:pt x="136088" y="1443"/>
                  </a:lnTo>
                  <a:lnTo>
                    <a:pt x="12876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1"/>
            <p:cNvSpPr/>
            <p:nvPr/>
          </p:nvSpPr>
          <p:spPr>
            <a:xfrm>
              <a:off x="13116911" y="3685928"/>
              <a:ext cx="257810" cy="243840"/>
            </a:xfrm>
            <a:custGeom>
              <a:avLst/>
              <a:gdLst/>
              <a:ahLst/>
              <a:cxnLst/>
              <a:rect l="l" t="t" r="r" b="b"/>
              <a:pathLst>
                <a:path w="257809" h="243839">
                  <a:moveTo>
                    <a:pt x="257520" y="122176"/>
                  </a:moveTo>
                  <a:lnTo>
                    <a:pt x="142529" y="5772"/>
                  </a:lnTo>
                  <a:lnTo>
                    <a:pt x="136088" y="1443"/>
                  </a:lnTo>
                  <a:lnTo>
                    <a:pt x="128760" y="0"/>
                  </a:lnTo>
                  <a:lnTo>
                    <a:pt x="121432" y="1443"/>
                  </a:lnTo>
                  <a:lnTo>
                    <a:pt x="114991" y="5772"/>
                  </a:lnTo>
                  <a:lnTo>
                    <a:pt x="0" y="122176"/>
                  </a:lnTo>
                  <a:lnTo>
                    <a:pt x="113630" y="237210"/>
                  </a:lnTo>
                  <a:lnTo>
                    <a:pt x="120708" y="241969"/>
                  </a:lnTo>
                  <a:lnTo>
                    <a:pt x="128760" y="243555"/>
                  </a:lnTo>
                  <a:lnTo>
                    <a:pt x="136812" y="241969"/>
                  </a:lnTo>
                  <a:lnTo>
                    <a:pt x="143890" y="237210"/>
                  </a:lnTo>
                  <a:lnTo>
                    <a:pt x="257520" y="122176"/>
                  </a:lnTo>
                  <a:close/>
                </a:path>
              </a:pathLst>
            </a:custGeom>
            <a:ln w="10470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Bullet 4"/>
          <p:cNvSpPr txBox="1"/>
          <p:nvPr/>
        </p:nvSpPr>
        <p:spPr>
          <a:xfrm>
            <a:off x="2681424" y="7488936"/>
            <a:ext cx="15270480" cy="6540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en-GB" sz="4100" spc="-10" dirty="0">
                <a:solidFill>
                  <a:srgbClr val="FFFFFF"/>
                </a:solidFill>
                <a:latin typeface="EC Square Sans Pro"/>
                <a:cs typeface="EC Square Sans Pro"/>
              </a:rPr>
              <a:t>Highlight good practice rather than name and shame</a:t>
            </a:r>
            <a:endParaRPr lang="en-GB" sz="4100" dirty="0">
              <a:latin typeface="EC Square Sans Pro"/>
              <a:cs typeface="EC Square Sans Pro"/>
            </a:endParaRPr>
          </a:p>
        </p:txBody>
      </p:sp>
      <p:sp>
        <p:nvSpPr>
          <p:cNvPr id="20" name="object 17"/>
          <p:cNvSpPr txBox="1">
            <a:spLocks noGrp="1"/>
          </p:cNvSpPr>
          <p:nvPr>
            <p:ph type="ftr" sz="quarter" idx="5"/>
          </p:nvPr>
        </p:nvSpPr>
        <p:spPr>
          <a:xfrm>
            <a:off x="1725466" y="10441505"/>
            <a:ext cx="3869054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390"/>
              </a:lnSpc>
            </a:pPr>
            <a:r>
              <a:rPr dirty="0"/>
              <a:t>Making</a:t>
            </a:r>
            <a:r>
              <a:rPr spc="-30" dirty="0"/>
              <a:t> </a:t>
            </a:r>
            <a:r>
              <a:rPr dirty="0"/>
              <a:t>ADR</a:t>
            </a:r>
            <a:r>
              <a:rPr spc="-30" dirty="0"/>
              <a:t> </a:t>
            </a:r>
            <a:r>
              <a:rPr spc="-20" dirty="0"/>
              <a:t>fit</a:t>
            </a:r>
            <a:r>
              <a:rPr spc="-30" dirty="0"/>
              <a:t> </a:t>
            </a:r>
            <a:r>
              <a:rPr dirty="0"/>
              <a:t>for</a:t>
            </a:r>
            <a:r>
              <a:rPr spc="-30" dirty="0"/>
              <a:t> </a:t>
            </a:r>
            <a:r>
              <a:rPr dirty="0"/>
              <a:t>the</a:t>
            </a:r>
            <a:r>
              <a:rPr spc="-30" dirty="0"/>
              <a:t> </a:t>
            </a:r>
            <a:r>
              <a:rPr dirty="0"/>
              <a:t>digital</a:t>
            </a:r>
            <a:r>
              <a:rPr spc="-30" dirty="0"/>
              <a:t> </a:t>
            </a:r>
            <a:r>
              <a:rPr spc="-10" dirty="0"/>
              <a:t>markets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035393" y="1063194"/>
            <a:ext cx="15544800" cy="11595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en-GB" sz="11100" baseline="-4504" dirty="0">
                <a:latin typeface="EC Square Sans Pro Light"/>
                <a:cs typeface="EC Square Sans Pro Light"/>
              </a:rPr>
              <a:t>01</a:t>
            </a:r>
            <a:r>
              <a:rPr lang="en-GB" sz="11100" spc="-1110" baseline="-4504" dirty="0">
                <a:latin typeface="EC Square Sans Pro Light"/>
                <a:cs typeface="EC Square Sans Pro Light"/>
              </a:rPr>
              <a:t> </a:t>
            </a:r>
            <a:r>
              <a:rPr lang="en-GB" sz="3050" dirty="0"/>
              <a:t>Regulatory incentives</a:t>
            </a:r>
            <a:endParaRPr lang="en-GB" sz="3050" dirty="0">
              <a:latin typeface="EC Square Sans Pro Light"/>
              <a:cs typeface="EC Square Sans Pro Light"/>
            </a:endParaRPr>
          </a:p>
        </p:txBody>
      </p:sp>
      <p:sp>
        <p:nvSpPr>
          <p:cNvPr id="3" name="Key message"/>
          <p:cNvSpPr txBox="1"/>
          <p:nvPr/>
        </p:nvSpPr>
        <p:spPr>
          <a:xfrm>
            <a:off x="2196656" y="2880360"/>
            <a:ext cx="17282160" cy="91440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en-GB" sz="5800" dirty="0">
                <a:solidFill>
                  <a:srgbClr val="FFFFFF"/>
                </a:solidFill>
                <a:latin typeface="EC Square Sans Pro Medium"/>
                <a:cs typeface="EC Square Sans Pro Medium"/>
              </a:rPr>
              <a:t>Mandatory access, voluntary engagement - </a:t>
            </a:r>
            <a:r>
              <a:rPr lang="en-GB" sz="5800" i="1" dirty="0">
                <a:solidFill>
                  <a:srgbClr val="FFFFFF"/>
                </a:solidFill>
                <a:latin typeface="EC Square Sans Pro Medium"/>
                <a:cs typeface="EC Square Sans Pro Medium"/>
              </a:rPr>
              <a:t>France</a:t>
            </a:r>
            <a:endParaRPr lang="en-GB" sz="5800" i="1" dirty="0">
              <a:latin typeface="EC Square Sans Pro Medium"/>
              <a:cs typeface="EC Square Sans Pro Medium"/>
            </a:endParaRPr>
          </a:p>
        </p:txBody>
      </p:sp>
      <p:grpSp>
        <p:nvGrpSpPr>
          <p:cNvPr id="4" name="Bullet marker 1"/>
          <p:cNvGrpSpPr/>
          <p:nvPr/>
        </p:nvGrpSpPr>
        <p:grpSpPr>
          <a:xfrm>
            <a:off x="2204120" y="4492124"/>
            <a:ext cx="268605" cy="254635"/>
            <a:chOff x="13111675" y="3680693"/>
            <a:chExt cx="268605" cy="254635"/>
          </a:xfrm>
        </p:grpSpPr>
        <p:sp>
          <p:nvSpPr>
            <p:cNvPr id="5" name="object 10"/>
            <p:cNvSpPr/>
            <p:nvPr/>
          </p:nvSpPr>
          <p:spPr>
            <a:xfrm>
              <a:off x="13116911" y="3685928"/>
              <a:ext cx="257810" cy="243840"/>
            </a:xfrm>
            <a:custGeom>
              <a:avLst/>
              <a:gdLst/>
              <a:ahLst/>
              <a:cxnLst/>
              <a:rect l="l" t="t" r="r" b="b"/>
              <a:pathLst>
                <a:path w="257809" h="243839">
                  <a:moveTo>
                    <a:pt x="128760" y="0"/>
                  </a:moveTo>
                  <a:lnTo>
                    <a:pt x="121432" y="1443"/>
                  </a:lnTo>
                  <a:lnTo>
                    <a:pt x="114991" y="5772"/>
                  </a:lnTo>
                  <a:lnTo>
                    <a:pt x="0" y="122176"/>
                  </a:lnTo>
                  <a:lnTo>
                    <a:pt x="113630" y="237210"/>
                  </a:lnTo>
                  <a:lnTo>
                    <a:pt x="120708" y="241969"/>
                  </a:lnTo>
                  <a:lnTo>
                    <a:pt x="128760" y="243555"/>
                  </a:lnTo>
                  <a:lnTo>
                    <a:pt x="136812" y="241969"/>
                  </a:lnTo>
                  <a:lnTo>
                    <a:pt x="143890" y="237210"/>
                  </a:lnTo>
                  <a:lnTo>
                    <a:pt x="257520" y="122176"/>
                  </a:lnTo>
                  <a:lnTo>
                    <a:pt x="142529" y="5772"/>
                  </a:lnTo>
                  <a:lnTo>
                    <a:pt x="136088" y="1443"/>
                  </a:lnTo>
                  <a:lnTo>
                    <a:pt x="12876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11"/>
            <p:cNvSpPr/>
            <p:nvPr/>
          </p:nvSpPr>
          <p:spPr>
            <a:xfrm>
              <a:off x="13116911" y="3685928"/>
              <a:ext cx="257810" cy="243840"/>
            </a:xfrm>
            <a:custGeom>
              <a:avLst/>
              <a:gdLst/>
              <a:ahLst/>
              <a:cxnLst/>
              <a:rect l="l" t="t" r="r" b="b"/>
              <a:pathLst>
                <a:path w="257809" h="243839">
                  <a:moveTo>
                    <a:pt x="257520" y="122176"/>
                  </a:moveTo>
                  <a:lnTo>
                    <a:pt x="142529" y="5772"/>
                  </a:lnTo>
                  <a:lnTo>
                    <a:pt x="136088" y="1443"/>
                  </a:lnTo>
                  <a:lnTo>
                    <a:pt x="128760" y="0"/>
                  </a:lnTo>
                  <a:lnTo>
                    <a:pt x="121432" y="1443"/>
                  </a:lnTo>
                  <a:lnTo>
                    <a:pt x="114991" y="5772"/>
                  </a:lnTo>
                  <a:lnTo>
                    <a:pt x="0" y="122176"/>
                  </a:lnTo>
                  <a:lnTo>
                    <a:pt x="113630" y="237210"/>
                  </a:lnTo>
                  <a:lnTo>
                    <a:pt x="120708" y="241969"/>
                  </a:lnTo>
                  <a:lnTo>
                    <a:pt x="128760" y="243555"/>
                  </a:lnTo>
                  <a:lnTo>
                    <a:pt x="136812" y="241969"/>
                  </a:lnTo>
                  <a:lnTo>
                    <a:pt x="143890" y="237210"/>
                  </a:lnTo>
                  <a:lnTo>
                    <a:pt x="257520" y="122176"/>
                  </a:lnTo>
                  <a:close/>
                </a:path>
              </a:pathLst>
            </a:custGeom>
            <a:ln w="10470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Bullet 1"/>
          <p:cNvSpPr txBox="1"/>
          <p:nvPr/>
        </p:nvSpPr>
        <p:spPr>
          <a:xfrm>
            <a:off x="2681424" y="4251960"/>
            <a:ext cx="15270480" cy="6540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en-GB" sz="4100" spc="-10" dirty="0">
                <a:solidFill>
                  <a:srgbClr val="FFFFFF"/>
                </a:solidFill>
                <a:latin typeface="EC Square Sans Pro"/>
                <a:cs typeface="EC Square Sans Pro"/>
              </a:rPr>
              <a:t>Hybrid model: traders must offer access to ADR</a:t>
            </a:r>
            <a:endParaRPr lang="en-GB" sz="4100" dirty="0">
              <a:latin typeface="EC Square Sans Pro"/>
              <a:cs typeface="EC Square Sans Pro"/>
            </a:endParaRPr>
          </a:p>
        </p:txBody>
      </p:sp>
      <p:grpSp>
        <p:nvGrpSpPr>
          <p:cNvPr id="8" name="Bullet marker 2"/>
          <p:cNvGrpSpPr/>
          <p:nvPr/>
        </p:nvGrpSpPr>
        <p:grpSpPr>
          <a:xfrm>
            <a:off x="2204120" y="5571116"/>
            <a:ext cx="268605" cy="254635"/>
            <a:chOff x="13111675" y="3680693"/>
            <a:chExt cx="268605" cy="254635"/>
          </a:xfrm>
        </p:grpSpPr>
        <p:sp>
          <p:nvSpPr>
            <p:cNvPr id="9" name="object 10"/>
            <p:cNvSpPr/>
            <p:nvPr/>
          </p:nvSpPr>
          <p:spPr>
            <a:xfrm>
              <a:off x="13116911" y="3685928"/>
              <a:ext cx="257810" cy="243840"/>
            </a:xfrm>
            <a:custGeom>
              <a:avLst/>
              <a:gdLst/>
              <a:ahLst/>
              <a:cxnLst/>
              <a:rect l="l" t="t" r="r" b="b"/>
              <a:pathLst>
                <a:path w="257809" h="243839">
                  <a:moveTo>
                    <a:pt x="128760" y="0"/>
                  </a:moveTo>
                  <a:lnTo>
                    <a:pt x="121432" y="1443"/>
                  </a:lnTo>
                  <a:lnTo>
                    <a:pt x="114991" y="5772"/>
                  </a:lnTo>
                  <a:lnTo>
                    <a:pt x="0" y="122176"/>
                  </a:lnTo>
                  <a:lnTo>
                    <a:pt x="113630" y="237210"/>
                  </a:lnTo>
                  <a:lnTo>
                    <a:pt x="120708" y="241969"/>
                  </a:lnTo>
                  <a:lnTo>
                    <a:pt x="128760" y="243555"/>
                  </a:lnTo>
                  <a:lnTo>
                    <a:pt x="136812" y="241969"/>
                  </a:lnTo>
                  <a:lnTo>
                    <a:pt x="143890" y="237210"/>
                  </a:lnTo>
                  <a:lnTo>
                    <a:pt x="257520" y="122176"/>
                  </a:lnTo>
                  <a:lnTo>
                    <a:pt x="142529" y="5772"/>
                  </a:lnTo>
                  <a:lnTo>
                    <a:pt x="136088" y="1443"/>
                  </a:lnTo>
                  <a:lnTo>
                    <a:pt x="12876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1"/>
            <p:cNvSpPr/>
            <p:nvPr/>
          </p:nvSpPr>
          <p:spPr>
            <a:xfrm>
              <a:off x="13116911" y="3685928"/>
              <a:ext cx="257810" cy="243840"/>
            </a:xfrm>
            <a:custGeom>
              <a:avLst/>
              <a:gdLst/>
              <a:ahLst/>
              <a:cxnLst/>
              <a:rect l="l" t="t" r="r" b="b"/>
              <a:pathLst>
                <a:path w="257809" h="243839">
                  <a:moveTo>
                    <a:pt x="257520" y="122176"/>
                  </a:moveTo>
                  <a:lnTo>
                    <a:pt x="142529" y="5772"/>
                  </a:lnTo>
                  <a:lnTo>
                    <a:pt x="136088" y="1443"/>
                  </a:lnTo>
                  <a:lnTo>
                    <a:pt x="128760" y="0"/>
                  </a:lnTo>
                  <a:lnTo>
                    <a:pt x="121432" y="1443"/>
                  </a:lnTo>
                  <a:lnTo>
                    <a:pt x="114991" y="5772"/>
                  </a:lnTo>
                  <a:lnTo>
                    <a:pt x="0" y="122176"/>
                  </a:lnTo>
                  <a:lnTo>
                    <a:pt x="113630" y="237210"/>
                  </a:lnTo>
                  <a:lnTo>
                    <a:pt x="120708" y="241969"/>
                  </a:lnTo>
                  <a:lnTo>
                    <a:pt x="128760" y="243555"/>
                  </a:lnTo>
                  <a:lnTo>
                    <a:pt x="136812" y="241969"/>
                  </a:lnTo>
                  <a:lnTo>
                    <a:pt x="143890" y="237210"/>
                  </a:lnTo>
                  <a:lnTo>
                    <a:pt x="257520" y="122176"/>
                  </a:lnTo>
                  <a:close/>
                </a:path>
              </a:pathLst>
            </a:custGeom>
            <a:ln w="10470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Bullet 2"/>
          <p:cNvSpPr txBox="1"/>
          <p:nvPr/>
        </p:nvSpPr>
        <p:spPr>
          <a:xfrm>
            <a:off x="2681424" y="5330952"/>
            <a:ext cx="15270480" cy="6540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en-GB" sz="4100" spc="-10" dirty="0">
                <a:solidFill>
                  <a:srgbClr val="FFFFFF"/>
                </a:solidFill>
                <a:latin typeface="EC Square Sans Pro"/>
                <a:cs typeface="EC Square Sans Pro"/>
              </a:rPr>
              <a:t>Backed by administrative sanctions</a:t>
            </a:r>
            <a:endParaRPr lang="en-GB" sz="4100" dirty="0">
              <a:latin typeface="EC Square Sans Pro"/>
              <a:cs typeface="EC Square Sans Pro"/>
            </a:endParaRPr>
          </a:p>
        </p:txBody>
      </p:sp>
      <p:grpSp>
        <p:nvGrpSpPr>
          <p:cNvPr id="12" name="Bullet marker 3"/>
          <p:cNvGrpSpPr/>
          <p:nvPr/>
        </p:nvGrpSpPr>
        <p:grpSpPr>
          <a:xfrm>
            <a:off x="2204120" y="6650108"/>
            <a:ext cx="268605" cy="254635"/>
            <a:chOff x="13111675" y="3680693"/>
            <a:chExt cx="268605" cy="254635"/>
          </a:xfrm>
        </p:grpSpPr>
        <p:sp>
          <p:nvSpPr>
            <p:cNvPr id="13" name="object 10"/>
            <p:cNvSpPr/>
            <p:nvPr/>
          </p:nvSpPr>
          <p:spPr>
            <a:xfrm>
              <a:off x="13116911" y="3685928"/>
              <a:ext cx="257810" cy="243840"/>
            </a:xfrm>
            <a:custGeom>
              <a:avLst/>
              <a:gdLst/>
              <a:ahLst/>
              <a:cxnLst/>
              <a:rect l="l" t="t" r="r" b="b"/>
              <a:pathLst>
                <a:path w="257809" h="243839">
                  <a:moveTo>
                    <a:pt x="128760" y="0"/>
                  </a:moveTo>
                  <a:lnTo>
                    <a:pt x="121432" y="1443"/>
                  </a:lnTo>
                  <a:lnTo>
                    <a:pt x="114991" y="5772"/>
                  </a:lnTo>
                  <a:lnTo>
                    <a:pt x="0" y="122176"/>
                  </a:lnTo>
                  <a:lnTo>
                    <a:pt x="113630" y="237210"/>
                  </a:lnTo>
                  <a:lnTo>
                    <a:pt x="120708" y="241969"/>
                  </a:lnTo>
                  <a:lnTo>
                    <a:pt x="128760" y="243555"/>
                  </a:lnTo>
                  <a:lnTo>
                    <a:pt x="136812" y="241969"/>
                  </a:lnTo>
                  <a:lnTo>
                    <a:pt x="143890" y="237210"/>
                  </a:lnTo>
                  <a:lnTo>
                    <a:pt x="257520" y="122176"/>
                  </a:lnTo>
                  <a:lnTo>
                    <a:pt x="142529" y="5772"/>
                  </a:lnTo>
                  <a:lnTo>
                    <a:pt x="136088" y="1443"/>
                  </a:lnTo>
                  <a:lnTo>
                    <a:pt x="12876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1"/>
            <p:cNvSpPr/>
            <p:nvPr/>
          </p:nvSpPr>
          <p:spPr>
            <a:xfrm>
              <a:off x="13116911" y="3685928"/>
              <a:ext cx="257810" cy="243840"/>
            </a:xfrm>
            <a:custGeom>
              <a:avLst/>
              <a:gdLst/>
              <a:ahLst/>
              <a:cxnLst/>
              <a:rect l="l" t="t" r="r" b="b"/>
              <a:pathLst>
                <a:path w="257809" h="243839">
                  <a:moveTo>
                    <a:pt x="257520" y="122176"/>
                  </a:moveTo>
                  <a:lnTo>
                    <a:pt x="142529" y="5772"/>
                  </a:lnTo>
                  <a:lnTo>
                    <a:pt x="136088" y="1443"/>
                  </a:lnTo>
                  <a:lnTo>
                    <a:pt x="128760" y="0"/>
                  </a:lnTo>
                  <a:lnTo>
                    <a:pt x="121432" y="1443"/>
                  </a:lnTo>
                  <a:lnTo>
                    <a:pt x="114991" y="5772"/>
                  </a:lnTo>
                  <a:lnTo>
                    <a:pt x="0" y="122176"/>
                  </a:lnTo>
                  <a:lnTo>
                    <a:pt x="113630" y="237210"/>
                  </a:lnTo>
                  <a:lnTo>
                    <a:pt x="120708" y="241969"/>
                  </a:lnTo>
                  <a:lnTo>
                    <a:pt x="128760" y="243555"/>
                  </a:lnTo>
                  <a:lnTo>
                    <a:pt x="136812" y="241969"/>
                  </a:lnTo>
                  <a:lnTo>
                    <a:pt x="143890" y="237210"/>
                  </a:lnTo>
                  <a:lnTo>
                    <a:pt x="257520" y="122176"/>
                  </a:lnTo>
                  <a:close/>
                </a:path>
              </a:pathLst>
            </a:custGeom>
            <a:ln w="10470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Bullet 3"/>
          <p:cNvSpPr txBox="1"/>
          <p:nvPr/>
        </p:nvSpPr>
        <p:spPr>
          <a:xfrm>
            <a:off x="2681424" y="6409944"/>
            <a:ext cx="15270480" cy="6540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en-GB" sz="4100" spc="-10" dirty="0">
                <a:solidFill>
                  <a:srgbClr val="FFFFFF"/>
                </a:solidFill>
                <a:latin typeface="EC Square Sans Pro"/>
                <a:cs typeface="EC Square Sans Pro"/>
              </a:rPr>
              <a:t>Taking part and following the outcome stay voluntary</a:t>
            </a:r>
            <a:endParaRPr lang="en-GB" sz="4100" dirty="0">
              <a:latin typeface="EC Square Sans Pro"/>
              <a:cs typeface="EC Square Sans Pro"/>
            </a:endParaRPr>
          </a:p>
        </p:txBody>
      </p:sp>
      <p:grpSp>
        <p:nvGrpSpPr>
          <p:cNvPr id="16" name="Bullet marker 4"/>
          <p:cNvGrpSpPr/>
          <p:nvPr/>
        </p:nvGrpSpPr>
        <p:grpSpPr>
          <a:xfrm>
            <a:off x="2204120" y="7729100"/>
            <a:ext cx="268605" cy="254635"/>
            <a:chOff x="13111675" y="3680693"/>
            <a:chExt cx="268605" cy="254635"/>
          </a:xfrm>
        </p:grpSpPr>
        <p:sp>
          <p:nvSpPr>
            <p:cNvPr id="17" name="object 10"/>
            <p:cNvSpPr/>
            <p:nvPr/>
          </p:nvSpPr>
          <p:spPr>
            <a:xfrm>
              <a:off x="13116911" y="3685928"/>
              <a:ext cx="257810" cy="243840"/>
            </a:xfrm>
            <a:custGeom>
              <a:avLst/>
              <a:gdLst/>
              <a:ahLst/>
              <a:cxnLst/>
              <a:rect l="l" t="t" r="r" b="b"/>
              <a:pathLst>
                <a:path w="257809" h="243839">
                  <a:moveTo>
                    <a:pt x="128760" y="0"/>
                  </a:moveTo>
                  <a:lnTo>
                    <a:pt x="121432" y="1443"/>
                  </a:lnTo>
                  <a:lnTo>
                    <a:pt x="114991" y="5772"/>
                  </a:lnTo>
                  <a:lnTo>
                    <a:pt x="0" y="122176"/>
                  </a:lnTo>
                  <a:lnTo>
                    <a:pt x="113630" y="237210"/>
                  </a:lnTo>
                  <a:lnTo>
                    <a:pt x="120708" y="241969"/>
                  </a:lnTo>
                  <a:lnTo>
                    <a:pt x="128760" y="243555"/>
                  </a:lnTo>
                  <a:lnTo>
                    <a:pt x="136812" y="241969"/>
                  </a:lnTo>
                  <a:lnTo>
                    <a:pt x="143890" y="237210"/>
                  </a:lnTo>
                  <a:lnTo>
                    <a:pt x="257520" y="122176"/>
                  </a:lnTo>
                  <a:lnTo>
                    <a:pt x="142529" y="5772"/>
                  </a:lnTo>
                  <a:lnTo>
                    <a:pt x="136088" y="1443"/>
                  </a:lnTo>
                  <a:lnTo>
                    <a:pt x="12876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1"/>
            <p:cNvSpPr/>
            <p:nvPr/>
          </p:nvSpPr>
          <p:spPr>
            <a:xfrm>
              <a:off x="13116911" y="3685928"/>
              <a:ext cx="257810" cy="243840"/>
            </a:xfrm>
            <a:custGeom>
              <a:avLst/>
              <a:gdLst/>
              <a:ahLst/>
              <a:cxnLst/>
              <a:rect l="l" t="t" r="r" b="b"/>
              <a:pathLst>
                <a:path w="257809" h="243839">
                  <a:moveTo>
                    <a:pt x="257520" y="122176"/>
                  </a:moveTo>
                  <a:lnTo>
                    <a:pt x="142529" y="5772"/>
                  </a:lnTo>
                  <a:lnTo>
                    <a:pt x="136088" y="1443"/>
                  </a:lnTo>
                  <a:lnTo>
                    <a:pt x="128760" y="0"/>
                  </a:lnTo>
                  <a:lnTo>
                    <a:pt x="121432" y="1443"/>
                  </a:lnTo>
                  <a:lnTo>
                    <a:pt x="114991" y="5772"/>
                  </a:lnTo>
                  <a:lnTo>
                    <a:pt x="0" y="122176"/>
                  </a:lnTo>
                  <a:lnTo>
                    <a:pt x="113630" y="237210"/>
                  </a:lnTo>
                  <a:lnTo>
                    <a:pt x="120708" y="241969"/>
                  </a:lnTo>
                  <a:lnTo>
                    <a:pt x="128760" y="243555"/>
                  </a:lnTo>
                  <a:lnTo>
                    <a:pt x="136812" y="241969"/>
                  </a:lnTo>
                  <a:lnTo>
                    <a:pt x="143890" y="237210"/>
                  </a:lnTo>
                  <a:lnTo>
                    <a:pt x="257520" y="122176"/>
                  </a:lnTo>
                  <a:close/>
                </a:path>
              </a:pathLst>
            </a:custGeom>
            <a:ln w="10470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Bullet 4"/>
          <p:cNvSpPr txBox="1"/>
          <p:nvPr/>
        </p:nvSpPr>
        <p:spPr>
          <a:xfrm>
            <a:off x="2681424" y="7488936"/>
            <a:ext cx="15270480" cy="6540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en-GB" sz="4100" spc="-10" dirty="0">
                <a:solidFill>
                  <a:srgbClr val="FFFFFF"/>
                </a:solidFill>
                <a:latin typeface="EC Square Sans Pro"/>
                <a:cs typeface="EC Square Sans Pro"/>
              </a:rPr>
              <a:t>20-working-day reply duty forces a clear answer</a:t>
            </a:r>
            <a:endParaRPr lang="en-GB" sz="4100" dirty="0">
              <a:latin typeface="EC Square Sans Pro"/>
              <a:cs typeface="EC Square Sans Pro"/>
            </a:endParaRPr>
          </a:p>
        </p:txBody>
      </p:sp>
      <p:grpSp>
        <p:nvGrpSpPr>
          <p:cNvPr id="20" name="Bullet marker 5"/>
          <p:cNvGrpSpPr/>
          <p:nvPr/>
        </p:nvGrpSpPr>
        <p:grpSpPr>
          <a:xfrm>
            <a:off x="2204120" y="8808092"/>
            <a:ext cx="268605" cy="254635"/>
            <a:chOff x="13111675" y="3680693"/>
            <a:chExt cx="268605" cy="254635"/>
          </a:xfrm>
        </p:grpSpPr>
        <p:sp>
          <p:nvSpPr>
            <p:cNvPr id="21" name="object 10"/>
            <p:cNvSpPr/>
            <p:nvPr/>
          </p:nvSpPr>
          <p:spPr>
            <a:xfrm>
              <a:off x="13116911" y="3685928"/>
              <a:ext cx="257810" cy="243840"/>
            </a:xfrm>
            <a:custGeom>
              <a:avLst/>
              <a:gdLst/>
              <a:ahLst/>
              <a:cxnLst/>
              <a:rect l="l" t="t" r="r" b="b"/>
              <a:pathLst>
                <a:path w="257809" h="243839">
                  <a:moveTo>
                    <a:pt x="128760" y="0"/>
                  </a:moveTo>
                  <a:lnTo>
                    <a:pt x="121432" y="1443"/>
                  </a:lnTo>
                  <a:lnTo>
                    <a:pt x="114991" y="5772"/>
                  </a:lnTo>
                  <a:lnTo>
                    <a:pt x="0" y="122176"/>
                  </a:lnTo>
                  <a:lnTo>
                    <a:pt x="113630" y="237210"/>
                  </a:lnTo>
                  <a:lnTo>
                    <a:pt x="120708" y="241969"/>
                  </a:lnTo>
                  <a:lnTo>
                    <a:pt x="128760" y="243555"/>
                  </a:lnTo>
                  <a:lnTo>
                    <a:pt x="136812" y="241969"/>
                  </a:lnTo>
                  <a:lnTo>
                    <a:pt x="143890" y="237210"/>
                  </a:lnTo>
                  <a:lnTo>
                    <a:pt x="257520" y="122176"/>
                  </a:lnTo>
                  <a:lnTo>
                    <a:pt x="142529" y="5772"/>
                  </a:lnTo>
                  <a:lnTo>
                    <a:pt x="136088" y="1443"/>
                  </a:lnTo>
                  <a:lnTo>
                    <a:pt x="12876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11"/>
            <p:cNvSpPr/>
            <p:nvPr/>
          </p:nvSpPr>
          <p:spPr>
            <a:xfrm>
              <a:off x="13116911" y="3685928"/>
              <a:ext cx="257810" cy="243840"/>
            </a:xfrm>
            <a:custGeom>
              <a:avLst/>
              <a:gdLst/>
              <a:ahLst/>
              <a:cxnLst/>
              <a:rect l="l" t="t" r="r" b="b"/>
              <a:pathLst>
                <a:path w="257809" h="243839">
                  <a:moveTo>
                    <a:pt x="257520" y="122176"/>
                  </a:moveTo>
                  <a:lnTo>
                    <a:pt x="142529" y="5772"/>
                  </a:lnTo>
                  <a:lnTo>
                    <a:pt x="136088" y="1443"/>
                  </a:lnTo>
                  <a:lnTo>
                    <a:pt x="128760" y="0"/>
                  </a:lnTo>
                  <a:lnTo>
                    <a:pt x="121432" y="1443"/>
                  </a:lnTo>
                  <a:lnTo>
                    <a:pt x="114991" y="5772"/>
                  </a:lnTo>
                  <a:lnTo>
                    <a:pt x="0" y="122176"/>
                  </a:lnTo>
                  <a:lnTo>
                    <a:pt x="113630" y="237210"/>
                  </a:lnTo>
                  <a:lnTo>
                    <a:pt x="120708" y="241969"/>
                  </a:lnTo>
                  <a:lnTo>
                    <a:pt x="128760" y="243555"/>
                  </a:lnTo>
                  <a:lnTo>
                    <a:pt x="136812" y="241969"/>
                  </a:lnTo>
                  <a:lnTo>
                    <a:pt x="143890" y="237210"/>
                  </a:lnTo>
                  <a:lnTo>
                    <a:pt x="257520" y="122176"/>
                  </a:lnTo>
                  <a:close/>
                </a:path>
              </a:pathLst>
            </a:custGeom>
            <a:ln w="10470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Bullet 5"/>
          <p:cNvSpPr txBox="1"/>
          <p:nvPr/>
        </p:nvSpPr>
        <p:spPr>
          <a:xfrm>
            <a:off x="2681424" y="8567928"/>
            <a:ext cx="15270480" cy="6540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en-GB" sz="4100" spc="-10" dirty="0">
                <a:solidFill>
                  <a:srgbClr val="FFFFFF"/>
                </a:solidFill>
                <a:latin typeface="EC Square Sans Pro"/>
                <a:cs typeface="EC Square Sans Pro"/>
              </a:rPr>
              <a:t>Enforcers could credit good-faith participation</a:t>
            </a:r>
            <a:endParaRPr lang="en-GB" sz="4100" dirty="0">
              <a:latin typeface="EC Square Sans Pro"/>
              <a:cs typeface="EC Square Sans Pro"/>
            </a:endParaRPr>
          </a:p>
        </p:txBody>
      </p:sp>
      <p:sp>
        <p:nvSpPr>
          <p:cNvPr id="24" name="object 17"/>
          <p:cNvSpPr txBox="1">
            <a:spLocks noGrp="1"/>
          </p:cNvSpPr>
          <p:nvPr>
            <p:ph type="ftr" sz="quarter" idx="5"/>
          </p:nvPr>
        </p:nvSpPr>
        <p:spPr>
          <a:xfrm>
            <a:off x="1725466" y="10441505"/>
            <a:ext cx="3869054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390"/>
              </a:lnSpc>
            </a:pPr>
            <a:r>
              <a:rPr dirty="0"/>
              <a:t>Making</a:t>
            </a:r>
            <a:r>
              <a:rPr spc="-30" dirty="0"/>
              <a:t> </a:t>
            </a:r>
            <a:r>
              <a:rPr dirty="0"/>
              <a:t>ADR</a:t>
            </a:r>
            <a:r>
              <a:rPr spc="-30" dirty="0"/>
              <a:t> </a:t>
            </a:r>
            <a:r>
              <a:rPr spc="-20" dirty="0"/>
              <a:t>fit</a:t>
            </a:r>
            <a:r>
              <a:rPr spc="-30" dirty="0"/>
              <a:t> </a:t>
            </a:r>
            <a:r>
              <a:rPr dirty="0"/>
              <a:t>for</a:t>
            </a:r>
            <a:r>
              <a:rPr spc="-30" dirty="0"/>
              <a:t> </a:t>
            </a:r>
            <a:r>
              <a:rPr dirty="0"/>
              <a:t>the</a:t>
            </a:r>
            <a:r>
              <a:rPr spc="-30" dirty="0"/>
              <a:t> </a:t>
            </a:r>
            <a:r>
              <a:rPr dirty="0"/>
              <a:t>digital</a:t>
            </a:r>
            <a:r>
              <a:rPr spc="-30" dirty="0"/>
              <a:t> </a:t>
            </a:r>
            <a:r>
              <a:rPr spc="-10" dirty="0"/>
              <a:t>markets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-9398" y="0"/>
            <a:ext cx="20100188" cy="1004157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628252" y="10250989"/>
            <a:ext cx="871855" cy="838200"/>
            <a:chOff x="628252" y="10250989"/>
            <a:chExt cx="871855" cy="838200"/>
          </a:xfrm>
        </p:grpSpPr>
        <p:sp>
          <p:nvSpPr>
            <p:cNvPr id="4" name="object 4"/>
            <p:cNvSpPr/>
            <p:nvPr/>
          </p:nvSpPr>
          <p:spPr>
            <a:xfrm>
              <a:off x="628243" y="10480554"/>
              <a:ext cx="819150" cy="608330"/>
            </a:xfrm>
            <a:custGeom>
              <a:avLst/>
              <a:gdLst/>
              <a:ahLst/>
              <a:cxnLst/>
              <a:rect l="l" t="t" r="r" b="b"/>
              <a:pathLst>
                <a:path w="819150" h="608329">
                  <a:moveTo>
                    <a:pt x="362153" y="320116"/>
                  </a:moveTo>
                  <a:lnTo>
                    <a:pt x="360832" y="320116"/>
                  </a:lnTo>
                  <a:lnTo>
                    <a:pt x="360781" y="320306"/>
                  </a:lnTo>
                  <a:lnTo>
                    <a:pt x="362153" y="320116"/>
                  </a:lnTo>
                  <a:close/>
                </a:path>
                <a:path w="819150" h="608329">
                  <a:moveTo>
                    <a:pt x="818794" y="320802"/>
                  </a:moveTo>
                  <a:lnTo>
                    <a:pt x="799541" y="364020"/>
                  </a:lnTo>
                  <a:lnTo>
                    <a:pt x="775754" y="404901"/>
                  </a:lnTo>
                  <a:lnTo>
                    <a:pt x="740143" y="450634"/>
                  </a:lnTo>
                  <a:lnTo>
                    <a:pt x="698423" y="490880"/>
                  </a:lnTo>
                  <a:lnTo>
                    <a:pt x="657009" y="521195"/>
                  </a:lnTo>
                  <a:lnTo>
                    <a:pt x="611873" y="545922"/>
                  </a:lnTo>
                  <a:lnTo>
                    <a:pt x="563892" y="564705"/>
                  </a:lnTo>
                  <a:lnTo>
                    <a:pt x="513918" y="577189"/>
                  </a:lnTo>
                  <a:lnTo>
                    <a:pt x="462813" y="582993"/>
                  </a:lnTo>
                  <a:lnTo>
                    <a:pt x="411441" y="581787"/>
                  </a:lnTo>
                  <a:lnTo>
                    <a:pt x="358216" y="573303"/>
                  </a:lnTo>
                  <a:lnTo>
                    <a:pt x="306908" y="558088"/>
                  </a:lnTo>
                  <a:lnTo>
                    <a:pt x="258241" y="536232"/>
                  </a:lnTo>
                  <a:lnTo>
                    <a:pt x="212928" y="507809"/>
                  </a:lnTo>
                  <a:lnTo>
                    <a:pt x="171678" y="472884"/>
                  </a:lnTo>
                  <a:lnTo>
                    <a:pt x="138531" y="435952"/>
                  </a:lnTo>
                  <a:lnTo>
                    <a:pt x="110566" y="395427"/>
                  </a:lnTo>
                  <a:lnTo>
                    <a:pt x="88036" y="351853"/>
                  </a:lnTo>
                  <a:lnTo>
                    <a:pt x="71196" y="305828"/>
                  </a:lnTo>
                  <a:lnTo>
                    <a:pt x="60312" y="257911"/>
                  </a:lnTo>
                  <a:lnTo>
                    <a:pt x="152603" y="259219"/>
                  </a:lnTo>
                  <a:lnTo>
                    <a:pt x="202171" y="273862"/>
                  </a:lnTo>
                  <a:lnTo>
                    <a:pt x="211150" y="277025"/>
                  </a:lnTo>
                  <a:lnTo>
                    <a:pt x="219354" y="276009"/>
                  </a:lnTo>
                  <a:lnTo>
                    <a:pt x="222326" y="275602"/>
                  </a:lnTo>
                  <a:lnTo>
                    <a:pt x="224942" y="274574"/>
                  </a:lnTo>
                  <a:lnTo>
                    <a:pt x="227330" y="273151"/>
                  </a:lnTo>
                  <a:lnTo>
                    <a:pt x="231267" y="270827"/>
                  </a:lnTo>
                  <a:lnTo>
                    <a:pt x="268300" y="247307"/>
                  </a:lnTo>
                  <a:lnTo>
                    <a:pt x="283705" y="246418"/>
                  </a:lnTo>
                  <a:lnTo>
                    <a:pt x="291198" y="248564"/>
                  </a:lnTo>
                  <a:lnTo>
                    <a:pt x="310222" y="279768"/>
                  </a:lnTo>
                  <a:lnTo>
                    <a:pt x="315125" y="277685"/>
                  </a:lnTo>
                  <a:lnTo>
                    <a:pt x="320395" y="276148"/>
                  </a:lnTo>
                  <a:lnTo>
                    <a:pt x="334695" y="275297"/>
                  </a:lnTo>
                  <a:lnTo>
                    <a:pt x="342849" y="277990"/>
                  </a:lnTo>
                  <a:lnTo>
                    <a:pt x="362153" y="310489"/>
                  </a:lnTo>
                  <a:lnTo>
                    <a:pt x="361810" y="315429"/>
                  </a:lnTo>
                  <a:lnTo>
                    <a:pt x="360832" y="320116"/>
                  </a:lnTo>
                  <a:lnTo>
                    <a:pt x="372846" y="319417"/>
                  </a:lnTo>
                  <a:lnTo>
                    <a:pt x="398322" y="351548"/>
                  </a:lnTo>
                  <a:lnTo>
                    <a:pt x="397992" y="357809"/>
                  </a:lnTo>
                  <a:lnTo>
                    <a:pt x="397891" y="359664"/>
                  </a:lnTo>
                  <a:lnTo>
                    <a:pt x="397776" y="361873"/>
                  </a:lnTo>
                  <a:lnTo>
                    <a:pt x="397979" y="361873"/>
                  </a:lnTo>
                  <a:lnTo>
                    <a:pt x="399135" y="361696"/>
                  </a:lnTo>
                  <a:lnTo>
                    <a:pt x="398792" y="361696"/>
                  </a:lnTo>
                  <a:lnTo>
                    <a:pt x="408368" y="361111"/>
                  </a:lnTo>
                  <a:lnTo>
                    <a:pt x="435279" y="389153"/>
                  </a:lnTo>
                  <a:lnTo>
                    <a:pt x="435394" y="396049"/>
                  </a:lnTo>
                  <a:lnTo>
                    <a:pt x="435127" y="400773"/>
                  </a:lnTo>
                  <a:lnTo>
                    <a:pt x="434047" y="404647"/>
                  </a:lnTo>
                  <a:lnTo>
                    <a:pt x="432244" y="409282"/>
                  </a:lnTo>
                  <a:lnTo>
                    <a:pt x="432816" y="409816"/>
                  </a:lnTo>
                  <a:lnTo>
                    <a:pt x="459943" y="422833"/>
                  </a:lnTo>
                  <a:lnTo>
                    <a:pt x="467563" y="422833"/>
                  </a:lnTo>
                  <a:lnTo>
                    <a:pt x="485216" y="394627"/>
                  </a:lnTo>
                  <a:lnTo>
                    <a:pt x="482117" y="383882"/>
                  </a:lnTo>
                  <a:lnTo>
                    <a:pt x="492264" y="389483"/>
                  </a:lnTo>
                  <a:lnTo>
                    <a:pt x="502805" y="392798"/>
                  </a:lnTo>
                  <a:lnTo>
                    <a:pt x="513346" y="392963"/>
                  </a:lnTo>
                  <a:lnTo>
                    <a:pt x="523468" y="389153"/>
                  </a:lnTo>
                  <a:lnTo>
                    <a:pt x="528358" y="383882"/>
                  </a:lnTo>
                  <a:lnTo>
                    <a:pt x="530631" y="381419"/>
                  </a:lnTo>
                  <a:lnTo>
                    <a:pt x="533171" y="371144"/>
                  </a:lnTo>
                  <a:lnTo>
                    <a:pt x="532244" y="363931"/>
                  </a:lnTo>
                  <a:lnTo>
                    <a:pt x="532180" y="363486"/>
                  </a:lnTo>
                  <a:lnTo>
                    <a:pt x="532091" y="362750"/>
                  </a:lnTo>
                  <a:lnTo>
                    <a:pt x="531977" y="361873"/>
                  </a:lnTo>
                  <a:lnTo>
                    <a:pt x="531876" y="361111"/>
                  </a:lnTo>
                  <a:lnTo>
                    <a:pt x="531685" y="359664"/>
                  </a:lnTo>
                  <a:lnTo>
                    <a:pt x="526745" y="348348"/>
                  </a:lnTo>
                  <a:lnTo>
                    <a:pt x="538835" y="357809"/>
                  </a:lnTo>
                  <a:lnTo>
                    <a:pt x="553072" y="363486"/>
                  </a:lnTo>
                  <a:lnTo>
                    <a:pt x="567499" y="363931"/>
                  </a:lnTo>
                  <a:lnTo>
                    <a:pt x="579920" y="357809"/>
                  </a:lnTo>
                  <a:lnTo>
                    <a:pt x="580072" y="357809"/>
                  </a:lnTo>
                  <a:lnTo>
                    <a:pt x="586206" y="348348"/>
                  </a:lnTo>
                  <a:lnTo>
                    <a:pt x="587336" y="346608"/>
                  </a:lnTo>
                  <a:lnTo>
                    <a:pt x="588505" y="334060"/>
                  </a:lnTo>
                  <a:lnTo>
                    <a:pt x="588594" y="333171"/>
                  </a:lnTo>
                  <a:lnTo>
                    <a:pt x="584403" y="319417"/>
                  </a:lnTo>
                  <a:lnTo>
                    <a:pt x="584339" y="319227"/>
                  </a:lnTo>
                  <a:lnTo>
                    <a:pt x="575056" y="306616"/>
                  </a:lnTo>
                  <a:lnTo>
                    <a:pt x="585279" y="312559"/>
                  </a:lnTo>
                  <a:lnTo>
                    <a:pt x="595591" y="316357"/>
                  </a:lnTo>
                  <a:lnTo>
                    <a:pt x="605764" y="316560"/>
                  </a:lnTo>
                  <a:lnTo>
                    <a:pt x="615581" y="311721"/>
                  </a:lnTo>
                  <a:lnTo>
                    <a:pt x="621842" y="306616"/>
                  </a:lnTo>
                  <a:lnTo>
                    <a:pt x="622871" y="305777"/>
                  </a:lnTo>
                  <a:lnTo>
                    <a:pt x="624662" y="298069"/>
                  </a:lnTo>
                  <a:lnTo>
                    <a:pt x="623163" y="289877"/>
                  </a:lnTo>
                  <a:lnTo>
                    <a:pt x="621499" y="283730"/>
                  </a:lnTo>
                  <a:lnTo>
                    <a:pt x="618896" y="277685"/>
                  </a:lnTo>
                  <a:lnTo>
                    <a:pt x="618845" y="277545"/>
                  </a:lnTo>
                  <a:lnTo>
                    <a:pt x="601713" y="254241"/>
                  </a:lnTo>
                  <a:lnTo>
                    <a:pt x="594690" y="246418"/>
                  </a:lnTo>
                  <a:lnTo>
                    <a:pt x="561746" y="209677"/>
                  </a:lnTo>
                  <a:lnTo>
                    <a:pt x="498487" y="138760"/>
                  </a:lnTo>
                  <a:lnTo>
                    <a:pt x="495058" y="136563"/>
                  </a:lnTo>
                  <a:lnTo>
                    <a:pt x="490677" y="134353"/>
                  </a:lnTo>
                  <a:lnTo>
                    <a:pt x="486283" y="134073"/>
                  </a:lnTo>
                  <a:lnTo>
                    <a:pt x="479196" y="134073"/>
                  </a:lnTo>
                  <a:lnTo>
                    <a:pt x="474726" y="135432"/>
                  </a:lnTo>
                  <a:lnTo>
                    <a:pt x="469620" y="137490"/>
                  </a:lnTo>
                  <a:lnTo>
                    <a:pt x="467969" y="138430"/>
                  </a:lnTo>
                  <a:lnTo>
                    <a:pt x="447586" y="149593"/>
                  </a:lnTo>
                  <a:lnTo>
                    <a:pt x="422795" y="191071"/>
                  </a:lnTo>
                  <a:lnTo>
                    <a:pt x="422706" y="191223"/>
                  </a:lnTo>
                  <a:lnTo>
                    <a:pt x="422465" y="191389"/>
                  </a:lnTo>
                  <a:lnTo>
                    <a:pt x="419125" y="196011"/>
                  </a:lnTo>
                  <a:lnTo>
                    <a:pt x="414947" y="199948"/>
                  </a:lnTo>
                  <a:lnTo>
                    <a:pt x="403174" y="207378"/>
                  </a:lnTo>
                  <a:lnTo>
                    <a:pt x="395325" y="209677"/>
                  </a:lnTo>
                  <a:lnTo>
                    <a:pt x="387261" y="209677"/>
                  </a:lnTo>
                  <a:lnTo>
                    <a:pt x="352793" y="192557"/>
                  </a:lnTo>
                  <a:lnTo>
                    <a:pt x="343611" y="169773"/>
                  </a:lnTo>
                  <a:lnTo>
                    <a:pt x="344614" y="159219"/>
                  </a:lnTo>
                  <a:lnTo>
                    <a:pt x="345363" y="155702"/>
                  </a:lnTo>
                  <a:lnTo>
                    <a:pt x="346913" y="151307"/>
                  </a:lnTo>
                  <a:lnTo>
                    <a:pt x="347637" y="149593"/>
                  </a:lnTo>
                  <a:lnTo>
                    <a:pt x="347954" y="148882"/>
                  </a:lnTo>
                  <a:lnTo>
                    <a:pt x="348183" y="148336"/>
                  </a:lnTo>
                  <a:lnTo>
                    <a:pt x="361467" y="122123"/>
                  </a:lnTo>
                  <a:lnTo>
                    <a:pt x="369112" y="107645"/>
                  </a:lnTo>
                  <a:lnTo>
                    <a:pt x="374357" y="98894"/>
                  </a:lnTo>
                  <a:lnTo>
                    <a:pt x="378079" y="93560"/>
                  </a:lnTo>
                  <a:lnTo>
                    <a:pt x="380199" y="90500"/>
                  </a:lnTo>
                  <a:lnTo>
                    <a:pt x="381139" y="89192"/>
                  </a:lnTo>
                  <a:lnTo>
                    <a:pt x="382447" y="88188"/>
                  </a:lnTo>
                  <a:lnTo>
                    <a:pt x="384822" y="86055"/>
                  </a:lnTo>
                  <a:lnTo>
                    <a:pt x="386105" y="85051"/>
                  </a:lnTo>
                  <a:lnTo>
                    <a:pt x="387451" y="84099"/>
                  </a:lnTo>
                  <a:lnTo>
                    <a:pt x="389229" y="82943"/>
                  </a:lnTo>
                  <a:lnTo>
                    <a:pt x="430085" y="61074"/>
                  </a:lnTo>
                  <a:lnTo>
                    <a:pt x="428891" y="59690"/>
                  </a:lnTo>
                  <a:lnTo>
                    <a:pt x="428358" y="59105"/>
                  </a:lnTo>
                  <a:lnTo>
                    <a:pt x="420077" y="52349"/>
                  </a:lnTo>
                  <a:lnTo>
                    <a:pt x="408813" y="48094"/>
                  </a:lnTo>
                  <a:lnTo>
                    <a:pt x="392582" y="46723"/>
                  </a:lnTo>
                  <a:lnTo>
                    <a:pt x="369443" y="48602"/>
                  </a:lnTo>
                  <a:lnTo>
                    <a:pt x="336905" y="56146"/>
                  </a:lnTo>
                  <a:lnTo>
                    <a:pt x="300418" y="68262"/>
                  </a:lnTo>
                  <a:lnTo>
                    <a:pt x="269049" y="80327"/>
                  </a:lnTo>
                  <a:lnTo>
                    <a:pt x="246303" y="90131"/>
                  </a:lnTo>
                  <a:lnTo>
                    <a:pt x="245427" y="90500"/>
                  </a:lnTo>
                  <a:lnTo>
                    <a:pt x="238569" y="92544"/>
                  </a:lnTo>
                  <a:lnTo>
                    <a:pt x="230720" y="93560"/>
                  </a:lnTo>
                  <a:lnTo>
                    <a:pt x="230212" y="93535"/>
                  </a:lnTo>
                  <a:lnTo>
                    <a:pt x="38049" y="0"/>
                  </a:lnTo>
                  <a:lnTo>
                    <a:pt x="28321" y="24409"/>
                  </a:lnTo>
                  <a:lnTo>
                    <a:pt x="12534" y="74269"/>
                  </a:lnTo>
                  <a:lnTo>
                    <a:pt x="3060" y="126619"/>
                  </a:lnTo>
                  <a:lnTo>
                    <a:pt x="0" y="180035"/>
                  </a:lnTo>
                  <a:lnTo>
                    <a:pt x="647" y="206832"/>
                  </a:lnTo>
                  <a:lnTo>
                    <a:pt x="5664" y="252806"/>
                  </a:lnTo>
                  <a:lnTo>
                    <a:pt x="15938" y="297840"/>
                  </a:lnTo>
                  <a:lnTo>
                    <a:pt x="31165" y="341477"/>
                  </a:lnTo>
                  <a:lnTo>
                    <a:pt x="51015" y="383260"/>
                  </a:lnTo>
                  <a:lnTo>
                    <a:pt x="75171" y="422719"/>
                  </a:lnTo>
                  <a:lnTo>
                    <a:pt x="103314" y="459384"/>
                  </a:lnTo>
                  <a:lnTo>
                    <a:pt x="135115" y="492798"/>
                  </a:lnTo>
                  <a:lnTo>
                    <a:pt x="166293" y="519557"/>
                  </a:lnTo>
                  <a:lnTo>
                    <a:pt x="200101" y="543344"/>
                  </a:lnTo>
                  <a:lnTo>
                    <a:pt x="236093" y="563651"/>
                  </a:lnTo>
                  <a:lnTo>
                    <a:pt x="273837" y="579958"/>
                  </a:lnTo>
                  <a:lnTo>
                    <a:pt x="319925" y="594309"/>
                  </a:lnTo>
                  <a:lnTo>
                    <a:pt x="367271" y="603885"/>
                  </a:lnTo>
                  <a:lnTo>
                    <a:pt x="420725" y="608088"/>
                  </a:lnTo>
                  <a:lnTo>
                    <a:pt x="474383" y="604989"/>
                  </a:lnTo>
                  <a:lnTo>
                    <a:pt x="527265" y="594918"/>
                  </a:lnTo>
                  <a:lnTo>
                    <a:pt x="578396" y="578256"/>
                  </a:lnTo>
                  <a:lnTo>
                    <a:pt x="626795" y="555345"/>
                  </a:lnTo>
                  <a:lnTo>
                    <a:pt x="662114" y="533260"/>
                  </a:lnTo>
                  <a:lnTo>
                    <a:pt x="694753" y="507707"/>
                  </a:lnTo>
                  <a:lnTo>
                    <a:pt x="724738" y="479069"/>
                  </a:lnTo>
                  <a:lnTo>
                    <a:pt x="752094" y="447700"/>
                  </a:lnTo>
                  <a:lnTo>
                    <a:pt x="790981" y="387172"/>
                  </a:lnTo>
                  <a:lnTo>
                    <a:pt x="806132" y="354507"/>
                  </a:lnTo>
                  <a:lnTo>
                    <a:pt x="818794" y="320802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58516" y="10736974"/>
              <a:ext cx="195299" cy="17785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29259" y="10251001"/>
              <a:ext cx="770890" cy="497840"/>
            </a:xfrm>
            <a:custGeom>
              <a:avLst/>
              <a:gdLst/>
              <a:ahLst/>
              <a:cxnLst/>
              <a:rect l="l" t="t" r="r" b="b"/>
              <a:pathLst>
                <a:path w="770890" h="497840">
                  <a:moveTo>
                    <a:pt x="770394" y="418731"/>
                  </a:moveTo>
                  <a:lnTo>
                    <a:pt x="766254" y="369989"/>
                  </a:lnTo>
                  <a:lnTo>
                    <a:pt x="755662" y="316649"/>
                  </a:lnTo>
                  <a:lnTo>
                    <a:pt x="743889" y="280365"/>
                  </a:lnTo>
                  <a:lnTo>
                    <a:pt x="728827" y="244132"/>
                  </a:lnTo>
                  <a:lnTo>
                    <a:pt x="710285" y="209550"/>
                  </a:lnTo>
                  <a:lnTo>
                    <a:pt x="665721" y="148234"/>
                  </a:lnTo>
                  <a:lnTo>
                    <a:pt x="611708" y="95161"/>
                  </a:lnTo>
                  <a:lnTo>
                    <a:pt x="559015" y="58877"/>
                  </a:lnTo>
                  <a:lnTo>
                    <a:pt x="501815" y="30302"/>
                  </a:lnTo>
                  <a:lnTo>
                    <a:pt x="451662" y="13385"/>
                  </a:lnTo>
                  <a:lnTo>
                    <a:pt x="399478" y="3314"/>
                  </a:lnTo>
                  <a:lnTo>
                    <a:pt x="346329" y="0"/>
                  </a:lnTo>
                  <a:lnTo>
                    <a:pt x="293268" y="3314"/>
                  </a:lnTo>
                  <a:lnTo>
                    <a:pt x="241350" y="13169"/>
                  </a:lnTo>
                  <a:lnTo>
                    <a:pt x="202704" y="25171"/>
                  </a:lnTo>
                  <a:lnTo>
                    <a:pt x="165481" y="40868"/>
                  </a:lnTo>
                  <a:lnTo>
                    <a:pt x="129959" y="60134"/>
                  </a:lnTo>
                  <a:lnTo>
                    <a:pt x="96431" y="82778"/>
                  </a:lnTo>
                  <a:lnTo>
                    <a:pt x="43929" y="130086"/>
                  </a:lnTo>
                  <a:lnTo>
                    <a:pt x="0" y="185445"/>
                  </a:lnTo>
                  <a:lnTo>
                    <a:pt x="16471" y="165176"/>
                  </a:lnTo>
                  <a:lnTo>
                    <a:pt x="33959" y="145961"/>
                  </a:lnTo>
                  <a:lnTo>
                    <a:pt x="72326" y="110744"/>
                  </a:lnTo>
                  <a:lnTo>
                    <a:pt x="105156" y="86982"/>
                  </a:lnTo>
                  <a:lnTo>
                    <a:pt x="140360" y="66725"/>
                  </a:lnTo>
                  <a:lnTo>
                    <a:pt x="177444" y="50177"/>
                  </a:lnTo>
                  <a:lnTo>
                    <a:pt x="215925" y="37503"/>
                  </a:lnTo>
                  <a:lnTo>
                    <a:pt x="256705" y="28613"/>
                  </a:lnTo>
                  <a:lnTo>
                    <a:pt x="298196" y="24053"/>
                  </a:lnTo>
                  <a:lnTo>
                    <a:pt x="318973" y="23342"/>
                  </a:lnTo>
                  <a:lnTo>
                    <a:pt x="339915" y="23647"/>
                  </a:lnTo>
                  <a:lnTo>
                    <a:pt x="381368" y="28117"/>
                  </a:lnTo>
                  <a:lnTo>
                    <a:pt x="429031" y="38684"/>
                  </a:lnTo>
                  <a:lnTo>
                    <a:pt x="475107" y="54914"/>
                  </a:lnTo>
                  <a:lnTo>
                    <a:pt x="518820" y="76682"/>
                  </a:lnTo>
                  <a:lnTo>
                    <a:pt x="559384" y="103835"/>
                  </a:lnTo>
                  <a:lnTo>
                    <a:pt x="596023" y="136232"/>
                  </a:lnTo>
                  <a:lnTo>
                    <a:pt x="638632" y="186817"/>
                  </a:lnTo>
                  <a:lnTo>
                    <a:pt x="672223" y="243598"/>
                  </a:lnTo>
                  <a:lnTo>
                    <a:pt x="520433" y="320128"/>
                  </a:lnTo>
                  <a:lnTo>
                    <a:pt x="511797" y="319290"/>
                  </a:lnTo>
                  <a:lnTo>
                    <a:pt x="505053" y="314947"/>
                  </a:lnTo>
                  <a:lnTo>
                    <a:pt x="459536" y="291299"/>
                  </a:lnTo>
                  <a:lnTo>
                    <a:pt x="450456" y="286308"/>
                  </a:lnTo>
                  <a:lnTo>
                    <a:pt x="442734" y="281711"/>
                  </a:lnTo>
                  <a:lnTo>
                    <a:pt x="434225" y="277190"/>
                  </a:lnTo>
                  <a:lnTo>
                    <a:pt x="425145" y="273761"/>
                  </a:lnTo>
                  <a:lnTo>
                    <a:pt x="415391" y="271602"/>
                  </a:lnTo>
                  <a:lnTo>
                    <a:pt x="404863" y="270840"/>
                  </a:lnTo>
                  <a:lnTo>
                    <a:pt x="394220" y="271818"/>
                  </a:lnTo>
                  <a:lnTo>
                    <a:pt x="347230" y="291909"/>
                  </a:lnTo>
                  <a:lnTo>
                    <a:pt x="292620" y="321030"/>
                  </a:lnTo>
                  <a:lnTo>
                    <a:pt x="256489" y="380593"/>
                  </a:lnTo>
                  <a:lnTo>
                    <a:pt x="252831" y="399580"/>
                  </a:lnTo>
                  <a:lnTo>
                    <a:pt x="254431" y="406933"/>
                  </a:lnTo>
                  <a:lnTo>
                    <a:pt x="257848" y="414007"/>
                  </a:lnTo>
                  <a:lnTo>
                    <a:pt x="266954" y="423545"/>
                  </a:lnTo>
                  <a:lnTo>
                    <a:pt x="278676" y="428752"/>
                  </a:lnTo>
                  <a:lnTo>
                    <a:pt x="291477" y="429196"/>
                  </a:lnTo>
                  <a:lnTo>
                    <a:pt x="303860" y="424535"/>
                  </a:lnTo>
                  <a:lnTo>
                    <a:pt x="308292" y="421690"/>
                  </a:lnTo>
                  <a:lnTo>
                    <a:pt x="311912" y="418096"/>
                  </a:lnTo>
                  <a:lnTo>
                    <a:pt x="314579" y="414007"/>
                  </a:lnTo>
                  <a:lnTo>
                    <a:pt x="339699" y="371983"/>
                  </a:lnTo>
                  <a:lnTo>
                    <a:pt x="362343" y="359600"/>
                  </a:lnTo>
                  <a:lnTo>
                    <a:pt x="372529" y="353250"/>
                  </a:lnTo>
                  <a:lnTo>
                    <a:pt x="397205" y="354723"/>
                  </a:lnTo>
                  <a:lnTo>
                    <a:pt x="406438" y="363118"/>
                  </a:lnTo>
                  <a:lnTo>
                    <a:pt x="499211" y="467156"/>
                  </a:lnTo>
                  <a:lnTo>
                    <a:pt x="513232" y="482536"/>
                  </a:lnTo>
                  <a:lnTo>
                    <a:pt x="519874" y="489267"/>
                  </a:lnTo>
                  <a:lnTo>
                    <a:pt x="530237" y="495884"/>
                  </a:lnTo>
                  <a:lnTo>
                    <a:pt x="541007" y="497776"/>
                  </a:lnTo>
                  <a:lnTo>
                    <a:pt x="551180" y="496735"/>
                  </a:lnTo>
                  <a:lnTo>
                    <a:pt x="559714" y="494525"/>
                  </a:lnTo>
                  <a:lnTo>
                    <a:pt x="562051" y="493826"/>
                  </a:lnTo>
                  <a:lnTo>
                    <a:pt x="590994" y="483895"/>
                  </a:lnTo>
                  <a:lnTo>
                    <a:pt x="593534" y="482993"/>
                  </a:lnTo>
                  <a:lnTo>
                    <a:pt x="605459" y="478878"/>
                  </a:lnTo>
                  <a:lnTo>
                    <a:pt x="608482" y="477799"/>
                  </a:lnTo>
                  <a:lnTo>
                    <a:pt x="612889" y="476300"/>
                  </a:lnTo>
                  <a:lnTo>
                    <a:pt x="612775" y="475983"/>
                  </a:lnTo>
                  <a:lnTo>
                    <a:pt x="612940" y="476250"/>
                  </a:lnTo>
                  <a:lnTo>
                    <a:pt x="768985" y="466598"/>
                  </a:lnTo>
                  <a:lnTo>
                    <a:pt x="769632" y="454736"/>
                  </a:lnTo>
                  <a:lnTo>
                    <a:pt x="770318" y="430657"/>
                  </a:lnTo>
                  <a:lnTo>
                    <a:pt x="770394" y="41873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7235076" y="10219720"/>
            <a:ext cx="2240769" cy="837398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6797744" y="3607975"/>
            <a:ext cx="3931920" cy="339915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135"/>
              </a:spcBef>
            </a:pPr>
            <a:r>
              <a:rPr lang="en-GB" sz="22100" spc="-25" dirty="0">
                <a:solidFill>
                  <a:srgbClr val="FFFFFF"/>
                </a:solidFill>
                <a:latin typeface="EC Square Sans Pro Light"/>
                <a:cs typeface="EC Square Sans Pro Light"/>
              </a:rPr>
              <a:t>02</a:t>
            </a:r>
            <a:endParaRPr lang="en-GB" sz="22100" dirty="0">
              <a:latin typeface="EC Square Sans Pro Light"/>
              <a:cs typeface="EC Square Sans Pro Light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xfrm>
            <a:off x="1725466" y="10441505"/>
            <a:ext cx="3869054" cy="701736"/>
          </a:xfrm>
          <a:prstGeom prst="rect">
            <a:avLst/>
          </a:prstGeom>
        </p:spPr>
        <p:txBody>
          <a:bodyPr vert="horz" wrap="square" lIns="0" tIns="85349" rIns="0" bIns="0" rtlCol="0">
            <a:spAutoFit/>
          </a:bodyPr>
          <a:lstStyle/>
          <a:p>
            <a:pPr marL="12700">
              <a:lnSpc>
                <a:spcPts val="2390"/>
              </a:lnSpc>
            </a:pPr>
            <a:r>
              <a:rPr dirty="0"/>
              <a:t>Making</a:t>
            </a:r>
            <a:r>
              <a:rPr spc="-30" dirty="0"/>
              <a:t> </a:t>
            </a:r>
            <a:r>
              <a:rPr dirty="0"/>
              <a:t>ADR</a:t>
            </a:r>
            <a:r>
              <a:rPr spc="-30" dirty="0"/>
              <a:t> </a:t>
            </a:r>
            <a:r>
              <a:rPr spc="-20" dirty="0"/>
              <a:t>fit</a:t>
            </a:r>
            <a:r>
              <a:rPr spc="-30" dirty="0"/>
              <a:t> </a:t>
            </a:r>
            <a:r>
              <a:rPr dirty="0"/>
              <a:t>for</a:t>
            </a:r>
            <a:r>
              <a:rPr spc="-30" dirty="0"/>
              <a:t> </a:t>
            </a:r>
            <a:r>
              <a:rPr dirty="0"/>
              <a:t>the</a:t>
            </a:r>
            <a:r>
              <a:rPr spc="-30" dirty="0"/>
              <a:t> </a:t>
            </a:r>
            <a:r>
              <a:rPr dirty="0"/>
              <a:t>digital</a:t>
            </a:r>
            <a:r>
              <a:rPr spc="-30" dirty="0"/>
              <a:t> </a:t>
            </a:r>
            <a:r>
              <a:rPr spc="-10" dirty="0"/>
              <a:t>markets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1406899" y="4160520"/>
            <a:ext cx="8321040" cy="227882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n-GB" sz="7350" spc="-10" dirty="0">
                <a:solidFill>
                  <a:srgbClr val="FFFFFF"/>
                </a:solidFill>
                <a:latin typeface="EC Square Sans Pro"/>
                <a:cs typeface="EC Square Sans Pro"/>
              </a:rPr>
              <a:t>Platforms and </a:t>
            </a:r>
            <a:br>
              <a:rPr lang="en-GB" sz="7350" spc="-10" dirty="0">
                <a:solidFill>
                  <a:srgbClr val="FFFFFF"/>
                </a:solidFill>
                <a:latin typeface="EC Square Sans Pro"/>
                <a:cs typeface="EC Square Sans Pro"/>
              </a:rPr>
            </a:br>
            <a:r>
              <a:rPr lang="en-GB" sz="7350" spc="-10" dirty="0">
                <a:solidFill>
                  <a:srgbClr val="FFFFFF"/>
                </a:solidFill>
                <a:latin typeface="EC Square Sans Pro"/>
                <a:cs typeface="EC Square Sans Pro"/>
              </a:rPr>
              <a:t>authorities</a:t>
            </a:r>
            <a:endParaRPr lang="en-GB" sz="7350" dirty="0">
              <a:latin typeface="EC Square Sans Pro"/>
              <a:cs typeface="EC Square Sans Pr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035393" y="1063194"/>
            <a:ext cx="15544800" cy="11595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en-GB" sz="11100" baseline="-4504" dirty="0">
                <a:latin typeface="EC Square Sans Pro Light"/>
                <a:cs typeface="EC Square Sans Pro Light"/>
              </a:rPr>
              <a:t>02</a:t>
            </a:r>
            <a:r>
              <a:rPr lang="en-GB" sz="11100" spc="-1110" baseline="-4504" dirty="0">
                <a:latin typeface="EC Square Sans Pro Light"/>
                <a:cs typeface="EC Square Sans Pro Light"/>
              </a:rPr>
              <a:t> </a:t>
            </a:r>
            <a:r>
              <a:rPr lang="en-GB" sz="3050" dirty="0"/>
              <a:t>Platforms and marketplaces</a:t>
            </a:r>
            <a:endParaRPr lang="en-GB" sz="3050" dirty="0">
              <a:latin typeface="EC Square Sans Pro Light"/>
              <a:cs typeface="EC Square Sans Pro Light"/>
            </a:endParaRPr>
          </a:p>
        </p:txBody>
      </p:sp>
      <p:sp>
        <p:nvSpPr>
          <p:cNvPr id="3" name="Key message"/>
          <p:cNvSpPr txBox="1"/>
          <p:nvPr/>
        </p:nvSpPr>
        <p:spPr>
          <a:xfrm>
            <a:off x="2196656" y="2880360"/>
            <a:ext cx="17282160" cy="91440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en-GB" sz="5800" dirty="0">
                <a:solidFill>
                  <a:srgbClr val="FFFFFF"/>
                </a:solidFill>
                <a:latin typeface="EC Square Sans Pro Medium"/>
                <a:cs typeface="EC Square Sans Pro Medium"/>
              </a:rPr>
              <a:t>Build ADR into the complaint journey</a:t>
            </a:r>
            <a:endParaRPr lang="en-GB" sz="5800" dirty="0">
              <a:latin typeface="EC Square Sans Pro Medium"/>
              <a:cs typeface="EC Square Sans Pro Medium"/>
            </a:endParaRPr>
          </a:p>
        </p:txBody>
      </p:sp>
      <p:grpSp>
        <p:nvGrpSpPr>
          <p:cNvPr id="4" name="Bullet marker 1"/>
          <p:cNvGrpSpPr/>
          <p:nvPr/>
        </p:nvGrpSpPr>
        <p:grpSpPr>
          <a:xfrm>
            <a:off x="2204120" y="4492124"/>
            <a:ext cx="268605" cy="254635"/>
            <a:chOff x="13111675" y="3680693"/>
            <a:chExt cx="268605" cy="254635"/>
          </a:xfrm>
        </p:grpSpPr>
        <p:sp>
          <p:nvSpPr>
            <p:cNvPr id="5" name="object 10"/>
            <p:cNvSpPr/>
            <p:nvPr/>
          </p:nvSpPr>
          <p:spPr>
            <a:xfrm>
              <a:off x="13116911" y="3685928"/>
              <a:ext cx="257810" cy="243840"/>
            </a:xfrm>
            <a:custGeom>
              <a:avLst/>
              <a:gdLst/>
              <a:ahLst/>
              <a:cxnLst/>
              <a:rect l="l" t="t" r="r" b="b"/>
              <a:pathLst>
                <a:path w="257809" h="243839">
                  <a:moveTo>
                    <a:pt x="128760" y="0"/>
                  </a:moveTo>
                  <a:lnTo>
                    <a:pt x="121432" y="1443"/>
                  </a:lnTo>
                  <a:lnTo>
                    <a:pt x="114991" y="5772"/>
                  </a:lnTo>
                  <a:lnTo>
                    <a:pt x="0" y="122176"/>
                  </a:lnTo>
                  <a:lnTo>
                    <a:pt x="113630" y="237210"/>
                  </a:lnTo>
                  <a:lnTo>
                    <a:pt x="120708" y="241969"/>
                  </a:lnTo>
                  <a:lnTo>
                    <a:pt x="128760" y="243555"/>
                  </a:lnTo>
                  <a:lnTo>
                    <a:pt x="136812" y="241969"/>
                  </a:lnTo>
                  <a:lnTo>
                    <a:pt x="143890" y="237210"/>
                  </a:lnTo>
                  <a:lnTo>
                    <a:pt x="257520" y="122176"/>
                  </a:lnTo>
                  <a:lnTo>
                    <a:pt x="142529" y="5772"/>
                  </a:lnTo>
                  <a:lnTo>
                    <a:pt x="136088" y="1443"/>
                  </a:lnTo>
                  <a:lnTo>
                    <a:pt x="12876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11"/>
            <p:cNvSpPr/>
            <p:nvPr/>
          </p:nvSpPr>
          <p:spPr>
            <a:xfrm>
              <a:off x="13116911" y="3685928"/>
              <a:ext cx="257810" cy="243840"/>
            </a:xfrm>
            <a:custGeom>
              <a:avLst/>
              <a:gdLst/>
              <a:ahLst/>
              <a:cxnLst/>
              <a:rect l="l" t="t" r="r" b="b"/>
              <a:pathLst>
                <a:path w="257809" h="243839">
                  <a:moveTo>
                    <a:pt x="257520" y="122176"/>
                  </a:moveTo>
                  <a:lnTo>
                    <a:pt x="142529" y="5772"/>
                  </a:lnTo>
                  <a:lnTo>
                    <a:pt x="136088" y="1443"/>
                  </a:lnTo>
                  <a:lnTo>
                    <a:pt x="128760" y="0"/>
                  </a:lnTo>
                  <a:lnTo>
                    <a:pt x="121432" y="1443"/>
                  </a:lnTo>
                  <a:lnTo>
                    <a:pt x="114991" y="5772"/>
                  </a:lnTo>
                  <a:lnTo>
                    <a:pt x="0" y="122176"/>
                  </a:lnTo>
                  <a:lnTo>
                    <a:pt x="113630" y="237210"/>
                  </a:lnTo>
                  <a:lnTo>
                    <a:pt x="120708" y="241969"/>
                  </a:lnTo>
                  <a:lnTo>
                    <a:pt x="128760" y="243555"/>
                  </a:lnTo>
                  <a:lnTo>
                    <a:pt x="136812" y="241969"/>
                  </a:lnTo>
                  <a:lnTo>
                    <a:pt x="143890" y="237210"/>
                  </a:lnTo>
                  <a:lnTo>
                    <a:pt x="257520" y="122176"/>
                  </a:lnTo>
                  <a:close/>
                </a:path>
              </a:pathLst>
            </a:custGeom>
            <a:ln w="10470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Bullet 1"/>
          <p:cNvSpPr txBox="1"/>
          <p:nvPr/>
        </p:nvSpPr>
        <p:spPr>
          <a:xfrm>
            <a:off x="2681424" y="4251960"/>
            <a:ext cx="15270480" cy="6540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en-GB" sz="4100" spc="-10" dirty="0">
                <a:solidFill>
                  <a:srgbClr val="FFFFFF"/>
                </a:solidFill>
                <a:latin typeface="EC Square Sans Pro"/>
                <a:cs typeface="EC Square Sans Pro"/>
              </a:rPr>
              <a:t>Clear escalation to ADR once customer service fails</a:t>
            </a:r>
            <a:endParaRPr lang="en-GB" sz="4100" dirty="0">
              <a:latin typeface="EC Square Sans Pro"/>
              <a:cs typeface="EC Square Sans Pro"/>
            </a:endParaRPr>
          </a:p>
        </p:txBody>
      </p:sp>
      <p:grpSp>
        <p:nvGrpSpPr>
          <p:cNvPr id="8" name="Bullet marker 2"/>
          <p:cNvGrpSpPr/>
          <p:nvPr/>
        </p:nvGrpSpPr>
        <p:grpSpPr>
          <a:xfrm>
            <a:off x="2204120" y="5571116"/>
            <a:ext cx="268605" cy="254635"/>
            <a:chOff x="13111675" y="3680693"/>
            <a:chExt cx="268605" cy="254635"/>
          </a:xfrm>
        </p:grpSpPr>
        <p:sp>
          <p:nvSpPr>
            <p:cNvPr id="9" name="object 10"/>
            <p:cNvSpPr/>
            <p:nvPr/>
          </p:nvSpPr>
          <p:spPr>
            <a:xfrm>
              <a:off x="13116911" y="3685928"/>
              <a:ext cx="257810" cy="243840"/>
            </a:xfrm>
            <a:custGeom>
              <a:avLst/>
              <a:gdLst/>
              <a:ahLst/>
              <a:cxnLst/>
              <a:rect l="l" t="t" r="r" b="b"/>
              <a:pathLst>
                <a:path w="257809" h="243839">
                  <a:moveTo>
                    <a:pt x="128760" y="0"/>
                  </a:moveTo>
                  <a:lnTo>
                    <a:pt x="121432" y="1443"/>
                  </a:lnTo>
                  <a:lnTo>
                    <a:pt x="114991" y="5772"/>
                  </a:lnTo>
                  <a:lnTo>
                    <a:pt x="0" y="122176"/>
                  </a:lnTo>
                  <a:lnTo>
                    <a:pt x="113630" y="237210"/>
                  </a:lnTo>
                  <a:lnTo>
                    <a:pt x="120708" y="241969"/>
                  </a:lnTo>
                  <a:lnTo>
                    <a:pt x="128760" y="243555"/>
                  </a:lnTo>
                  <a:lnTo>
                    <a:pt x="136812" y="241969"/>
                  </a:lnTo>
                  <a:lnTo>
                    <a:pt x="143890" y="237210"/>
                  </a:lnTo>
                  <a:lnTo>
                    <a:pt x="257520" y="122176"/>
                  </a:lnTo>
                  <a:lnTo>
                    <a:pt x="142529" y="5772"/>
                  </a:lnTo>
                  <a:lnTo>
                    <a:pt x="136088" y="1443"/>
                  </a:lnTo>
                  <a:lnTo>
                    <a:pt x="12876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1"/>
            <p:cNvSpPr/>
            <p:nvPr/>
          </p:nvSpPr>
          <p:spPr>
            <a:xfrm>
              <a:off x="13116911" y="3685928"/>
              <a:ext cx="257810" cy="243840"/>
            </a:xfrm>
            <a:custGeom>
              <a:avLst/>
              <a:gdLst/>
              <a:ahLst/>
              <a:cxnLst/>
              <a:rect l="l" t="t" r="r" b="b"/>
              <a:pathLst>
                <a:path w="257809" h="243839">
                  <a:moveTo>
                    <a:pt x="257520" y="122176"/>
                  </a:moveTo>
                  <a:lnTo>
                    <a:pt x="142529" y="5772"/>
                  </a:lnTo>
                  <a:lnTo>
                    <a:pt x="136088" y="1443"/>
                  </a:lnTo>
                  <a:lnTo>
                    <a:pt x="128760" y="0"/>
                  </a:lnTo>
                  <a:lnTo>
                    <a:pt x="121432" y="1443"/>
                  </a:lnTo>
                  <a:lnTo>
                    <a:pt x="114991" y="5772"/>
                  </a:lnTo>
                  <a:lnTo>
                    <a:pt x="0" y="122176"/>
                  </a:lnTo>
                  <a:lnTo>
                    <a:pt x="113630" y="237210"/>
                  </a:lnTo>
                  <a:lnTo>
                    <a:pt x="120708" y="241969"/>
                  </a:lnTo>
                  <a:lnTo>
                    <a:pt x="128760" y="243555"/>
                  </a:lnTo>
                  <a:lnTo>
                    <a:pt x="136812" y="241969"/>
                  </a:lnTo>
                  <a:lnTo>
                    <a:pt x="143890" y="237210"/>
                  </a:lnTo>
                  <a:lnTo>
                    <a:pt x="257520" y="122176"/>
                  </a:lnTo>
                  <a:close/>
                </a:path>
              </a:pathLst>
            </a:custGeom>
            <a:ln w="10470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Bullet 2"/>
          <p:cNvSpPr txBox="1"/>
          <p:nvPr/>
        </p:nvSpPr>
        <p:spPr>
          <a:xfrm>
            <a:off x="2681424" y="5330952"/>
            <a:ext cx="15270480" cy="6540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en-GB" sz="4100" spc="-10" dirty="0">
                <a:solidFill>
                  <a:srgbClr val="FFFFFF"/>
                </a:solidFill>
                <a:latin typeface="EC Square Sans Pro"/>
                <a:cs typeface="EC Square Sans Pro"/>
              </a:rPr>
              <a:t>Consumers should not have to search for ADR</a:t>
            </a:r>
            <a:endParaRPr lang="en-GB" sz="4100" dirty="0">
              <a:latin typeface="EC Square Sans Pro"/>
              <a:cs typeface="EC Square Sans Pro"/>
            </a:endParaRPr>
          </a:p>
        </p:txBody>
      </p:sp>
      <p:grpSp>
        <p:nvGrpSpPr>
          <p:cNvPr id="12" name="Bullet marker 3"/>
          <p:cNvGrpSpPr/>
          <p:nvPr/>
        </p:nvGrpSpPr>
        <p:grpSpPr>
          <a:xfrm>
            <a:off x="2204120" y="6650108"/>
            <a:ext cx="268605" cy="254635"/>
            <a:chOff x="13111675" y="3680693"/>
            <a:chExt cx="268605" cy="254635"/>
          </a:xfrm>
        </p:grpSpPr>
        <p:sp>
          <p:nvSpPr>
            <p:cNvPr id="13" name="object 10"/>
            <p:cNvSpPr/>
            <p:nvPr/>
          </p:nvSpPr>
          <p:spPr>
            <a:xfrm>
              <a:off x="13116911" y="3685928"/>
              <a:ext cx="257810" cy="243840"/>
            </a:xfrm>
            <a:custGeom>
              <a:avLst/>
              <a:gdLst/>
              <a:ahLst/>
              <a:cxnLst/>
              <a:rect l="l" t="t" r="r" b="b"/>
              <a:pathLst>
                <a:path w="257809" h="243839">
                  <a:moveTo>
                    <a:pt x="128760" y="0"/>
                  </a:moveTo>
                  <a:lnTo>
                    <a:pt x="121432" y="1443"/>
                  </a:lnTo>
                  <a:lnTo>
                    <a:pt x="114991" y="5772"/>
                  </a:lnTo>
                  <a:lnTo>
                    <a:pt x="0" y="122176"/>
                  </a:lnTo>
                  <a:lnTo>
                    <a:pt x="113630" y="237210"/>
                  </a:lnTo>
                  <a:lnTo>
                    <a:pt x="120708" y="241969"/>
                  </a:lnTo>
                  <a:lnTo>
                    <a:pt x="128760" y="243555"/>
                  </a:lnTo>
                  <a:lnTo>
                    <a:pt x="136812" y="241969"/>
                  </a:lnTo>
                  <a:lnTo>
                    <a:pt x="143890" y="237210"/>
                  </a:lnTo>
                  <a:lnTo>
                    <a:pt x="257520" y="122176"/>
                  </a:lnTo>
                  <a:lnTo>
                    <a:pt x="142529" y="5772"/>
                  </a:lnTo>
                  <a:lnTo>
                    <a:pt x="136088" y="1443"/>
                  </a:lnTo>
                  <a:lnTo>
                    <a:pt x="12876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1"/>
            <p:cNvSpPr/>
            <p:nvPr/>
          </p:nvSpPr>
          <p:spPr>
            <a:xfrm>
              <a:off x="13116911" y="3685928"/>
              <a:ext cx="257810" cy="243840"/>
            </a:xfrm>
            <a:custGeom>
              <a:avLst/>
              <a:gdLst/>
              <a:ahLst/>
              <a:cxnLst/>
              <a:rect l="l" t="t" r="r" b="b"/>
              <a:pathLst>
                <a:path w="257809" h="243839">
                  <a:moveTo>
                    <a:pt x="257520" y="122176"/>
                  </a:moveTo>
                  <a:lnTo>
                    <a:pt x="142529" y="5772"/>
                  </a:lnTo>
                  <a:lnTo>
                    <a:pt x="136088" y="1443"/>
                  </a:lnTo>
                  <a:lnTo>
                    <a:pt x="128760" y="0"/>
                  </a:lnTo>
                  <a:lnTo>
                    <a:pt x="121432" y="1443"/>
                  </a:lnTo>
                  <a:lnTo>
                    <a:pt x="114991" y="5772"/>
                  </a:lnTo>
                  <a:lnTo>
                    <a:pt x="0" y="122176"/>
                  </a:lnTo>
                  <a:lnTo>
                    <a:pt x="113630" y="237210"/>
                  </a:lnTo>
                  <a:lnTo>
                    <a:pt x="120708" y="241969"/>
                  </a:lnTo>
                  <a:lnTo>
                    <a:pt x="128760" y="243555"/>
                  </a:lnTo>
                  <a:lnTo>
                    <a:pt x="136812" y="241969"/>
                  </a:lnTo>
                  <a:lnTo>
                    <a:pt x="143890" y="237210"/>
                  </a:lnTo>
                  <a:lnTo>
                    <a:pt x="257520" y="122176"/>
                  </a:lnTo>
                  <a:close/>
                </a:path>
              </a:pathLst>
            </a:custGeom>
            <a:ln w="10470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Bullet 3"/>
          <p:cNvSpPr txBox="1"/>
          <p:nvPr/>
        </p:nvSpPr>
        <p:spPr>
          <a:xfrm>
            <a:off x="2681424" y="6409944"/>
            <a:ext cx="15270480" cy="6540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en-GB" sz="4100" spc="-10" dirty="0">
                <a:solidFill>
                  <a:srgbClr val="FFFFFF"/>
                </a:solidFill>
                <a:latin typeface="EC Square Sans Pro"/>
                <a:cs typeface="EC Square Sans Pro"/>
              </a:rPr>
              <a:t>ADR commitment in third-party seller terms</a:t>
            </a:r>
            <a:endParaRPr lang="en-GB" sz="4100" dirty="0">
              <a:latin typeface="EC Square Sans Pro"/>
              <a:cs typeface="EC Square Sans Pro"/>
            </a:endParaRPr>
          </a:p>
        </p:txBody>
      </p:sp>
      <p:grpSp>
        <p:nvGrpSpPr>
          <p:cNvPr id="16" name="Bullet marker 4"/>
          <p:cNvGrpSpPr/>
          <p:nvPr/>
        </p:nvGrpSpPr>
        <p:grpSpPr>
          <a:xfrm>
            <a:off x="2204120" y="7729100"/>
            <a:ext cx="268605" cy="254635"/>
            <a:chOff x="13111675" y="3680693"/>
            <a:chExt cx="268605" cy="254635"/>
          </a:xfrm>
        </p:grpSpPr>
        <p:sp>
          <p:nvSpPr>
            <p:cNvPr id="17" name="object 10"/>
            <p:cNvSpPr/>
            <p:nvPr/>
          </p:nvSpPr>
          <p:spPr>
            <a:xfrm>
              <a:off x="13116911" y="3685928"/>
              <a:ext cx="257810" cy="243840"/>
            </a:xfrm>
            <a:custGeom>
              <a:avLst/>
              <a:gdLst/>
              <a:ahLst/>
              <a:cxnLst/>
              <a:rect l="l" t="t" r="r" b="b"/>
              <a:pathLst>
                <a:path w="257809" h="243839">
                  <a:moveTo>
                    <a:pt x="128760" y="0"/>
                  </a:moveTo>
                  <a:lnTo>
                    <a:pt x="121432" y="1443"/>
                  </a:lnTo>
                  <a:lnTo>
                    <a:pt x="114991" y="5772"/>
                  </a:lnTo>
                  <a:lnTo>
                    <a:pt x="0" y="122176"/>
                  </a:lnTo>
                  <a:lnTo>
                    <a:pt x="113630" y="237210"/>
                  </a:lnTo>
                  <a:lnTo>
                    <a:pt x="120708" y="241969"/>
                  </a:lnTo>
                  <a:lnTo>
                    <a:pt x="128760" y="243555"/>
                  </a:lnTo>
                  <a:lnTo>
                    <a:pt x="136812" y="241969"/>
                  </a:lnTo>
                  <a:lnTo>
                    <a:pt x="143890" y="237210"/>
                  </a:lnTo>
                  <a:lnTo>
                    <a:pt x="257520" y="122176"/>
                  </a:lnTo>
                  <a:lnTo>
                    <a:pt x="142529" y="5772"/>
                  </a:lnTo>
                  <a:lnTo>
                    <a:pt x="136088" y="1443"/>
                  </a:lnTo>
                  <a:lnTo>
                    <a:pt x="12876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1"/>
            <p:cNvSpPr/>
            <p:nvPr/>
          </p:nvSpPr>
          <p:spPr>
            <a:xfrm>
              <a:off x="13116911" y="3685928"/>
              <a:ext cx="257810" cy="243840"/>
            </a:xfrm>
            <a:custGeom>
              <a:avLst/>
              <a:gdLst/>
              <a:ahLst/>
              <a:cxnLst/>
              <a:rect l="l" t="t" r="r" b="b"/>
              <a:pathLst>
                <a:path w="257809" h="243839">
                  <a:moveTo>
                    <a:pt x="257520" y="122176"/>
                  </a:moveTo>
                  <a:lnTo>
                    <a:pt x="142529" y="5772"/>
                  </a:lnTo>
                  <a:lnTo>
                    <a:pt x="136088" y="1443"/>
                  </a:lnTo>
                  <a:lnTo>
                    <a:pt x="128760" y="0"/>
                  </a:lnTo>
                  <a:lnTo>
                    <a:pt x="121432" y="1443"/>
                  </a:lnTo>
                  <a:lnTo>
                    <a:pt x="114991" y="5772"/>
                  </a:lnTo>
                  <a:lnTo>
                    <a:pt x="0" y="122176"/>
                  </a:lnTo>
                  <a:lnTo>
                    <a:pt x="113630" y="237210"/>
                  </a:lnTo>
                  <a:lnTo>
                    <a:pt x="120708" y="241969"/>
                  </a:lnTo>
                  <a:lnTo>
                    <a:pt x="128760" y="243555"/>
                  </a:lnTo>
                  <a:lnTo>
                    <a:pt x="136812" y="241969"/>
                  </a:lnTo>
                  <a:lnTo>
                    <a:pt x="143890" y="237210"/>
                  </a:lnTo>
                  <a:lnTo>
                    <a:pt x="257520" y="122176"/>
                  </a:lnTo>
                  <a:close/>
                </a:path>
              </a:pathLst>
            </a:custGeom>
            <a:ln w="10470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Bullet 4"/>
          <p:cNvSpPr txBox="1"/>
          <p:nvPr/>
        </p:nvSpPr>
        <p:spPr>
          <a:xfrm>
            <a:off x="2681424" y="7488936"/>
            <a:ext cx="15270480" cy="6540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en-GB" sz="4100" spc="-10" dirty="0">
                <a:solidFill>
                  <a:srgbClr val="FFFFFF"/>
                </a:solidFill>
                <a:latin typeface="EC Square Sans Pro"/>
                <a:cs typeface="EC Square Sans Pro"/>
              </a:rPr>
              <a:t>A “covered seller” label to signal it</a:t>
            </a:r>
            <a:endParaRPr lang="en-GB" sz="4100" dirty="0">
              <a:latin typeface="EC Square Sans Pro"/>
              <a:cs typeface="EC Square Sans Pro"/>
            </a:endParaRPr>
          </a:p>
        </p:txBody>
      </p:sp>
      <p:grpSp>
        <p:nvGrpSpPr>
          <p:cNvPr id="20" name="Bullet marker 5"/>
          <p:cNvGrpSpPr/>
          <p:nvPr/>
        </p:nvGrpSpPr>
        <p:grpSpPr>
          <a:xfrm>
            <a:off x="2204120" y="8808092"/>
            <a:ext cx="268605" cy="254635"/>
            <a:chOff x="13111675" y="3680693"/>
            <a:chExt cx="268605" cy="254635"/>
          </a:xfrm>
        </p:grpSpPr>
        <p:sp>
          <p:nvSpPr>
            <p:cNvPr id="21" name="object 10"/>
            <p:cNvSpPr/>
            <p:nvPr/>
          </p:nvSpPr>
          <p:spPr>
            <a:xfrm>
              <a:off x="13116911" y="3685928"/>
              <a:ext cx="257810" cy="243840"/>
            </a:xfrm>
            <a:custGeom>
              <a:avLst/>
              <a:gdLst/>
              <a:ahLst/>
              <a:cxnLst/>
              <a:rect l="l" t="t" r="r" b="b"/>
              <a:pathLst>
                <a:path w="257809" h="243839">
                  <a:moveTo>
                    <a:pt x="128760" y="0"/>
                  </a:moveTo>
                  <a:lnTo>
                    <a:pt x="121432" y="1443"/>
                  </a:lnTo>
                  <a:lnTo>
                    <a:pt x="114991" y="5772"/>
                  </a:lnTo>
                  <a:lnTo>
                    <a:pt x="0" y="122176"/>
                  </a:lnTo>
                  <a:lnTo>
                    <a:pt x="113630" y="237210"/>
                  </a:lnTo>
                  <a:lnTo>
                    <a:pt x="120708" y="241969"/>
                  </a:lnTo>
                  <a:lnTo>
                    <a:pt x="128760" y="243555"/>
                  </a:lnTo>
                  <a:lnTo>
                    <a:pt x="136812" y="241969"/>
                  </a:lnTo>
                  <a:lnTo>
                    <a:pt x="143890" y="237210"/>
                  </a:lnTo>
                  <a:lnTo>
                    <a:pt x="257520" y="122176"/>
                  </a:lnTo>
                  <a:lnTo>
                    <a:pt x="142529" y="5772"/>
                  </a:lnTo>
                  <a:lnTo>
                    <a:pt x="136088" y="1443"/>
                  </a:lnTo>
                  <a:lnTo>
                    <a:pt x="12876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11"/>
            <p:cNvSpPr/>
            <p:nvPr/>
          </p:nvSpPr>
          <p:spPr>
            <a:xfrm>
              <a:off x="13116911" y="3685928"/>
              <a:ext cx="257810" cy="243840"/>
            </a:xfrm>
            <a:custGeom>
              <a:avLst/>
              <a:gdLst/>
              <a:ahLst/>
              <a:cxnLst/>
              <a:rect l="l" t="t" r="r" b="b"/>
              <a:pathLst>
                <a:path w="257809" h="243839">
                  <a:moveTo>
                    <a:pt x="257520" y="122176"/>
                  </a:moveTo>
                  <a:lnTo>
                    <a:pt x="142529" y="5772"/>
                  </a:lnTo>
                  <a:lnTo>
                    <a:pt x="136088" y="1443"/>
                  </a:lnTo>
                  <a:lnTo>
                    <a:pt x="128760" y="0"/>
                  </a:lnTo>
                  <a:lnTo>
                    <a:pt x="121432" y="1443"/>
                  </a:lnTo>
                  <a:lnTo>
                    <a:pt x="114991" y="5772"/>
                  </a:lnTo>
                  <a:lnTo>
                    <a:pt x="0" y="122176"/>
                  </a:lnTo>
                  <a:lnTo>
                    <a:pt x="113630" y="237210"/>
                  </a:lnTo>
                  <a:lnTo>
                    <a:pt x="120708" y="241969"/>
                  </a:lnTo>
                  <a:lnTo>
                    <a:pt x="128760" y="243555"/>
                  </a:lnTo>
                  <a:lnTo>
                    <a:pt x="136812" y="241969"/>
                  </a:lnTo>
                  <a:lnTo>
                    <a:pt x="143890" y="237210"/>
                  </a:lnTo>
                  <a:lnTo>
                    <a:pt x="257520" y="122176"/>
                  </a:lnTo>
                  <a:close/>
                </a:path>
              </a:pathLst>
            </a:custGeom>
            <a:ln w="10470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Bullet 5"/>
          <p:cNvSpPr txBox="1"/>
          <p:nvPr/>
        </p:nvSpPr>
        <p:spPr>
          <a:xfrm>
            <a:off x="2681424" y="8567928"/>
            <a:ext cx="15270480" cy="6540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en-GB" sz="4100" spc="-10" dirty="0">
                <a:solidFill>
                  <a:srgbClr val="FFFFFF"/>
                </a:solidFill>
                <a:latin typeface="EC Square Sans Pro"/>
                <a:cs typeface="EC Square Sans Pro"/>
              </a:rPr>
              <a:t>Clarify platform-level and seller-level ADR</a:t>
            </a:r>
            <a:endParaRPr lang="en-GB" sz="4100" dirty="0">
              <a:latin typeface="EC Square Sans Pro"/>
              <a:cs typeface="EC Square Sans Pro"/>
            </a:endParaRPr>
          </a:p>
        </p:txBody>
      </p:sp>
      <p:sp>
        <p:nvSpPr>
          <p:cNvPr id="24" name="object 17"/>
          <p:cNvSpPr txBox="1">
            <a:spLocks noGrp="1"/>
          </p:cNvSpPr>
          <p:nvPr>
            <p:ph type="ftr" sz="quarter" idx="5"/>
          </p:nvPr>
        </p:nvSpPr>
        <p:spPr>
          <a:xfrm>
            <a:off x="1725466" y="10441505"/>
            <a:ext cx="3869054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390"/>
              </a:lnSpc>
            </a:pPr>
            <a:r>
              <a:rPr dirty="0"/>
              <a:t>Making</a:t>
            </a:r>
            <a:r>
              <a:rPr spc="-30" dirty="0"/>
              <a:t> </a:t>
            </a:r>
            <a:r>
              <a:rPr dirty="0"/>
              <a:t>ADR</a:t>
            </a:r>
            <a:r>
              <a:rPr spc="-30" dirty="0"/>
              <a:t> </a:t>
            </a:r>
            <a:r>
              <a:rPr spc="-20" dirty="0"/>
              <a:t>fit</a:t>
            </a:r>
            <a:r>
              <a:rPr spc="-30" dirty="0"/>
              <a:t> </a:t>
            </a:r>
            <a:r>
              <a:rPr dirty="0"/>
              <a:t>for</a:t>
            </a:r>
            <a:r>
              <a:rPr spc="-30" dirty="0"/>
              <a:t> </a:t>
            </a:r>
            <a:r>
              <a:rPr dirty="0"/>
              <a:t>the</a:t>
            </a:r>
            <a:r>
              <a:rPr spc="-30" dirty="0"/>
              <a:t> </a:t>
            </a:r>
            <a:r>
              <a:rPr dirty="0"/>
              <a:t>digital</a:t>
            </a:r>
            <a:r>
              <a:rPr spc="-30" dirty="0"/>
              <a:t> </a:t>
            </a:r>
            <a:r>
              <a:rPr spc="-10" dirty="0"/>
              <a:t>markets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035393" y="1063194"/>
            <a:ext cx="15544800" cy="11595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en-GB" sz="11100" baseline="-4504" dirty="0">
                <a:latin typeface="EC Square Sans Pro Light"/>
                <a:cs typeface="EC Square Sans Pro Light"/>
              </a:rPr>
              <a:t>02</a:t>
            </a:r>
            <a:r>
              <a:rPr lang="en-GB" sz="11100" spc="-1110" baseline="-4504" dirty="0">
                <a:latin typeface="EC Square Sans Pro Light"/>
                <a:cs typeface="EC Square Sans Pro Light"/>
              </a:rPr>
              <a:t> </a:t>
            </a:r>
            <a:r>
              <a:rPr lang="en-GB" sz="3050" dirty="0"/>
              <a:t>Faster case handling</a:t>
            </a:r>
            <a:endParaRPr lang="en-GB" sz="3050" dirty="0">
              <a:latin typeface="EC Square Sans Pro Light"/>
              <a:cs typeface="EC Square Sans Pro Light"/>
            </a:endParaRPr>
          </a:p>
        </p:txBody>
      </p:sp>
      <p:sp>
        <p:nvSpPr>
          <p:cNvPr id="3" name="Key message"/>
          <p:cNvSpPr txBox="1"/>
          <p:nvPr/>
        </p:nvSpPr>
        <p:spPr>
          <a:xfrm>
            <a:off x="2196656" y="2880360"/>
            <a:ext cx="17282160" cy="91440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en-GB" sz="5800" dirty="0">
                <a:solidFill>
                  <a:srgbClr val="FFFFFF"/>
                </a:solidFill>
                <a:latin typeface="EC Square Sans Pro Medium"/>
                <a:cs typeface="EC Square Sans Pro Medium"/>
              </a:rPr>
              <a:t>Speed through smarter procedures</a:t>
            </a:r>
            <a:endParaRPr lang="en-GB" sz="5800" dirty="0">
              <a:latin typeface="EC Square Sans Pro Medium"/>
              <a:cs typeface="EC Square Sans Pro Medium"/>
            </a:endParaRPr>
          </a:p>
        </p:txBody>
      </p:sp>
      <p:grpSp>
        <p:nvGrpSpPr>
          <p:cNvPr id="4" name="Bullet marker 1"/>
          <p:cNvGrpSpPr/>
          <p:nvPr/>
        </p:nvGrpSpPr>
        <p:grpSpPr>
          <a:xfrm>
            <a:off x="2204120" y="4492124"/>
            <a:ext cx="268605" cy="254635"/>
            <a:chOff x="13111675" y="3680693"/>
            <a:chExt cx="268605" cy="254635"/>
          </a:xfrm>
        </p:grpSpPr>
        <p:sp>
          <p:nvSpPr>
            <p:cNvPr id="5" name="object 10"/>
            <p:cNvSpPr/>
            <p:nvPr/>
          </p:nvSpPr>
          <p:spPr>
            <a:xfrm>
              <a:off x="13116911" y="3685928"/>
              <a:ext cx="257810" cy="243840"/>
            </a:xfrm>
            <a:custGeom>
              <a:avLst/>
              <a:gdLst/>
              <a:ahLst/>
              <a:cxnLst/>
              <a:rect l="l" t="t" r="r" b="b"/>
              <a:pathLst>
                <a:path w="257809" h="243839">
                  <a:moveTo>
                    <a:pt x="128760" y="0"/>
                  </a:moveTo>
                  <a:lnTo>
                    <a:pt x="121432" y="1443"/>
                  </a:lnTo>
                  <a:lnTo>
                    <a:pt x="114991" y="5772"/>
                  </a:lnTo>
                  <a:lnTo>
                    <a:pt x="0" y="122176"/>
                  </a:lnTo>
                  <a:lnTo>
                    <a:pt x="113630" y="237210"/>
                  </a:lnTo>
                  <a:lnTo>
                    <a:pt x="120708" y="241969"/>
                  </a:lnTo>
                  <a:lnTo>
                    <a:pt x="128760" y="243555"/>
                  </a:lnTo>
                  <a:lnTo>
                    <a:pt x="136812" y="241969"/>
                  </a:lnTo>
                  <a:lnTo>
                    <a:pt x="143890" y="237210"/>
                  </a:lnTo>
                  <a:lnTo>
                    <a:pt x="257520" y="122176"/>
                  </a:lnTo>
                  <a:lnTo>
                    <a:pt x="142529" y="5772"/>
                  </a:lnTo>
                  <a:lnTo>
                    <a:pt x="136088" y="1443"/>
                  </a:lnTo>
                  <a:lnTo>
                    <a:pt x="12876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11"/>
            <p:cNvSpPr/>
            <p:nvPr/>
          </p:nvSpPr>
          <p:spPr>
            <a:xfrm>
              <a:off x="13116911" y="3685928"/>
              <a:ext cx="257810" cy="243840"/>
            </a:xfrm>
            <a:custGeom>
              <a:avLst/>
              <a:gdLst/>
              <a:ahLst/>
              <a:cxnLst/>
              <a:rect l="l" t="t" r="r" b="b"/>
              <a:pathLst>
                <a:path w="257809" h="243839">
                  <a:moveTo>
                    <a:pt x="257520" y="122176"/>
                  </a:moveTo>
                  <a:lnTo>
                    <a:pt x="142529" y="5772"/>
                  </a:lnTo>
                  <a:lnTo>
                    <a:pt x="136088" y="1443"/>
                  </a:lnTo>
                  <a:lnTo>
                    <a:pt x="128760" y="0"/>
                  </a:lnTo>
                  <a:lnTo>
                    <a:pt x="121432" y="1443"/>
                  </a:lnTo>
                  <a:lnTo>
                    <a:pt x="114991" y="5772"/>
                  </a:lnTo>
                  <a:lnTo>
                    <a:pt x="0" y="122176"/>
                  </a:lnTo>
                  <a:lnTo>
                    <a:pt x="113630" y="237210"/>
                  </a:lnTo>
                  <a:lnTo>
                    <a:pt x="120708" y="241969"/>
                  </a:lnTo>
                  <a:lnTo>
                    <a:pt x="128760" y="243555"/>
                  </a:lnTo>
                  <a:lnTo>
                    <a:pt x="136812" y="241969"/>
                  </a:lnTo>
                  <a:lnTo>
                    <a:pt x="143890" y="237210"/>
                  </a:lnTo>
                  <a:lnTo>
                    <a:pt x="257520" y="122176"/>
                  </a:lnTo>
                  <a:close/>
                </a:path>
              </a:pathLst>
            </a:custGeom>
            <a:ln w="10470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Bullet 1"/>
          <p:cNvSpPr txBox="1"/>
          <p:nvPr/>
        </p:nvSpPr>
        <p:spPr>
          <a:xfrm>
            <a:off x="2681424" y="4251960"/>
            <a:ext cx="15270480" cy="6540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en-GB" sz="4100" spc="-10" dirty="0">
                <a:solidFill>
                  <a:srgbClr val="FFFFFF"/>
                </a:solidFill>
                <a:latin typeface="EC Square Sans Pro"/>
                <a:cs typeface="EC Square Sans Pro"/>
              </a:rPr>
              <a:t>Upstream admissibility screening</a:t>
            </a:r>
            <a:endParaRPr lang="en-GB" sz="4100" dirty="0">
              <a:latin typeface="EC Square Sans Pro"/>
              <a:cs typeface="EC Square Sans Pro"/>
            </a:endParaRPr>
          </a:p>
        </p:txBody>
      </p:sp>
      <p:grpSp>
        <p:nvGrpSpPr>
          <p:cNvPr id="8" name="Bullet marker 2"/>
          <p:cNvGrpSpPr/>
          <p:nvPr/>
        </p:nvGrpSpPr>
        <p:grpSpPr>
          <a:xfrm>
            <a:off x="2204120" y="5571116"/>
            <a:ext cx="268605" cy="254635"/>
            <a:chOff x="13111675" y="3680693"/>
            <a:chExt cx="268605" cy="254635"/>
          </a:xfrm>
        </p:grpSpPr>
        <p:sp>
          <p:nvSpPr>
            <p:cNvPr id="9" name="object 10"/>
            <p:cNvSpPr/>
            <p:nvPr/>
          </p:nvSpPr>
          <p:spPr>
            <a:xfrm>
              <a:off x="13116911" y="3685928"/>
              <a:ext cx="257810" cy="243840"/>
            </a:xfrm>
            <a:custGeom>
              <a:avLst/>
              <a:gdLst/>
              <a:ahLst/>
              <a:cxnLst/>
              <a:rect l="l" t="t" r="r" b="b"/>
              <a:pathLst>
                <a:path w="257809" h="243839">
                  <a:moveTo>
                    <a:pt x="128760" y="0"/>
                  </a:moveTo>
                  <a:lnTo>
                    <a:pt x="121432" y="1443"/>
                  </a:lnTo>
                  <a:lnTo>
                    <a:pt x="114991" y="5772"/>
                  </a:lnTo>
                  <a:lnTo>
                    <a:pt x="0" y="122176"/>
                  </a:lnTo>
                  <a:lnTo>
                    <a:pt x="113630" y="237210"/>
                  </a:lnTo>
                  <a:lnTo>
                    <a:pt x="120708" y="241969"/>
                  </a:lnTo>
                  <a:lnTo>
                    <a:pt x="128760" y="243555"/>
                  </a:lnTo>
                  <a:lnTo>
                    <a:pt x="136812" y="241969"/>
                  </a:lnTo>
                  <a:lnTo>
                    <a:pt x="143890" y="237210"/>
                  </a:lnTo>
                  <a:lnTo>
                    <a:pt x="257520" y="122176"/>
                  </a:lnTo>
                  <a:lnTo>
                    <a:pt x="142529" y="5772"/>
                  </a:lnTo>
                  <a:lnTo>
                    <a:pt x="136088" y="1443"/>
                  </a:lnTo>
                  <a:lnTo>
                    <a:pt x="12876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1"/>
            <p:cNvSpPr/>
            <p:nvPr/>
          </p:nvSpPr>
          <p:spPr>
            <a:xfrm>
              <a:off x="13116911" y="3685928"/>
              <a:ext cx="257810" cy="243840"/>
            </a:xfrm>
            <a:custGeom>
              <a:avLst/>
              <a:gdLst/>
              <a:ahLst/>
              <a:cxnLst/>
              <a:rect l="l" t="t" r="r" b="b"/>
              <a:pathLst>
                <a:path w="257809" h="243839">
                  <a:moveTo>
                    <a:pt x="257520" y="122176"/>
                  </a:moveTo>
                  <a:lnTo>
                    <a:pt x="142529" y="5772"/>
                  </a:lnTo>
                  <a:lnTo>
                    <a:pt x="136088" y="1443"/>
                  </a:lnTo>
                  <a:lnTo>
                    <a:pt x="128760" y="0"/>
                  </a:lnTo>
                  <a:lnTo>
                    <a:pt x="121432" y="1443"/>
                  </a:lnTo>
                  <a:lnTo>
                    <a:pt x="114991" y="5772"/>
                  </a:lnTo>
                  <a:lnTo>
                    <a:pt x="0" y="122176"/>
                  </a:lnTo>
                  <a:lnTo>
                    <a:pt x="113630" y="237210"/>
                  </a:lnTo>
                  <a:lnTo>
                    <a:pt x="120708" y="241969"/>
                  </a:lnTo>
                  <a:lnTo>
                    <a:pt x="128760" y="243555"/>
                  </a:lnTo>
                  <a:lnTo>
                    <a:pt x="136812" y="241969"/>
                  </a:lnTo>
                  <a:lnTo>
                    <a:pt x="143890" y="237210"/>
                  </a:lnTo>
                  <a:lnTo>
                    <a:pt x="257520" y="122176"/>
                  </a:lnTo>
                  <a:close/>
                </a:path>
              </a:pathLst>
            </a:custGeom>
            <a:ln w="10470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Bullet 2"/>
          <p:cNvSpPr txBox="1"/>
          <p:nvPr/>
        </p:nvSpPr>
        <p:spPr>
          <a:xfrm>
            <a:off x="2681424" y="5330952"/>
            <a:ext cx="15270480" cy="6540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en-GB" sz="4100" spc="-10" dirty="0">
                <a:solidFill>
                  <a:srgbClr val="FFFFFF"/>
                </a:solidFill>
                <a:latin typeface="EC Square Sans Pro"/>
                <a:cs typeface="EC Square Sans Pro"/>
              </a:rPr>
              <a:t>Simplified procedures for low-value claims</a:t>
            </a:r>
            <a:endParaRPr lang="en-GB" sz="4100" dirty="0">
              <a:latin typeface="EC Square Sans Pro"/>
              <a:cs typeface="EC Square Sans Pro"/>
            </a:endParaRPr>
          </a:p>
        </p:txBody>
      </p:sp>
      <p:grpSp>
        <p:nvGrpSpPr>
          <p:cNvPr id="12" name="Bullet marker 3"/>
          <p:cNvGrpSpPr/>
          <p:nvPr/>
        </p:nvGrpSpPr>
        <p:grpSpPr>
          <a:xfrm>
            <a:off x="2204120" y="6650108"/>
            <a:ext cx="268605" cy="254635"/>
            <a:chOff x="13111675" y="3680693"/>
            <a:chExt cx="268605" cy="254635"/>
          </a:xfrm>
        </p:grpSpPr>
        <p:sp>
          <p:nvSpPr>
            <p:cNvPr id="13" name="object 10"/>
            <p:cNvSpPr/>
            <p:nvPr/>
          </p:nvSpPr>
          <p:spPr>
            <a:xfrm>
              <a:off x="13116911" y="3685928"/>
              <a:ext cx="257810" cy="243840"/>
            </a:xfrm>
            <a:custGeom>
              <a:avLst/>
              <a:gdLst/>
              <a:ahLst/>
              <a:cxnLst/>
              <a:rect l="l" t="t" r="r" b="b"/>
              <a:pathLst>
                <a:path w="257809" h="243839">
                  <a:moveTo>
                    <a:pt x="128760" y="0"/>
                  </a:moveTo>
                  <a:lnTo>
                    <a:pt x="121432" y="1443"/>
                  </a:lnTo>
                  <a:lnTo>
                    <a:pt x="114991" y="5772"/>
                  </a:lnTo>
                  <a:lnTo>
                    <a:pt x="0" y="122176"/>
                  </a:lnTo>
                  <a:lnTo>
                    <a:pt x="113630" y="237210"/>
                  </a:lnTo>
                  <a:lnTo>
                    <a:pt x="120708" y="241969"/>
                  </a:lnTo>
                  <a:lnTo>
                    <a:pt x="128760" y="243555"/>
                  </a:lnTo>
                  <a:lnTo>
                    <a:pt x="136812" y="241969"/>
                  </a:lnTo>
                  <a:lnTo>
                    <a:pt x="143890" y="237210"/>
                  </a:lnTo>
                  <a:lnTo>
                    <a:pt x="257520" y="122176"/>
                  </a:lnTo>
                  <a:lnTo>
                    <a:pt x="142529" y="5772"/>
                  </a:lnTo>
                  <a:lnTo>
                    <a:pt x="136088" y="1443"/>
                  </a:lnTo>
                  <a:lnTo>
                    <a:pt x="12876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1"/>
            <p:cNvSpPr/>
            <p:nvPr/>
          </p:nvSpPr>
          <p:spPr>
            <a:xfrm>
              <a:off x="13116911" y="3685928"/>
              <a:ext cx="257810" cy="243840"/>
            </a:xfrm>
            <a:custGeom>
              <a:avLst/>
              <a:gdLst/>
              <a:ahLst/>
              <a:cxnLst/>
              <a:rect l="l" t="t" r="r" b="b"/>
              <a:pathLst>
                <a:path w="257809" h="243839">
                  <a:moveTo>
                    <a:pt x="257520" y="122176"/>
                  </a:moveTo>
                  <a:lnTo>
                    <a:pt x="142529" y="5772"/>
                  </a:lnTo>
                  <a:lnTo>
                    <a:pt x="136088" y="1443"/>
                  </a:lnTo>
                  <a:lnTo>
                    <a:pt x="128760" y="0"/>
                  </a:lnTo>
                  <a:lnTo>
                    <a:pt x="121432" y="1443"/>
                  </a:lnTo>
                  <a:lnTo>
                    <a:pt x="114991" y="5772"/>
                  </a:lnTo>
                  <a:lnTo>
                    <a:pt x="0" y="122176"/>
                  </a:lnTo>
                  <a:lnTo>
                    <a:pt x="113630" y="237210"/>
                  </a:lnTo>
                  <a:lnTo>
                    <a:pt x="120708" y="241969"/>
                  </a:lnTo>
                  <a:lnTo>
                    <a:pt x="128760" y="243555"/>
                  </a:lnTo>
                  <a:lnTo>
                    <a:pt x="136812" y="241969"/>
                  </a:lnTo>
                  <a:lnTo>
                    <a:pt x="143890" y="237210"/>
                  </a:lnTo>
                  <a:lnTo>
                    <a:pt x="257520" y="122176"/>
                  </a:lnTo>
                  <a:close/>
                </a:path>
              </a:pathLst>
            </a:custGeom>
            <a:ln w="10470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Bullet 3"/>
          <p:cNvSpPr txBox="1"/>
          <p:nvPr/>
        </p:nvSpPr>
        <p:spPr>
          <a:xfrm>
            <a:off x="2681424" y="6409944"/>
            <a:ext cx="15270480" cy="6540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en-GB" sz="4100" spc="-10" dirty="0">
                <a:solidFill>
                  <a:srgbClr val="FFFFFF"/>
                </a:solidFill>
                <a:latin typeface="EC Square Sans Pro"/>
                <a:cs typeface="EC Square Sans Pro"/>
              </a:rPr>
              <a:t>Fully digital exchanges</a:t>
            </a:r>
            <a:endParaRPr lang="en-GB" sz="4100" dirty="0">
              <a:latin typeface="EC Square Sans Pro"/>
              <a:cs typeface="EC Square Sans Pro"/>
            </a:endParaRPr>
          </a:p>
        </p:txBody>
      </p:sp>
      <p:grpSp>
        <p:nvGrpSpPr>
          <p:cNvPr id="16" name="Bullet marker 4"/>
          <p:cNvGrpSpPr/>
          <p:nvPr/>
        </p:nvGrpSpPr>
        <p:grpSpPr>
          <a:xfrm>
            <a:off x="2204120" y="7729100"/>
            <a:ext cx="268605" cy="254635"/>
            <a:chOff x="13111675" y="3680693"/>
            <a:chExt cx="268605" cy="254635"/>
          </a:xfrm>
        </p:grpSpPr>
        <p:sp>
          <p:nvSpPr>
            <p:cNvPr id="17" name="object 10"/>
            <p:cNvSpPr/>
            <p:nvPr/>
          </p:nvSpPr>
          <p:spPr>
            <a:xfrm>
              <a:off x="13116911" y="3685928"/>
              <a:ext cx="257810" cy="243840"/>
            </a:xfrm>
            <a:custGeom>
              <a:avLst/>
              <a:gdLst/>
              <a:ahLst/>
              <a:cxnLst/>
              <a:rect l="l" t="t" r="r" b="b"/>
              <a:pathLst>
                <a:path w="257809" h="243839">
                  <a:moveTo>
                    <a:pt x="128760" y="0"/>
                  </a:moveTo>
                  <a:lnTo>
                    <a:pt x="121432" y="1443"/>
                  </a:lnTo>
                  <a:lnTo>
                    <a:pt x="114991" y="5772"/>
                  </a:lnTo>
                  <a:lnTo>
                    <a:pt x="0" y="122176"/>
                  </a:lnTo>
                  <a:lnTo>
                    <a:pt x="113630" y="237210"/>
                  </a:lnTo>
                  <a:lnTo>
                    <a:pt x="120708" y="241969"/>
                  </a:lnTo>
                  <a:lnTo>
                    <a:pt x="128760" y="243555"/>
                  </a:lnTo>
                  <a:lnTo>
                    <a:pt x="136812" y="241969"/>
                  </a:lnTo>
                  <a:lnTo>
                    <a:pt x="143890" y="237210"/>
                  </a:lnTo>
                  <a:lnTo>
                    <a:pt x="257520" y="122176"/>
                  </a:lnTo>
                  <a:lnTo>
                    <a:pt x="142529" y="5772"/>
                  </a:lnTo>
                  <a:lnTo>
                    <a:pt x="136088" y="1443"/>
                  </a:lnTo>
                  <a:lnTo>
                    <a:pt x="12876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1"/>
            <p:cNvSpPr/>
            <p:nvPr/>
          </p:nvSpPr>
          <p:spPr>
            <a:xfrm>
              <a:off x="13116911" y="3685928"/>
              <a:ext cx="257810" cy="243840"/>
            </a:xfrm>
            <a:custGeom>
              <a:avLst/>
              <a:gdLst/>
              <a:ahLst/>
              <a:cxnLst/>
              <a:rect l="l" t="t" r="r" b="b"/>
              <a:pathLst>
                <a:path w="257809" h="243839">
                  <a:moveTo>
                    <a:pt x="257520" y="122176"/>
                  </a:moveTo>
                  <a:lnTo>
                    <a:pt x="142529" y="5772"/>
                  </a:lnTo>
                  <a:lnTo>
                    <a:pt x="136088" y="1443"/>
                  </a:lnTo>
                  <a:lnTo>
                    <a:pt x="128760" y="0"/>
                  </a:lnTo>
                  <a:lnTo>
                    <a:pt x="121432" y="1443"/>
                  </a:lnTo>
                  <a:lnTo>
                    <a:pt x="114991" y="5772"/>
                  </a:lnTo>
                  <a:lnTo>
                    <a:pt x="0" y="122176"/>
                  </a:lnTo>
                  <a:lnTo>
                    <a:pt x="113630" y="237210"/>
                  </a:lnTo>
                  <a:lnTo>
                    <a:pt x="120708" y="241969"/>
                  </a:lnTo>
                  <a:lnTo>
                    <a:pt x="128760" y="243555"/>
                  </a:lnTo>
                  <a:lnTo>
                    <a:pt x="136812" y="241969"/>
                  </a:lnTo>
                  <a:lnTo>
                    <a:pt x="143890" y="237210"/>
                  </a:lnTo>
                  <a:lnTo>
                    <a:pt x="257520" y="122176"/>
                  </a:lnTo>
                  <a:close/>
                </a:path>
              </a:pathLst>
            </a:custGeom>
            <a:ln w="10470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Bullet 4"/>
          <p:cNvSpPr txBox="1"/>
          <p:nvPr/>
        </p:nvSpPr>
        <p:spPr>
          <a:xfrm>
            <a:off x="2681424" y="7488936"/>
            <a:ext cx="15270480" cy="6540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en-GB" sz="4100" spc="-10" dirty="0">
                <a:solidFill>
                  <a:srgbClr val="FFFFFF"/>
                </a:solidFill>
                <a:latin typeface="EC Square Sans Pro"/>
                <a:cs typeface="EC Square Sans Pro"/>
              </a:rPr>
              <a:t>Many disputes share one cause, e.g. delivery</a:t>
            </a:r>
            <a:endParaRPr lang="en-GB" sz="4100" dirty="0">
              <a:latin typeface="EC Square Sans Pro"/>
              <a:cs typeface="EC Square Sans Pro"/>
            </a:endParaRPr>
          </a:p>
        </p:txBody>
      </p:sp>
      <p:grpSp>
        <p:nvGrpSpPr>
          <p:cNvPr id="20" name="Bullet marker 5"/>
          <p:cNvGrpSpPr/>
          <p:nvPr/>
        </p:nvGrpSpPr>
        <p:grpSpPr>
          <a:xfrm>
            <a:off x="2204120" y="8808092"/>
            <a:ext cx="268605" cy="254635"/>
            <a:chOff x="13111675" y="3680693"/>
            <a:chExt cx="268605" cy="254635"/>
          </a:xfrm>
        </p:grpSpPr>
        <p:sp>
          <p:nvSpPr>
            <p:cNvPr id="21" name="object 10"/>
            <p:cNvSpPr/>
            <p:nvPr/>
          </p:nvSpPr>
          <p:spPr>
            <a:xfrm>
              <a:off x="13116911" y="3685928"/>
              <a:ext cx="257810" cy="243840"/>
            </a:xfrm>
            <a:custGeom>
              <a:avLst/>
              <a:gdLst/>
              <a:ahLst/>
              <a:cxnLst/>
              <a:rect l="l" t="t" r="r" b="b"/>
              <a:pathLst>
                <a:path w="257809" h="243839">
                  <a:moveTo>
                    <a:pt x="128760" y="0"/>
                  </a:moveTo>
                  <a:lnTo>
                    <a:pt x="121432" y="1443"/>
                  </a:lnTo>
                  <a:lnTo>
                    <a:pt x="114991" y="5772"/>
                  </a:lnTo>
                  <a:lnTo>
                    <a:pt x="0" y="122176"/>
                  </a:lnTo>
                  <a:lnTo>
                    <a:pt x="113630" y="237210"/>
                  </a:lnTo>
                  <a:lnTo>
                    <a:pt x="120708" y="241969"/>
                  </a:lnTo>
                  <a:lnTo>
                    <a:pt x="128760" y="243555"/>
                  </a:lnTo>
                  <a:lnTo>
                    <a:pt x="136812" y="241969"/>
                  </a:lnTo>
                  <a:lnTo>
                    <a:pt x="143890" y="237210"/>
                  </a:lnTo>
                  <a:lnTo>
                    <a:pt x="257520" y="122176"/>
                  </a:lnTo>
                  <a:lnTo>
                    <a:pt x="142529" y="5772"/>
                  </a:lnTo>
                  <a:lnTo>
                    <a:pt x="136088" y="1443"/>
                  </a:lnTo>
                  <a:lnTo>
                    <a:pt x="12876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11"/>
            <p:cNvSpPr/>
            <p:nvPr/>
          </p:nvSpPr>
          <p:spPr>
            <a:xfrm>
              <a:off x="13116911" y="3685928"/>
              <a:ext cx="257810" cy="243840"/>
            </a:xfrm>
            <a:custGeom>
              <a:avLst/>
              <a:gdLst/>
              <a:ahLst/>
              <a:cxnLst/>
              <a:rect l="l" t="t" r="r" b="b"/>
              <a:pathLst>
                <a:path w="257809" h="243839">
                  <a:moveTo>
                    <a:pt x="257520" y="122176"/>
                  </a:moveTo>
                  <a:lnTo>
                    <a:pt x="142529" y="5772"/>
                  </a:lnTo>
                  <a:lnTo>
                    <a:pt x="136088" y="1443"/>
                  </a:lnTo>
                  <a:lnTo>
                    <a:pt x="128760" y="0"/>
                  </a:lnTo>
                  <a:lnTo>
                    <a:pt x="121432" y="1443"/>
                  </a:lnTo>
                  <a:lnTo>
                    <a:pt x="114991" y="5772"/>
                  </a:lnTo>
                  <a:lnTo>
                    <a:pt x="0" y="122176"/>
                  </a:lnTo>
                  <a:lnTo>
                    <a:pt x="113630" y="237210"/>
                  </a:lnTo>
                  <a:lnTo>
                    <a:pt x="120708" y="241969"/>
                  </a:lnTo>
                  <a:lnTo>
                    <a:pt x="128760" y="243555"/>
                  </a:lnTo>
                  <a:lnTo>
                    <a:pt x="136812" y="241969"/>
                  </a:lnTo>
                  <a:lnTo>
                    <a:pt x="143890" y="237210"/>
                  </a:lnTo>
                  <a:lnTo>
                    <a:pt x="257520" y="122176"/>
                  </a:lnTo>
                  <a:close/>
                </a:path>
              </a:pathLst>
            </a:custGeom>
            <a:ln w="10470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Bullet 5"/>
          <p:cNvSpPr txBox="1"/>
          <p:nvPr/>
        </p:nvSpPr>
        <p:spPr>
          <a:xfrm>
            <a:off x="2681424" y="8567928"/>
            <a:ext cx="15270480" cy="6540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en-GB" sz="4100" spc="-10" dirty="0">
                <a:solidFill>
                  <a:srgbClr val="FFFFFF"/>
                </a:solidFill>
                <a:latin typeface="EC Square Sans Pro"/>
                <a:cs typeface="EC Square Sans Pro"/>
              </a:rPr>
              <a:t>Grouping similar cases helps high-volume traders</a:t>
            </a:r>
            <a:endParaRPr lang="en-GB" sz="4100" dirty="0">
              <a:latin typeface="EC Square Sans Pro"/>
              <a:cs typeface="EC Square Sans Pro"/>
            </a:endParaRPr>
          </a:p>
        </p:txBody>
      </p:sp>
      <p:sp>
        <p:nvSpPr>
          <p:cNvPr id="24" name="object 17"/>
          <p:cNvSpPr txBox="1">
            <a:spLocks noGrp="1"/>
          </p:cNvSpPr>
          <p:nvPr>
            <p:ph type="ftr" sz="quarter" idx="5"/>
          </p:nvPr>
        </p:nvSpPr>
        <p:spPr>
          <a:xfrm>
            <a:off x="1725466" y="10441505"/>
            <a:ext cx="3869054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390"/>
              </a:lnSpc>
            </a:pPr>
            <a:r>
              <a:rPr dirty="0"/>
              <a:t>Making</a:t>
            </a:r>
            <a:r>
              <a:rPr spc="-30" dirty="0"/>
              <a:t> </a:t>
            </a:r>
            <a:r>
              <a:rPr dirty="0"/>
              <a:t>ADR</a:t>
            </a:r>
            <a:r>
              <a:rPr spc="-30" dirty="0"/>
              <a:t> </a:t>
            </a:r>
            <a:r>
              <a:rPr spc="-20" dirty="0"/>
              <a:t>fit</a:t>
            </a:r>
            <a:r>
              <a:rPr spc="-30" dirty="0"/>
              <a:t> </a:t>
            </a:r>
            <a:r>
              <a:rPr dirty="0"/>
              <a:t>for</a:t>
            </a:r>
            <a:r>
              <a:rPr spc="-30" dirty="0"/>
              <a:t> </a:t>
            </a:r>
            <a:r>
              <a:rPr dirty="0"/>
              <a:t>the</a:t>
            </a:r>
            <a:r>
              <a:rPr spc="-30" dirty="0"/>
              <a:t> </a:t>
            </a:r>
            <a:r>
              <a:rPr dirty="0"/>
              <a:t>digital</a:t>
            </a:r>
            <a:r>
              <a:rPr spc="-30" dirty="0"/>
              <a:t> </a:t>
            </a:r>
            <a:r>
              <a:rPr spc="-10" dirty="0"/>
              <a:t>markets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035393" y="1063194"/>
            <a:ext cx="15544800" cy="11595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en-GB" sz="11100" baseline="-4504" dirty="0">
                <a:latin typeface="EC Square Sans Pro Light"/>
                <a:cs typeface="EC Square Sans Pro Light"/>
              </a:rPr>
              <a:t>02</a:t>
            </a:r>
            <a:r>
              <a:rPr lang="en-GB" sz="11100" spc="-1110" baseline="-4504" dirty="0">
                <a:latin typeface="EC Square Sans Pro Light"/>
                <a:cs typeface="EC Square Sans Pro Light"/>
              </a:rPr>
              <a:t> </a:t>
            </a:r>
            <a:r>
              <a:rPr lang="en-GB" sz="3050" dirty="0"/>
              <a:t>Public authorities</a:t>
            </a:r>
            <a:endParaRPr lang="en-GB" sz="3050" dirty="0">
              <a:latin typeface="EC Square Sans Pro Light"/>
              <a:cs typeface="EC Square Sans Pro Light"/>
            </a:endParaRPr>
          </a:p>
        </p:txBody>
      </p:sp>
      <p:sp>
        <p:nvSpPr>
          <p:cNvPr id="3" name="Key message"/>
          <p:cNvSpPr txBox="1"/>
          <p:nvPr/>
        </p:nvSpPr>
        <p:spPr>
          <a:xfrm>
            <a:off x="2196656" y="2880360"/>
            <a:ext cx="17282160" cy="91440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en-GB" sz="5800" dirty="0">
                <a:solidFill>
                  <a:srgbClr val="FFFFFF"/>
                </a:solidFill>
                <a:latin typeface="EC Square Sans Pro Medium"/>
                <a:cs typeface="EC Square Sans Pro Medium"/>
              </a:rPr>
              <a:t>Make trust visible, target support</a:t>
            </a:r>
            <a:endParaRPr lang="en-GB" sz="5800" dirty="0">
              <a:latin typeface="EC Square Sans Pro Medium"/>
              <a:cs typeface="EC Square Sans Pro Medium"/>
            </a:endParaRPr>
          </a:p>
        </p:txBody>
      </p:sp>
      <p:grpSp>
        <p:nvGrpSpPr>
          <p:cNvPr id="4" name="Bullet marker 1"/>
          <p:cNvGrpSpPr/>
          <p:nvPr/>
        </p:nvGrpSpPr>
        <p:grpSpPr>
          <a:xfrm>
            <a:off x="2204120" y="4492124"/>
            <a:ext cx="268605" cy="254635"/>
            <a:chOff x="13111675" y="3680693"/>
            <a:chExt cx="268605" cy="254635"/>
          </a:xfrm>
        </p:grpSpPr>
        <p:sp>
          <p:nvSpPr>
            <p:cNvPr id="5" name="object 10"/>
            <p:cNvSpPr/>
            <p:nvPr/>
          </p:nvSpPr>
          <p:spPr>
            <a:xfrm>
              <a:off x="13116911" y="3685928"/>
              <a:ext cx="257810" cy="243840"/>
            </a:xfrm>
            <a:custGeom>
              <a:avLst/>
              <a:gdLst/>
              <a:ahLst/>
              <a:cxnLst/>
              <a:rect l="l" t="t" r="r" b="b"/>
              <a:pathLst>
                <a:path w="257809" h="243839">
                  <a:moveTo>
                    <a:pt x="128760" y="0"/>
                  </a:moveTo>
                  <a:lnTo>
                    <a:pt x="121432" y="1443"/>
                  </a:lnTo>
                  <a:lnTo>
                    <a:pt x="114991" y="5772"/>
                  </a:lnTo>
                  <a:lnTo>
                    <a:pt x="0" y="122176"/>
                  </a:lnTo>
                  <a:lnTo>
                    <a:pt x="113630" y="237210"/>
                  </a:lnTo>
                  <a:lnTo>
                    <a:pt x="120708" y="241969"/>
                  </a:lnTo>
                  <a:lnTo>
                    <a:pt x="128760" y="243555"/>
                  </a:lnTo>
                  <a:lnTo>
                    <a:pt x="136812" y="241969"/>
                  </a:lnTo>
                  <a:lnTo>
                    <a:pt x="143890" y="237210"/>
                  </a:lnTo>
                  <a:lnTo>
                    <a:pt x="257520" y="122176"/>
                  </a:lnTo>
                  <a:lnTo>
                    <a:pt x="142529" y="5772"/>
                  </a:lnTo>
                  <a:lnTo>
                    <a:pt x="136088" y="1443"/>
                  </a:lnTo>
                  <a:lnTo>
                    <a:pt x="12876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11"/>
            <p:cNvSpPr/>
            <p:nvPr/>
          </p:nvSpPr>
          <p:spPr>
            <a:xfrm>
              <a:off x="13116911" y="3685928"/>
              <a:ext cx="257810" cy="243840"/>
            </a:xfrm>
            <a:custGeom>
              <a:avLst/>
              <a:gdLst/>
              <a:ahLst/>
              <a:cxnLst/>
              <a:rect l="l" t="t" r="r" b="b"/>
              <a:pathLst>
                <a:path w="257809" h="243839">
                  <a:moveTo>
                    <a:pt x="257520" y="122176"/>
                  </a:moveTo>
                  <a:lnTo>
                    <a:pt x="142529" y="5772"/>
                  </a:lnTo>
                  <a:lnTo>
                    <a:pt x="136088" y="1443"/>
                  </a:lnTo>
                  <a:lnTo>
                    <a:pt x="128760" y="0"/>
                  </a:lnTo>
                  <a:lnTo>
                    <a:pt x="121432" y="1443"/>
                  </a:lnTo>
                  <a:lnTo>
                    <a:pt x="114991" y="5772"/>
                  </a:lnTo>
                  <a:lnTo>
                    <a:pt x="0" y="122176"/>
                  </a:lnTo>
                  <a:lnTo>
                    <a:pt x="113630" y="237210"/>
                  </a:lnTo>
                  <a:lnTo>
                    <a:pt x="120708" y="241969"/>
                  </a:lnTo>
                  <a:lnTo>
                    <a:pt x="128760" y="243555"/>
                  </a:lnTo>
                  <a:lnTo>
                    <a:pt x="136812" y="241969"/>
                  </a:lnTo>
                  <a:lnTo>
                    <a:pt x="143890" y="237210"/>
                  </a:lnTo>
                  <a:lnTo>
                    <a:pt x="257520" y="122176"/>
                  </a:lnTo>
                  <a:close/>
                </a:path>
              </a:pathLst>
            </a:custGeom>
            <a:ln w="10470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Bullet 1"/>
          <p:cNvSpPr txBox="1"/>
          <p:nvPr/>
        </p:nvSpPr>
        <p:spPr>
          <a:xfrm>
            <a:off x="2681424" y="4251960"/>
            <a:ext cx="15270480" cy="6540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en-GB" sz="4100" spc="-10" dirty="0">
                <a:solidFill>
                  <a:srgbClr val="FFFFFF"/>
                </a:solidFill>
                <a:latin typeface="EC Square Sans Pro"/>
                <a:cs typeface="EC Square Sans Pro"/>
              </a:rPr>
              <a:t>ADR entities are already assessed and listed</a:t>
            </a:r>
            <a:endParaRPr lang="en-GB" sz="4100" dirty="0">
              <a:latin typeface="EC Square Sans Pro"/>
              <a:cs typeface="EC Square Sans Pro"/>
            </a:endParaRPr>
          </a:p>
        </p:txBody>
      </p:sp>
      <p:grpSp>
        <p:nvGrpSpPr>
          <p:cNvPr id="8" name="Bullet marker 2"/>
          <p:cNvGrpSpPr/>
          <p:nvPr/>
        </p:nvGrpSpPr>
        <p:grpSpPr>
          <a:xfrm>
            <a:off x="2204120" y="5571116"/>
            <a:ext cx="268605" cy="254635"/>
            <a:chOff x="13111675" y="3680693"/>
            <a:chExt cx="268605" cy="254635"/>
          </a:xfrm>
        </p:grpSpPr>
        <p:sp>
          <p:nvSpPr>
            <p:cNvPr id="9" name="object 10"/>
            <p:cNvSpPr/>
            <p:nvPr/>
          </p:nvSpPr>
          <p:spPr>
            <a:xfrm>
              <a:off x="13116911" y="3685928"/>
              <a:ext cx="257810" cy="243840"/>
            </a:xfrm>
            <a:custGeom>
              <a:avLst/>
              <a:gdLst/>
              <a:ahLst/>
              <a:cxnLst/>
              <a:rect l="l" t="t" r="r" b="b"/>
              <a:pathLst>
                <a:path w="257809" h="243839">
                  <a:moveTo>
                    <a:pt x="128760" y="0"/>
                  </a:moveTo>
                  <a:lnTo>
                    <a:pt x="121432" y="1443"/>
                  </a:lnTo>
                  <a:lnTo>
                    <a:pt x="114991" y="5772"/>
                  </a:lnTo>
                  <a:lnTo>
                    <a:pt x="0" y="122176"/>
                  </a:lnTo>
                  <a:lnTo>
                    <a:pt x="113630" y="237210"/>
                  </a:lnTo>
                  <a:lnTo>
                    <a:pt x="120708" y="241969"/>
                  </a:lnTo>
                  <a:lnTo>
                    <a:pt x="128760" y="243555"/>
                  </a:lnTo>
                  <a:lnTo>
                    <a:pt x="136812" y="241969"/>
                  </a:lnTo>
                  <a:lnTo>
                    <a:pt x="143890" y="237210"/>
                  </a:lnTo>
                  <a:lnTo>
                    <a:pt x="257520" y="122176"/>
                  </a:lnTo>
                  <a:lnTo>
                    <a:pt x="142529" y="5772"/>
                  </a:lnTo>
                  <a:lnTo>
                    <a:pt x="136088" y="1443"/>
                  </a:lnTo>
                  <a:lnTo>
                    <a:pt x="12876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1"/>
            <p:cNvSpPr/>
            <p:nvPr/>
          </p:nvSpPr>
          <p:spPr>
            <a:xfrm>
              <a:off x="13116911" y="3685928"/>
              <a:ext cx="257810" cy="243840"/>
            </a:xfrm>
            <a:custGeom>
              <a:avLst/>
              <a:gdLst/>
              <a:ahLst/>
              <a:cxnLst/>
              <a:rect l="l" t="t" r="r" b="b"/>
              <a:pathLst>
                <a:path w="257809" h="243839">
                  <a:moveTo>
                    <a:pt x="257520" y="122176"/>
                  </a:moveTo>
                  <a:lnTo>
                    <a:pt x="142529" y="5772"/>
                  </a:lnTo>
                  <a:lnTo>
                    <a:pt x="136088" y="1443"/>
                  </a:lnTo>
                  <a:lnTo>
                    <a:pt x="128760" y="0"/>
                  </a:lnTo>
                  <a:lnTo>
                    <a:pt x="121432" y="1443"/>
                  </a:lnTo>
                  <a:lnTo>
                    <a:pt x="114991" y="5772"/>
                  </a:lnTo>
                  <a:lnTo>
                    <a:pt x="0" y="122176"/>
                  </a:lnTo>
                  <a:lnTo>
                    <a:pt x="113630" y="237210"/>
                  </a:lnTo>
                  <a:lnTo>
                    <a:pt x="120708" y="241969"/>
                  </a:lnTo>
                  <a:lnTo>
                    <a:pt x="128760" y="243555"/>
                  </a:lnTo>
                  <a:lnTo>
                    <a:pt x="136812" y="241969"/>
                  </a:lnTo>
                  <a:lnTo>
                    <a:pt x="143890" y="237210"/>
                  </a:lnTo>
                  <a:lnTo>
                    <a:pt x="257520" y="122176"/>
                  </a:lnTo>
                  <a:close/>
                </a:path>
              </a:pathLst>
            </a:custGeom>
            <a:ln w="10470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Bullet 2"/>
          <p:cNvSpPr txBox="1"/>
          <p:nvPr/>
        </p:nvSpPr>
        <p:spPr>
          <a:xfrm>
            <a:off x="2681424" y="5330952"/>
            <a:ext cx="15270480" cy="6540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en-GB" sz="4100" spc="-10" dirty="0">
                <a:solidFill>
                  <a:srgbClr val="FFFFFF"/>
                </a:solidFill>
                <a:latin typeface="EC Square Sans Pro"/>
                <a:cs typeface="EC Square Sans Pro"/>
              </a:rPr>
              <a:t>Certification must be visible to consumers</a:t>
            </a:r>
            <a:endParaRPr lang="en-GB" sz="4100" dirty="0">
              <a:latin typeface="EC Square Sans Pro"/>
              <a:cs typeface="EC Square Sans Pro"/>
            </a:endParaRPr>
          </a:p>
        </p:txBody>
      </p:sp>
      <p:grpSp>
        <p:nvGrpSpPr>
          <p:cNvPr id="12" name="Bullet marker 3"/>
          <p:cNvGrpSpPr/>
          <p:nvPr/>
        </p:nvGrpSpPr>
        <p:grpSpPr>
          <a:xfrm>
            <a:off x="2204120" y="6650108"/>
            <a:ext cx="268605" cy="254635"/>
            <a:chOff x="13111675" y="3680693"/>
            <a:chExt cx="268605" cy="254635"/>
          </a:xfrm>
        </p:grpSpPr>
        <p:sp>
          <p:nvSpPr>
            <p:cNvPr id="13" name="object 10"/>
            <p:cNvSpPr/>
            <p:nvPr/>
          </p:nvSpPr>
          <p:spPr>
            <a:xfrm>
              <a:off x="13116911" y="3685928"/>
              <a:ext cx="257810" cy="243840"/>
            </a:xfrm>
            <a:custGeom>
              <a:avLst/>
              <a:gdLst/>
              <a:ahLst/>
              <a:cxnLst/>
              <a:rect l="l" t="t" r="r" b="b"/>
              <a:pathLst>
                <a:path w="257809" h="243839">
                  <a:moveTo>
                    <a:pt x="128760" y="0"/>
                  </a:moveTo>
                  <a:lnTo>
                    <a:pt x="121432" y="1443"/>
                  </a:lnTo>
                  <a:lnTo>
                    <a:pt x="114991" y="5772"/>
                  </a:lnTo>
                  <a:lnTo>
                    <a:pt x="0" y="122176"/>
                  </a:lnTo>
                  <a:lnTo>
                    <a:pt x="113630" y="237210"/>
                  </a:lnTo>
                  <a:lnTo>
                    <a:pt x="120708" y="241969"/>
                  </a:lnTo>
                  <a:lnTo>
                    <a:pt x="128760" y="243555"/>
                  </a:lnTo>
                  <a:lnTo>
                    <a:pt x="136812" y="241969"/>
                  </a:lnTo>
                  <a:lnTo>
                    <a:pt x="143890" y="237210"/>
                  </a:lnTo>
                  <a:lnTo>
                    <a:pt x="257520" y="122176"/>
                  </a:lnTo>
                  <a:lnTo>
                    <a:pt x="142529" y="5772"/>
                  </a:lnTo>
                  <a:lnTo>
                    <a:pt x="136088" y="1443"/>
                  </a:lnTo>
                  <a:lnTo>
                    <a:pt x="12876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1"/>
            <p:cNvSpPr/>
            <p:nvPr/>
          </p:nvSpPr>
          <p:spPr>
            <a:xfrm>
              <a:off x="13116911" y="3685928"/>
              <a:ext cx="257810" cy="243840"/>
            </a:xfrm>
            <a:custGeom>
              <a:avLst/>
              <a:gdLst/>
              <a:ahLst/>
              <a:cxnLst/>
              <a:rect l="l" t="t" r="r" b="b"/>
              <a:pathLst>
                <a:path w="257809" h="243839">
                  <a:moveTo>
                    <a:pt x="257520" y="122176"/>
                  </a:moveTo>
                  <a:lnTo>
                    <a:pt x="142529" y="5772"/>
                  </a:lnTo>
                  <a:lnTo>
                    <a:pt x="136088" y="1443"/>
                  </a:lnTo>
                  <a:lnTo>
                    <a:pt x="128760" y="0"/>
                  </a:lnTo>
                  <a:lnTo>
                    <a:pt x="121432" y="1443"/>
                  </a:lnTo>
                  <a:lnTo>
                    <a:pt x="114991" y="5772"/>
                  </a:lnTo>
                  <a:lnTo>
                    <a:pt x="0" y="122176"/>
                  </a:lnTo>
                  <a:lnTo>
                    <a:pt x="113630" y="237210"/>
                  </a:lnTo>
                  <a:lnTo>
                    <a:pt x="120708" y="241969"/>
                  </a:lnTo>
                  <a:lnTo>
                    <a:pt x="128760" y="243555"/>
                  </a:lnTo>
                  <a:lnTo>
                    <a:pt x="136812" y="241969"/>
                  </a:lnTo>
                  <a:lnTo>
                    <a:pt x="143890" y="237210"/>
                  </a:lnTo>
                  <a:lnTo>
                    <a:pt x="257520" y="122176"/>
                  </a:lnTo>
                  <a:close/>
                </a:path>
              </a:pathLst>
            </a:custGeom>
            <a:ln w="10470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Bullet 3"/>
          <p:cNvSpPr txBox="1"/>
          <p:nvPr/>
        </p:nvSpPr>
        <p:spPr>
          <a:xfrm>
            <a:off x="2681424" y="6409944"/>
            <a:ext cx="15270480" cy="6540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en-GB" sz="4100" spc="-10" dirty="0">
                <a:solidFill>
                  <a:srgbClr val="FFFFFF"/>
                </a:solidFill>
                <a:latin typeface="EC Square Sans Pro"/>
                <a:cs typeface="EC Square Sans Pro"/>
              </a:rPr>
              <a:t>More than a line in the terms and conditions</a:t>
            </a:r>
            <a:endParaRPr lang="en-GB" sz="4100" dirty="0">
              <a:latin typeface="EC Square Sans Pro"/>
              <a:cs typeface="EC Square Sans Pro"/>
            </a:endParaRPr>
          </a:p>
        </p:txBody>
      </p:sp>
      <p:grpSp>
        <p:nvGrpSpPr>
          <p:cNvPr id="16" name="Bullet marker 4"/>
          <p:cNvGrpSpPr/>
          <p:nvPr/>
        </p:nvGrpSpPr>
        <p:grpSpPr>
          <a:xfrm>
            <a:off x="2204120" y="7729100"/>
            <a:ext cx="268605" cy="254635"/>
            <a:chOff x="13111675" y="3680693"/>
            <a:chExt cx="268605" cy="254635"/>
          </a:xfrm>
        </p:grpSpPr>
        <p:sp>
          <p:nvSpPr>
            <p:cNvPr id="17" name="object 10"/>
            <p:cNvSpPr/>
            <p:nvPr/>
          </p:nvSpPr>
          <p:spPr>
            <a:xfrm>
              <a:off x="13116911" y="3685928"/>
              <a:ext cx="257810" cy="243840"/>
            </a:xfrm>
            <a:custGeom>
              <a:avLst/>
              <a:gdLst/>
              <a:ahLst/>
              <a:cxnLst/>
              <a:rect l="l" t="t" r="r" b="b"/>
              <a:pathLst>
                <a:path w="257809" h="243839">
                  <a:moveTo>
                    <a:pt x="128760" y="0"/>
                  </a:moveTo>
                  <a:lnTo>
                    <a:pt x="121432" y="1443"/>
                  </a:lnTo>
                  <a:lnTo>
                    <a:pt x="114991" y="5772"/>
                  </a:lnTo>
                  <a:lnTo>
                    <a:pt x="0" y="122176"/>
                  </a:lnTo>
                  <a:lnTo>
                    <a:pt x="113630" y="237210"/>
                  </a:lnTo>
                  <a:lnTo>
                    <a:pt x="120708" y="241969"/>
                  </a:lnTo>
                  <a:lnTo>
                    <a:pt x="128760" y="243555"/>
                  </a:lnTo>
                  <a:lnTo>
                    <a:pt x="136812" y="241969"/>
                  </a:lnTo>
                  <a:lnTo>
                    <a:pt x="143890" y="237210"/>
                  </a:lnTo>
                  <a:lnTo>
                    <a:pt x="257520" y="122176"/>
                  </a:lnTo>
                  <a:lnTo>
                    <a:pt x="142529" y="5772"/>
                  </a:lnTo>
                  <a:lnTo>
                    <a:pt x="136088" y="1443"/>
                  </a:lnTo>
                  <a:lnTo>
                    <a:pt x="12876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1"/>
            <p:cNvSpPr/>
            <p:nvPr/>
          </p:nvSpPr>
          <p:spPr>
            <a:xfrm>
              <a:off x="13116911" y="3685928"/>
              <a:ext cx="257810" cy="243840"/>
            </a:xfrm>
            <a:custGeom>
              <a:avLst/>
              <a:gdLst/>
              <a:ahLst/>
              <a:cxnLst/>
              <a:rect l="l" t="t" r="r" b="b"/>
              <a:pathLst>
                <a:path w="257809" h="243839">
                  <a:moveTo>
                    <a:pt x="257520" y="122176"/>
                  </a:moveTo>
                  <a:lnTo>
                    <a:pt x="142529" y="5772"/>
                  </a:lnTo>
                  <a:lnTo>
                    <a:pt x="136088" y="1443"/>
                  </a:lnTo>
                  <a:lnTo>
                    <a:pt x="128760" y="0"/>
                  </a:lnTo>
                  <a:lnTo>
                    <a:pt x="121432" y="1443"/>
                  </a:lnTo>
                  <a:lnTo>
                    <a:pt x="114991" y="5772"/>
                  </a:lnTo>
                  <a:lnTo>
                    <a:pt x="0" y="122176"/>
                  </a:lnTo>
                  <a:lnTo>
                    <a:pt x="113630" y="237210"/>
                  </a:lnTo>
                  <a:lnTo>
                    <a:pt x="120708" y="241969"/>
                  </a:lnTo>
                  <a:lnTo>
                    <a:pt x="128760" y="243555"/>
                  </a:lnTo>
                  <a:lnTo>
                    <a:pt x="136812" y="241969"/>
                  </a:lnTo>
                  <a:lnTo>
                    <a:pt x="143890" y="237210"/>
                  </a:lnTo>
                  <a:lnTo>
                    <a:pt x="257520" y="122176"/>
                  </a:lnTo>
                  <a:close/>
                </a:path>
              </a:pathLst>
            </a:custGeom>
            <a:ln w="10470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Bullet 4"/>
          <p:cNvSpPr txBox="1"/>
          <p:nvPr/>
        </p:nvSpPr>
        <p:spPr>
          <a:xfrm>
            <a:off x="2681424" y="7488936"/>
            <a:ext cx="15270480" cy="6540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en-GB" sz="4100" spc="-10" dirty="0">
                <a:solidFill>
                  <a:srgbClr val="FFFFFF"/>
                </a:solidFill>
                <a:latin typeface="EC Square Sans Pro"/>
                <a:cs typeface="EC Square Sans Pro"/>
              </a:rPr>
              <a:t>Awareness campaigns in low-participation sectors</a:t>
            </a:r>
            <a:endParaRPr lang="en-GB" sz="4100" dirty="0">
              <a:latin typeface="EC Square Sans Pro"/>
              <a:cs typeface="EC Square Sans Pro"/>
            </a:endParaRPr>
          </a:p>
        </p:txBody>
      </p:sp>
      <p:grpSp>
        <p:nvGrpSpPr>
          <p:cNvPr id="20" name="Bullet marker 5"/>
          <p:cNvGrpSpPr/>
          <p:nvPr/>
        </p:nvGrpSpPr>
        <p:grpSpPr>
          <a:xfrm>
            <a:off x="2204120" y="8808092"/>
            <a:ext cx="268605" cy="254635"/>
            <a:chOff x="13111675" y="3680693"/>
            <a:chExt cx="268605" cy="254635"/>
          </a:xfrm>
        </p:grpSpPr>
        <p:sp>
          <p:nvSpPr>
            <p:cNvPr id="21" name="object 10"/>
            <p:cNvSpPr/>
            <p:nvPr/>
          </p:nvSpPr>
          <p:spPr>
            <a:xfrm>
              <a:off x="13116911" y="3685928"/>
              <a:ext cx="257810" cy="243840"/>
            </a:xfrm>
            <a:custGeom>
              <a:avLst/>
              <a:gdLst/>
              <a:ahLst/>
              <a:cxnLst/>
              <a:rect l="l" t="t" r="r" b="b"/>
              <a:pathLst>
                <a:path w="257809" h="243839">
                  <a:moveTo>
                    <a:pt x="128760" y="0"/>
                  </a:moveTo>
                  <a:lnTo>
                    <a:pt x="121432" y="1443"/>
                  </a:lnTo>
                  <a:lnTo>
                    <a:pt x="114991" y="5772"/>
                  </a:lnTo>
                  <a:lnTo>
                    <a:pt x="0" y="122176"/>
                  </a:lnTo>
                  <a:lnTo>
                    <a:pt x="113630" y="237210"/>
                  </a:lnTo>
                  <a:lnTo>
                    <a:pt x="120708" y="241969"/>
                  </a:lnTo>
                  <a:lnTo>
                    <a:pt x="128760" y="243555"/>
                  </a:lnTo>
                  <a:lnTo>
                    <a:pt x="136812" y="241969"/>
                  </a:lnTo>
                  <a:lnTo>
                    <a:pt x="143890" y="237210"/>
                  </a:lnTo>
                  <a:lnTo>
                    <a:pt x="257520" y="122176"/>
                  </a:lnTo>
                  <a:lnTo>
                    <a:pt x="142529" y="5772"/>
                  </a:lnTo>
                  <a:lnTo>
                    <a:pt x="136088" y="1443"/>
                  </a:lnTo>
                  <a:lnTo>
                    <a:pt x="12876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11"/>
            <p:cNvSpPr/>
            <p:nvPr/>
          </p:nvSpPr>
          <p:spPr>
            <a:xfrm>
              <a:off x="13116911" y="3685928"/>
              <a:ext cx="257810" cy="243840"/>
            </a:xfrm>
            <a:custGeom>
              <a:avLst/>
              <a:gdLst/>
              <a:ahLst/>
              <a:cxnLst/>
              <a:rect l="l" t="t" r="r" b="b"/>
              <a:pathLst>
                <a:path w="257809" h="243839">
                  <a:moveTo>
                    <a:pt x="257520" y="122176"/>
                  </a:moveTo>
                  <a:lnTo>
                    <a:pt x="142529" y="5772"/>
                  </a:lnTo>
                  <a:lnTo>
                    <a:pt x="136088" y="1443"/>
                  </a:lnTo>
                  <a:lnTo>
                    <a:pt x="128760" y="0"/>
                  </a:lnTo>
                  <a:lnTo>
                    <a:pt x="121432" y="1443"/>
                  </a:lnTo>
                  <a:lnTo>
                    <a:pt x="114991" y="5772"/>
                  </a:lnTo>
                  <a:lnTo>
                    <a:pt x="0" y="122176"/>
                  </a:lnTo>
                  <a:lnTo>
                    <a:pt x="113630" y="237210"/>
                  </a:lnTo>
                  <a:lnTo>
                    <a:pt x="120708" y="241969"/>
                  </a:lnTo>
                  <a:lnTo>
                    <a:pt x="128760" y="243555"/>
                  </a:lnTo>
                  <a:lnTo>
                    <a:pt x="136812" y="241969"/>
                  </a:lnTo>
                  <a:lnTo>
                    <a:pt x="143890" y="237210"/>
                  </a:lnTo>
                  <a:lnTo>
                    <a:pt x="257520" y="122176"/>
                  </a:lnTo>
                  <a:close/>
                </a:path>
              </a:pathLst>
            </a:custGeom>
            <a:ln w="10470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Bullet 5"/>
          <p:cNvSpPr txBox="1"/>
          <p:nvPr/>
        </p:nvSpPr>
        <p:spPr>
          <a:xfrm>
            <a:off x="2681424" y="8567928"/>
            <a:ext cx="15270480" cy="6540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en-GB" sz="4100" spc="-10" dirty="0">
                <a:solidFill>
                  <a:srgbClr val="FFFFFF"/>
                </a:solidFill>
                <a:latin typeface="EC Square Sans Pro"/>
                <a:cs typeface="EC Square Sans Pro"/>
              </a:rPr>
              <a:t>Targeted SME support rather than general funding</a:t>
            </a:r>
            <a:endParaRPr lang="en-GB" sz="4100" dirty="0">
              <a:latin typeface="EC Square Sans Pro"/>
              <a:cs typeface="EC Square Sans Pro"/>
            </a:endParaRPr>
          </a:p>
        </p:txBody>
      </p:sp>
      <p:sp>
        <p:nvSpPr>
          <p:cNvPr id="24" name="object 17"/>
          <p:cNvSpPr txBox="1">
            <a:spLocks noGrp="1"/>
          </p:cNvSpPr>
          <p:nvPr>
            <p:ph type="ftr" sz="quarter" idx="5"/>
          </p:nvPr>
        </p:nvSpPr>
        <p:spPr>
          <a:xfrm>
            <a:off x="1725466" y="10441505"/>
            <a:ext cx="3869054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390"/>
              </a:lnSpc>
            </a:pPr>
            <a:r>
              <a:rPr dirty="0"/>
              <a:t>Making</a:t>
            </a:r>
            <a:r>
              <a:rPr spc="-30" dirty="0"/>
              <a:t> </a:t>
            </a:r>
            <a:r>
              <a:rPr dirty="0"/>
              <a:t>ADR</a:t>
            </a:r>
            <a:r>
              <a:rPr spc="-30" dirty="0"/>
              <a:t> </a:t>
            </a:r>
            <a:r>
              <a:rPr spc="-20" dirty="0"/>
              <a:t>fit</a:t>
            </a:r>
            <a:r>
              <a:rPr spc="-30" dirty="0"/>
              <a:t> </a:t>
            </a:r>
            <a:r>
              <a:rPr dirty="0"/>
              <a:t>for</a:t>
            </a:r>
            <a:r>
              <a:rPr spc="-30" dirty="0"/>
              <a:t> </a:t>
            </a:r>
            <a:r>
              <a:rPr dirty="0"/>
              <a:t>the</a:t>
            </a:r>
            <a:r>
              <a:rPr spc="-30" dirty="0"/>
              <a:t> </a:t>
            </a:r>
            <a:r>
              <a:rPr dirty="0"/>
              <a:t>digital</a:t>
            </a:r>
            <a:r>
              <a:rPr spc="-30" dirty="0"/>
              <a:t> </a:t>
            </a:r>
            <a:r>
              <a:rPr spc="-10" dirty="0"/>
              <a:t>markets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53" y="0"/>
            <a:ext cx="20100188" cy="1004157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628252" y="10250989"/>
            <a:ext cx="871855" cy="838200"/>
            <a:chOff x="628252" y="10250989"/>
            <a:chExt cx="871855" cy="838200"/>
          </a:xfrm>
        </p:grpSpPr>
        <p:sp>
          <p:nvSpPr>
            <p:cNvPr id="4" name="object 4"/>
            <p:cNvSpPr/>
            <p:nvPr/>
          </p:nvSpPr>
          <p:spPr>
            <a:xfrm>
              <a:off x="628243" y="10480554"/>
              <a:ext cx="819150" cy="608330"/>
            </a:xfrm>
            <a:custGeom>
              <a:avLst/>
              <a:gdLst/>
              <a:ahLst/>
              <a:cxnLst/>
              <a:rect l="l" t="t" r="r" b="b"/>
              <a:pathLst>
                <a:path w="819150" h="608329">
                  <a:moveTo>
                    <a:pt x="362153" y="320116"/>
                  </a:moveTo>
                  <a:lnTo>
                    <a:pt x="360832" y="320116"/>
                  </a:lnTo>
                  <a:lnTo>
                    <a:pt x="360781" y="320306"/>
                  </a:lnTo>
                  <a:lnTo>
                    <a:pt x="362153" y="320116"/>
                  </a:lnTo>
                  <a:close/>
                </a:path>
                <a:path w="819150" h="608329">
                  <a:moveTo>
                    <a:pt x="818794" y="320802"/>
                  </a:moveTo>
                  <a:lnTo>
                    <a:pt x="799541" y="364020"/>
                  </a:lnTo>
                  <a:lnTo>
                    <a:pt x="775754" y="404901"/>
                  </a:lnTo>
                  <a:lnTo>
                    <a:pt x="740143" y="450634"/>
                  </a:lnTo>
                  <a:lnTo>
                    <a:pt x="698423" y="490880"/>
                  </a:lnTo>
                  <a:lnTo>
                    <a:pt x="657009" y="521195"/>
                  </a:lnTo>
                  <a:lnTo>
                    <a:pt x="611873" y="545922"/>
                  </a:lnTo>
                  <a:lnTo>
                    <a:pt x="563892" y="564705"/>
                  </a:lnTo>
                  <a:lnTo>
                    <a:pt x="513918" y="577189"/>
                  </a:lnTo>
                  <a:lnTo>
                    <a:pt x="462813" y="582993"/>
                  </a:lnTo>
                  <a:lnTo>
                    <a:pt x="411441" y="581787"/>
                  </a:lnTo>
                  <a:lnTo>
                    <a:pt x="358216" y="573303"/>
                  </a:lnTo>
                  <a:lnTo>
                    <a:pt x="306908" y="558088"/>
                  </a:lnTo>
                  <a:lnTo>
                    <a:pt x="258241" y="536232"/>
                  </a:lnTo>
                  <a:lnTo>
                    <a:pt x="212928" y="507809"/>
                  </a:lnTo>
                  <a:lnTo>
                    <a:pt x="171678" y="472884"/>
                  </a:lnTo>
                  <a:lnTo>
                    <a:pt x="138531" y="435952"/>
                  </a:lnTo>
                  <a:lnTo>
                    <a:pt x="110566" y="395427"/>
                  </a:lnTo>
                  <a:lnTo>
                    <a:pt x="88036" y="351853"/>
                  </a:lnTo>
                  <a:lnTo>
                    <a:pt x="71196" y="305828"/>
                  </a:lnTo>
                  <a:lnTo>
                    <a:pt x="60312" y="257911"/>
                  </a:lnTo>
                  <a:lnTo>
                    <a:pt x="152603" y="259219"/>
                  </a:lnTo>
                  <a:lnTo>
                    <a:pt x="202171" y="273862"/>
                  </a:lnTo>
                  <a:lnTo>
                    <a:pt x="211150" y="277025"/>
                  </a:lnTo>
                  <a:lnTo>
                    <a:pt x="219354" y="276009"/>
                  </a:lnTo>
                  <a:lnTo>
                    <a:pt x="222326" y="275602"/>
                  </a:lnTo>
                  <a:lnTo>
                    <a:pt x="224942" y="274574"/>
                  </a:lnTo>
                  <a:lnTo>
                    <a:pt x="227330" y="273151"/>
                  </a:lnTo>
                  <a:lnTo>
                    <a:pt x="231267" y="270827"/>
                  </a:lnTo>
                  <a:lnTo>
                    <a:pt x="268300" y="247307"/>
                  </a:lnTo>
                  <a:lnTo>
                    <a:pt x="283705" y="246418"/>
                  </a:lnTo>
                  <a:lnTo>
                    <a:pt x="291198" y="248564"/>
                  </a:lnTo>
                  <a:lnTo>
                    <a:pt x="310222" y="279768"/>
                  </a:lnTo>
                  <a:lnTo>
                    <a:pt x="315125" y="277685"/>
                  </a:lnTo>
                  <a:lnTo>
                    <a:pt x="320395" y="276148"/>
                  </a:lnTo>
                  <a:lnTo>
                    <a:pt x="334695" y="275297"/>
                  </a:lnTo>
                  <a:lnTo>
                    <a:pt x="342849" y="277990"/>
                  </a:lnTo>
                  <a:lnTo>
                    <a:pt x="362153" y="310489"/>
                  </a:lnTo>
                  <a:lnTo>
                    <a:pt x="361810" y="315429"/>
                  </a:lnTo>
                  <a:lnTo>
                    <a:pt x="360832" y="320116"/>
                  </a:lnTo>
                  <a:lnTo>
                    <a:pt x="372846" y="319417"/>
                  </a:lnTo>
                  <a:lnTo>
                    <a:pt x="398322" y="351548"/>
                  </a:lnTo>
                  <a:lnTo>
                    <a:pt x="397992" y="357809"/>
                  </a:lnTo>
                  <a:lnTo>
                    <a:pt x="397891" y="359664"/>
                  </a:lnTo>
                  <a:lnTo>
                    <a:pt x="397776" y="361873"/>
                  </a:lnTo>
                  <a:lnTo>
                    <a:pt x="397979" y="361873"/>
                  </a:lnTo>
                  <a:lnTo>
                    <a:pt x="399135" y="361696"/>
                  </a:lnTo>
                  <a:lnTo>
                    <a:pt x="398792" y="361696"/>
                  </a:lnTo>
                  <a:lnTo>
                    <a:pt x="408368" y="361111"/>
                  </a:lnTo>
                  <a:lnTo>
                    <a:pt x="435279" y="389153"/>
                  </a:lnTo>
                  <a:lnTo>
                    <a:pt x="435394" y="396049"/>
                  </a:lnTo>
                  <a:lnTo>
                    <a:pt x="435127" y="400773"/>
                  </a:lnTo>
                  <a:lnTo>
                    <a:pt x="434047" y="404647"/>
                  </a:lnTo>
                  <a:lnTo>
                    <a:pt x="432244" y="409282"/>
                  </a:lnTo>
                  <a:lnTo>
                    <a:pt x="432816" y="409816"/>
                  </a:lnTo>
                  <a:lnTo>
                    <a:pt x="459943" y="422833"/>
                  </a:lnTo>
                  <a:lnTo>
                    <a:pt x="467563" y="422833"/>
                  </a:lnTo>
                  <a:lnTo>
                    <a:pt x="485216" y="394627"/>
                  </a:lnTo>
                  <a:lnTo>
                    <a:pt x="482117" y="383882"/>
                  </a:lnTo>
                  <a:lnTo>
                    <a:pt x="492264" y="389483"/>
                  </a:lnTo>
                  <a:lnTo>
                    <a:pt x="502805" y="392798"/>
                  </a:lnTo>
                  <a:lnTo>
                    <a:pt x="513346" y="392963"/>
                  </a:lnTo>
                  <a:lnTo>
                    <a:pt x="523468" y="389153"/>
                  </a:lnTo>
                  <a:lnTo>
                    <a:pt x="528358" y="383882"/>
                  </a:lnTo>
                  <a:lnTo>
                    <a:pt x="530631" y="381419"/>
                  </a:lnTo>
                  <a:lnTo>
                    <a:pt x="533171" y="371144"/>
                  </a:lnTo>
                  <a:lnTo>
                    <a:pt x="532244" y="363931"/>
                  </a:lnTo>
                  <a:lnTo>
                    <a:pt x="532180" y="363486"/>
                  </a:lnTo>
                  <a:lnTo>
                    <a:pt x="532091" y="362750"/>
                  </a:lnTo>
                  <a:lnTo>
                    <a:pt x="531977" y="361873"/>
                  </a:lnTo>
                  <a:lnTo>
                    <a:pt x="531876" y="361111"/>
                  </a:lnTo>
                  <a:lnTo>
                    <a:pt x="531685" y="359664"/>
                  </a:lnTo>
                  <a:lnTo>
                    <a:pt x="526745" y="348348"/>
                  </a:lnTo>
                  <a:lnTo>
                    <a:pt x="538835" y="357809"/>
                  </a:lnTo>
                  <a:lnTo>
                    <a:pt x="553072" y="363486"/>
                  </a:lnTo>
                  <a:lnTo>
                    <a:pt x="567499" y="363931"/>
                  </a:lnTo>
                  <a:lnTo>
                    <a:pt x="579920" y="357809"/>
                  </a:lnTo>
                  <a:lnTo>
                    <a:pt x="580072" y="357809"/>
                  </a:lnTo>
                  <a:lnTo>
                    <a:pt x="586206" y="348348"/>
                  </a:lnTo>
                  <a:lnTo>
                    <a:pt x="587336" y="346608"/>
                  </a:lnTo>
                  <a:lnTo>
                    <a:pt x="588505" y="334060"/>
                  </a:lnTo>
                  <a:lnTo>
                    <a:pt x="588594" y="333171"/>
                  </a:lnTo>
                  <a:lnTo>
                    <a:pt x="584403" y="319417"/>
                  </a:lnTo>
                  <a:lnTo>
                    <a:pt x="584339" y="319227"/>
                  </a:lnTo>
                  <a:lnTo>
                    <a:pt x="575056" y="306616"/>
                  </a:lnTo>
                  <a:lnTo>
                    <a:pt x="585279" y="312559"/>
                  </a:lnTo>
                  <a:lnTo>
                    <a:pt x="595591" y="316357"/>
                  </a:lnTo>
                  <a:lnTo>
                    <a:pt x="605764" y="316560"/>
                  </a:lnTo>
                  <a:lnTo>
                    <a:pt x="615581" y="311721"/>
                  </a:lnTo>
                  <a:lnTo>
                    <a:pt x="621842" y="306616"/>
                  </a:lnTo>
                  <a:lnTo>
                    <a:pt x="622871" y="305777"/>
                  </a:lnTo>
                  <a:lnTo>
                    <a:pt x="624662" y="298069"/>
                  </a:lnTo>
                  <a:lnTo>
                    <a:pt x="623163" y="289877"/>
                  </a:lnTo>
                  <a:lnTo>
                    <a:pt x="621499" y="283730"/>
                  </a:lnTo>
                  <a:lnTo>
                    <a:pt x="618896" y="277685"/>
                  </a:lnTo>
                  <a:lnTo>
                    <a:pt x="618845" y="277545"/>
                  </a:lnTo>
                  <a:lnTo>
                    <a:pt x="601713" y="254241"/>
                  </a:lnTo>
                  <a:lnTo>
                    <a:pt x="594690" y="246418"/>
                  </a:lnTo>
                  <a:lnTo>
                    <a:pt x="561746" y="209677"/>
                  </a:lnTo>
                  <a:lnTo>
                    <a:pt x="498487" y="138760"/>
                  </a:lnTo>
                  <a:lnTo>
                    <a:pt x="495058" y="136563"/>
                  </a:lnTo>
                  <a:lnTo>
                    <a:pt x="490677" y="134353"/>
                  </a:lnTo>
                  <a:lnTo>
                    <a:pt x="486283" y="134073"/>
                  </a:lnTo>
                  <a:lnTo>
                    <a:pt x="479196" y="134073"/>
                  </a:lnTo>
                  <a:lnTo>
                    <a:pt x="474726" y="135432"/>
                  </a:lnTo>
                  <a:lnTo>
                    <a:pt x="469620" y="137490"/>
                  </a:lnTo>
                  <a:lnTo>
                    <a:pt x="467969" y="138430"/>
                  </a:lnTo>
                  <a:lnTo>
                    <a:pt x="447586" y="149593"/>
                  </a:lnTo>
                  <a:lnTo>
                    <a:pt x="422795" y="191071"/>
                  </a:lnTo>
                  <a:lnTo>
                    <a:pt x="422706" y="191223"/>
                  </a:lnTo>
                  <a:lnTo>
                    <a:pt x="422465" y="191389"/>
                  </a:lnTo>
                  <a:lnTo>
                    <a:pt x="419125" y="196011"/>
                  </a:lnTo>
                  <a:lnTo>
                    <a:pt x="414947" y="199948"/>
                  </a:lnTo>
                  <a:lnTo>
                    <a:pt x="403174" y="207378"/>
                  </a:lnTo>
                  <a:lnTo>
                    <a:pt x="395325" y="209677"/>
                  </a:lnTo>
                  <a:lnTo>
                    <a:pt x="387261" y="209677"/>
                  </a:lnTo>
                  <a:lnTo>
                    <a:pt x="352793" y="192557"/>
                  </a:lnTo>
                  <a:lnTo>
                    <a:pt x="343611" y="169773"/>
                  </a:lnTo>
                  <a:lnTo>
                    <a:pt x="344614" y="159219"/>
                  </a:lnTo>
                  <a:lnTo>
                    <a:pt x="345363" y="155702"/>
                  </a:lnTo>
                  <a:lnTo>
                    <a:pt x="346913" y="151307"/>
                  </a:lnTo>
                  <a:lnTo>
                    <a:pt x="347637" y="149593"/>
                  </a:lnTo>
                  <a:lnTo>
                    <a:pt x="347954" y="148882"/>
                  </a:lnTo>
                  <a:lnTo>
                    <a:pt x="348183" y="148336"/>
                  </a:lnTo>
                  <a:lnTo>
                    <a:pt x="361467" y="122123"/>
                  </a:lnTo>
                  <a:lnTo>
                    <a:pt x="369112" y="107645"/>
                  </a:lnTo>
                  <a:lnTo>
                    <a:pt x="374357" y="98894"/>
                  </a:lnTo>
                  <a:lnTo>
                    <a:pt x="378079" y="93560"/>
                  </a:lnTo>
                  <a:lnTo>
                    <a:pt x="380199" y="90500"/>
                  </a:lnTo>
                  <a:lnTo>
                    <a:pt x="381139" y="89192"/>
                  </a:lnTo>
                  <a:lnTo>
                    <a:pt x="382447" y="88188"/>
                  </a:lnTo>
                  <a:lnTo>
                    <a:pt x="384822" y="86055"/>
                  </a:lnTo>
                  <a:lnTo>
                    <a:pt x="386105" y="85051"/>
                  </a:lnTo>
                  <a:lnTo>
                    <a:pt x="387451" y="84099"/>
                  </a:lnTo>
                  <a:lnTo>
                    <a:pt x="389229" y="82943"/>
                  </a:lnTo>
                  <a:lnTo>
                    <a:pt x="430085" y="61074"/>
                  </a:lnTo>
                  <a:lnTo>
                    <a:pt x="428891" y="59690"/>
                  </a:lnTo>
                  <a:lnTo>
                    <a:pt x="428358" y="59105"/>
                  </a:lnTo>
                  <a:lnTo>
                    <a:pt x="420077" y="52349"/>
                  </a:lnTo>
                  <a:lnTo>
                    <a:pt x="408813" y="48094"/>
                  </a:lnTo>
                  <a:lnTo>
                    <a:pt x="392582" y="46723"/>
                  </a:lnTo>
                  <a:lnTo>
                    <a:pt x="369443" y="48602"/>
                  </a:lnTo>
                  <a:lnTo>
                    <a:pt x="336905" y="56146"/>
                  </a:lnTo>
                  <a:lnTo>
                    <a:pt x="300418" y="68262"/>
                  </a:lnTo>
                  <a:lnTo>
                    <a:pt x="269049" y="80327"/>
                  </a:lnTo>
                  <a:lnTo>
                    <a:pt x="246303" y="90131"/>
                  </a:lnTo>
                  <a:lnTo>
                    <a:pt x="245427" y="90500"/>
                  </a:lnTo>
                  <a:lnTo>
                    <a:pt x="238569" y="92544"/>
                  </a:lnTo>
                  <a:lnTo>
                    <a:pt x="230720" y="93560"/>
                  </a:lnTo>
                  <a:lnTo>
                    <a:pt x="230212" y="93535"/>
                  </a:lnTo>
                  <a:lnTo>
                    <a:pt x="38049" y="0"/>
                  </a:lnTo>
                  <a:lnTo>
                    <a:pt x="28321" y="24409"/>
                  </a:lnTo>
                  <a:lnTo>
                    <a:pt x="12534" y="74269"/>
                  </a:lnTo>
                  <a:lnTo>
                    <a:pt x="3060" y="126619"/>
                  </a:lnTo>
                  <a:lnTo>
                    <a:pt x="0" y="180035"/>
                  </a:lnTo>
                  <a:lnTo>
                    <a:pt x="647" y="206832"/>
                  </a:lnTo>
                  <a:lnTo>
                    <a:pt x="5664" y="252806"/>
                  </a:lnTo>
                  <a:lnTo>
                    <a:pt x="15938" y="297840"/>
                  </a:lnTo>
                  <a:lnTo>
                    <a:pt x="31165" y="341477"/>
                  </a:lnTo>
                  <a:lnTo>
                    <a:pt x="51015" y="383260"/>
                  </a:lnTo>
                  <a:lnTo>
                    <a:pt x="75171" y="422719"/>
                  </a:lnTo>
                  <a:lnTo>
                    <a:pt x="103314" y="459384"/>
                  </a:lnTo>
                  <a:lnTo>
                    <a:pt x="135115" y="492798"/>
                  </a:lnTo>
                  <a:lnTo>
                    <a:pt x="166293" y="519557"/>
                  </a:lnTo>
                  <a:lnTo>
                    <a:pt x="200101" y="543344"/>
                  </a:lnTo>
                  <a:lnTo>
                    <a:pt x="236093" y="563651"/>
                  </a:lnTo>
                  <a:lnTo>
                    <a:pt x="273837" y="579958"/>
                  </a:lnTo>
                  <a:lnTo>
                    <a:pt x="319925" y="594309"/>
                  </a:lnTo>
                  <a:lnTo>
                    <a:pt x="367271" y="603885"/>
                  </a:lnTo>
                  <a:lnTo>
                    <a:pt x="420725" y="608088"/>
                  </a:lnTo>
                  <a:lnTo>
                    <a:pt x="474383" y="604989"/>
                  </a:lnTo>
                  <a:lnTo>
                    <a:pt x="527265" y="594918"/>
                  </a:lnTo>
                  <a:lnTo>
                    <a:pt x="578396" y="578256"/>
                  </a:lnTo>
                  <a:lnTo>
                    <a:pt x="626795" y="555345"/>
                  </a:lnTo>
                  <a:lnTo>
                    <a:pt x="662114" y="533260"/>
                  </a:lnTo>
                  <a:lnTo>
                    <a:pt x="694753" y="507707"/>
                  </a:lnTo>
                  <a:lnTo>
                    <a:pt x="724738" y="479069"/>
                  </a:lnTo>
                  <a:lnTo>
                    <a:pt x="752094" y="447700"/>
                  </a:lnTo>
                  <a:lnTo>
                    <a:pt x="790981" y="387172"/>
                  </a:lnTo>
                  <a:lnTo>
                    <a:pt x="806132" y="354507"/>
                  </a:lnTo>
                  <a:lnTo>
                    <a:pt x="818794" y="320802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58516" y="10736974"/>
              <a:ext cx="195299" cy="17785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29259" y="10251001"/>
              <a:ext cx="770890" cy="497840"/>
            </a:xfrm>
            <a:custGeom>
              <a:avLst/>
              <a:gdLst/>
              <a:ahLst/>
              <a:cxnLst/>
              <a:rect l="l" t="t" r="r" b="b"/>
              <a:pathLst>
                <a:path w="770890" h="497840">
                  <a:moveTo>
                    <a:pt x="770394" y="418731"/>
                  </a:moveTo>
                  <a:lnTo>
                    <a:pt x="766254" y="369989"/>
                  </a:lnTo>
                  <a:lnTo>
                    <a:pt x="755662" y="316649"/>
                  </a:lnTo>
                  <a:lnTo>
                    <a:pt x="743889" y="280365"/>
                  </a:lnTo>
                  <a:lnTo>
                    <a:pt x="728827" y="244132"/>
                  </a:lnTo>
                  <a:lnTo>
                    <a:pt x="710285" y="209550"/>
                  </a:lnTo>
                  <a:lnTo>
                    <a:pt x="665721" y="148234"/>
                  </a:lnTo>
                  <a:lnTo>
                    <a:pt x="611708" y="95161"/>
                  </a:lnTo>
                  <a:lnTo>
                    <a:pt x="559015" y="58877"/>
                  </a:lnTo>
                  <a:lnTo>
                    <a:pt x="501815" y="30302"/>
                  </a:lnTo>
                  <a:lnTo>
                    <a:pt x="451662" y="13385"/>
                  </a:lnTo>
                  <a:lnTo>
                    <a:pt x="399478" y="3314"/>
                  </a:lnTo>
                  <a:lnTo>
                    <a:pt x="346329" y="0"/>
                  </a:lnTo>
                  <a:lnTo>
                    <a:pt x="293268" y="3314"/>
                  </a:lnTo>
                  <a:lnTo>
                    <a:pt x="241350" y="13169"/>
                  </a:lnTo>
                  <a:lnTo>
                    <a:pt x="202704" y="25171"/>
                  </a:lnTo>
                  <a:lnTo>
                    <a:pt x="165481" y="40868"/>
                  </a:lnTo>
                  <a:lnTo>
                    <a:pt x="129959" y="60134"/>
                  </a:lnTo>
                  <a:lnTo>
                    <a:pt x="96431" y="82778"/>
                  </a:lnTo>
                  <a:lnTo>
                    <a:pt x="43929" y="130086"/>
                  </a:lnTo>
                  <a:lnTo>
                    <a:pt x="0" y="185445"/>
                  </a:lnTo>
                  <a:lnTo>
                    <a:pt x="16471" y="165176"/>
                  </a:lnTo>
                  <a:lnTo>
                    <a:pt x="33959" y="145961"/>
                  </a:lnTo>
                  <a:lnTo>
                    <a:pt x="72326" y="110744"/>
                  </a:lnTo>
                  <a:lnTo>
                    <a:pt x="105156" y="86982"/>
                  </a:lnTo>
                  <a:lnTo>
                    <a:pt x="140360" y="66725"/>
                  </a:lnTo>
                  <a:lnTo>
                    <a:pt x="177444" y="50177"/>
                  </a:lnTo>
                  <a:lnTo>
                    <a:pt x="215925" y="37503"/>
                  </a:lnTo>
                  <a:lnTo>
                    <a:pt x="256705" y="28613"/>
                  </a:lnTo>
                  <a:lnTo>
                    <a:pt x="298196" y="24053"/>
                  </a:lnTo>
                  <a:lnTo>
                    <a:pt x="318973" y="23342"/>
                  </a:lnTo>
                  <a:lnTo>
                    <a:pt x="339915" y="23647"/>
                  </a:lnTo>
                  <a:lnTo>
                    <a:pt x="381368" y="28117"/>
                  </a:lnTo>
                  <a:lnTo>
                    <a:pt x="429031" y="38684"/>
                  </a:lnTo>
                  <a:lnTo>
                    <a:pt x="475107" y="54914"/>
                  </a:lnTo>
                  <a:lnTo>
                    <a:pt x="518820" y="76682"/>
                  </a:lnTo>
                  <a:lnTo>
                    <a:pt x="559384" y="103835"/>
                  </a:lnTo>
                  <a:lnTo>
                    <a:pt x="596023" y="136232"/>
                  </a:lnTo>
                  <a:lnTo>
                    <a:pt x="638632" y="186817"/>
                  </a:lnTo>
                  <a:lnTo>
                    <a:pt x="672223" y="243598"/>
                  </a:lnTo>
                  <a:lnTo>
                    <a:pt x="520433" y="320128"/>
                  </a:lnTo>
                  <a:lnTo>
                    <a:pt x="511797" y="319290"/>
                  </a:lnTo>
                  <a:lnTo>
                    <a:pt x="505053" y="314947"/>
                  </a:lnTo>
                  <a:lnTo>
                    <a:pt x="459536" y="291299"/>
                  </a:lnTo>
                  <a:lnTo>
                    <a:pt x="450456" y="286308"/>
                  </a:lnTo>
                  <a:lnTo>
                    <a:pt x="442734" y="281711"/>
                  </a:lnTo>
                  <a:lnTo>
                    <a:pt x="434225" y="277190"/>
                  </a:lnTo>
                  <a:lnTo>
                    <a:pt x="425145" y="273761"/>
                  </a:lnTo>
                  <a:lnTo>
                    <a:pt x="415391" y="271602"/>
                  </a:lnTo>
                  <a:lnTo>
                    <a:pt x="404863" y="270840"/>
                  </a:lnTo>
                  <a:lnTo>
                    <a:pt x="394220" y="271818"/>
                  </a:lnTo>
                  <a:lnTo>
                    <a:pt x="347230" y="291909"/>
                  </a:lnTo>
                  <a:lnTo>
                    <a:pt x="292620" y="321030"/>
                  </a:lnTo>
                  <a:lnTo>
                    <a:pt x="256489" y="380593"/>
                  </a:lnTo>
                  <a:lnTo>
                    <a:pt x="252831" y="399580"/>
                  </a:lnTo>
                  <a:lnTo>
                    <a:pt x="254431" y="406933"/>
                  </a:lnTo>
                  <a:lnTo>
                    <a:pt x="257848" y="414007"/>
                  </a:lnTo>
                  <a:lnTo>
                    <a:pt x="266954" y="423545"/>
                  </a:lnTo>
                  <a:lnTo>
                    <a:pt x="278676" y="428752"/>
                  </a:lnTo>
                  <a:lnTo>
                    <a:pt x="291477" y="429196"/>
                  </a:lnTo>
                  <a:lnTo>
                    <a:pt x="303860" y="424535"/>
                  </a:lnTo>
                  <a:lnTo>
                    <a:pt x="308292" y="421690"/>
                  </a:lnTo>
                  <a:lnTo>
                    <a:pt x="311912" y="418096"/>
                  </a:lnTo>
                  <a:lnTo>
                    <a:pt x="314579" y="414007"/>
                  </a:lnTo>
                  <a:lnTo>
                    <a:pt x="339699" y="371983"/>
                  </a:lnTo>
                  <a:lnTo>
                    <a:pt x="362343" y="359600"/>
                  </a:lnTo>
                  <a:lnTo>
                    <a:pt x="372529" y="353250"/>
                  </a:lnTo>
                  <a:lnTo>
                    <a:pt x="397205" y="354723"/>
                  </a:lnTo>
                  <a:lnTo>
                    <a:pt x="406438" y="363118"/>
                  </a:lnTo>
                  <a:lnTo>
                    <a:pt x="499211" y="467156"/>
                  </a:lnTo>
                  <a:lnTo>
                    <a:pt x="513232" y="482536"/>
                  </a:lnTo>
                  <a:lnTo>
                    <a:pt x="519874" y="489267"/>
                  </a:lnTo>
                  <a:lnTo>
                    <a:pt x="530237" y="495884"/>
                  </a:lnTo>
                  <a:lnTo>
                    <a:pt x="541007" y="497776"/>
                  </a:lnTo>
                  <a:lnTo>
                    <a:pt x="551180" y="496735"/>
                  </a:lnTo>
                  <a:lnTo>
                    <a:pt x="559714" y="494525"/>
                  </a:lnTo>
                  <a:lnTo>
                    <a:pt x="562051" y="493826"/>
                  </a:lnTo>
                  <a:lnTo>
                    <a:pt x="590994" y="483895"/>
                  </a:lnTo>
                  <a:lnTo>
                    <a:pt x="593534" y="482993"/>
                  </a:lnTo>
                  <a:lnTo>
                    <a:pt x="605459" y="478878"/>
                  </a:lnTo>
                  <a:lnTo>
                    <a:pt x="608482" y="477799"/>
                  </a:lnTo>
                  <a:lnTo>
                    <a:pt x="612889" y="476300"/>
                  </a:lnTo>
                  <a:lnTo>
                    <a:pt x="612775" y="475983"/>
                  </a:lnTo>
                  <a:lnTo>
                    <a:pt x="612940" y="476250"/>
                  </a:lnTo>
                  <a:lnTo>
                    <a:pt x="768985" y="466598"/>
                  </a:lnTo>
                  <a:lnTo>
                    <a:pt x="769632" y="454736"/>
                  </a:lnTo>
                  <a:lnTo>
                    <a:pt x="770318" y="430657"/>
                  </a:lnTo>
                  <a:lnTo>
                    <a:pt x="770394" y="41873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7235076" y="10219720"/>
            <a:ext cx="2240769" cy="837398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6797744" y="3607975"/>
            <a:ext cx="3931920" cy="339915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135"/>
              </a:spcBef>
            </a:pPr>
            <a:r>
              <a:rPr lang="en-GB" sz="22100" spc="-25" dirty="0">
                <a:solidFill>
                  <a:srgbClr val="FFFFFF"/>
                </a:solidFill>
                <a:latin typeface="EC Square Sans Pro Light"/>
                <a:cs typeface="EC Square Sans Pro Light"/>
              </a:rPr>
              <a:t>03</a:t>
            </a:r>
            <a:endParaRPr lang="en-GB" sz="22100" dirty="0">
              <a:latin typeface="EC Square Sans Pro Light"/>
              <a:cs typeface="EC Square Sans Pro Light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xfrm>
            <a:off x="1725466" y="10441505"/>
            <a:ext cx="3869054" cy="701736"/>
          </a:xfrm>
          <a:prstGeom prst="rect">
            <a:avLst/>
          </a:prstGeom>
        </p:spPr>
        <p:txBody>
          <a:bodyPr vert="horz" wrap="square" lIns="0" tIns="85349" rIns="0" bIns="0" rtlCol="0">
            <a:spAutoFit/>
          </a:bodyPr>
          <a:lstStyle/>
          <a:p>
            <a:pPr marL="12700">
              <a:lnSpc>
                <a:spcPts val="2390"/>
              </a:lnSpc>
            </a:pPr>
            <a:r>
              <a:rPr dirty="0"/>
              <a:t>Making</a:t>
            </a:r>
            <a:r>
              <a:rPr spc="-30" dirty="0"/>
              <a:t> </a:t>
            </a:r>
            <a:r>
              <a:rPr dirty="0"/>
              <a:t>ADR</a:t>
            </a:r>
            <a:r>
              <a:rPr spc="-30" dirty="0"/>
              <a:t> </a:t>
            </a:r>
            <a:r>
              <a:rPr spc="-20" dirty="0"/>
              <a:t>fit</a:t>
            </a:r>
            <a:r>
              <a:rPr spc="-30" dirty="0"/>
              <a:t> </a:t>
            </a:r>
            <a:r>
              <a:rPr dirty="0"/>
              <a:t>for</a:t>
            </a:r>
            <a:r>
              <a:rPr spc="-30" dirty="0"/>
              <a:t> </a:t>
            </a:r>
            <a:r>
              <a:rPr dirty="0"/>
              <a:t>the</a:t>
            </a:r>
            <a:r>
              <a:rPr spc="-30" dirty="0"/>
              <a:t> </a:t>
            </a:r>
            <a:r>
              <a:rPr dirty="0"/>
              <a:t>digital</a:t>
            </a:r>
            <a:r>
              <a:rPr spc="-30" dirty="0"/>
              <a:t> </a:t>
            </a:r>
            <a:r>
              <a:rPr spc="-10" dirty="0"/>
              <a:t>markets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1406899" y="4160520"/>
            <a:ext cx="8321040" cy="227882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n-GB" sz="7350" spc="-10" dirty="0">
                <a:solidFill>
                  <a:srgbClr val="FFFFFF"/>
                </a:solidFill>
                <a:latin typeface="EC Square Sans Pro"/>
                <a:cs typeface="EC Square Sans Pro"/>
              </a:rPr>
              <a:t>Conditions for</a:t>
            </a:r>
            <a:br>
              <a:rPr lang="en-GB" sz="7350" spc="-10" dirty="0">
                <a:solidFill>
                  <a:srgbClr val="FFFFFF"/>
                </a:solidFill>
                <a:latin typeface="EC Square Sans Pro"/>
                <a:cs typeface="EC Square Sans Pro"/>
              </a:rPr>
            </a:br>
            <a:r>
              <a:rPr lang="en-GB" sz="7350" spc="-10" dirty="0">
                <a:solidFill>
                  <a:srgbClr val="FFFFFF"/>
                </a:solidFill>
                <a:latin typeface="EC Square Sans Pro"/>
                <a:cs typeface="EC Square Sans Pro"/>
              </a:rPr>
              <a:t>success</a:t>
            </a:r>
            <a:endParaRPr lang="en-GB" sz="7350" dirty="0">
              <a:latin typeface="EC Square Sans Pro"/>
              <a:cs typeface="EC Square Sans Pr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035393" y="1063194"/>
            <a:ext cx="15544800" cy="11595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en-GB" sz="11100" baseline="-4504" dirty="0">
                <a:latin typeface="EC Square Sans Pro Light"/>
                <a:cs typeface="EC Square Sans Pro Light"/>
              </a:rPr>
              <a:t>03</a:t>
            </a:r>
            <a:r>
              <a:rPr lang="en-GB" sz="11100" spc="-1110" baseline="-4504" dirty="0">
                <a:latin typeface="EC Square Sans Pro Light"/>
                <a:cs typeface="EC Square Sans Pro Light"/>
              </a:rPr>
              <a:t> </a:t>
            </a:r>
            <a:r>
              <a:rPr lang="en-GB" sz="3050" dirty="0"/>
              <a:t>Conditions for success</a:t>
            </a:r>
            <a:endParaRPr lang="en-GB" sz="3050" dirty="0">
              <a:latin typeface="EC Square Sans Pro Light"/>
              <a:cs typeface="EC Square Sans Pro Light"/>
            </a:endParaRPr>
          </a:p>
        </p:txBody>
      </p:sp>
      <p:sp>
        <p:nvSpPr>
          <p:cNvPr id="3" name="Key message"/>
          <p:cNvSpPr txBox="1"/>
          <p:nvPr/>
        </p:nvSpPr>
        <p:spPr>
          <a:xfrm>
            <a:off x="2196656" y="2880360"/>
            <a:ext cx="17282160" cy="91440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en-GB" sz="5800" dirty="0">
                <a:solidFill>
                  <a:srgbClr val="FFFFFF"/>
                </a:solidFill>
                <a:latin typeface="EC Square Sans Pro Medium"/>
                <a:cs typeface="EC Square Sans Pro Medium"/>
              </a:rPr>
              <a:t>Trust matters as much as cost</a:t>
            </a:r>
            <a:endParaRPr lang="en-GB" sz="5800" dirty="0">
              <a:latin typeface="EC Square Sans Pro Medium"/>
              <a:cs typeface="EC Square Sans Pro Medium"/>
            </a:endParaRPr>
          </a:p>
        </p:txBody>
      </p:sp>
      <p:grpSp>
        <p:nvGrpSpPr>
          <p:cNvPr id="4" name="Bullet marker 1"/>
          <p:cNvGrpSpPr/>
          <p:nvPr/>
        </p:nvGrpSpPr>
        <p:grpSpPr>
          <a:xfrm>
            <a:off x="2204120" y="4492124"/>
            <a:ext cx="268605" cy="254635"/>
            <a:chOff x="13111675" y="3680693"/>
            <a:chExt cx="268605" cy="254635"/>
          </a:xfrm>
        </p:grpSpPr>
        <p:sp>
          <p:nvSpPr>
            <p:cNvPr id="5" name="object 10"/>
            <p:cNvSpPr/>
            <p:nvPr/>
          </p:nvSpPr>
          <p:spPr>
            <a:xfrm>
              <a:off x="13116911" y="3685928"/>
              <a:ext cx="257810" cy="243840"/>
            </a:xfrm>
            <a:custGeom>
              <a:avLst/>
              <a:gdLst/>
              <a:ahLst/>
              <a:cxnLst/>
              <a:rect l="l" t="t" r="r" b="b"/>
              <a:pathLst>
                <a:path w="257809" h="243839">
                  <a:moveTo>
                    <a:pt x="128760" y="0"/>
                  </a:moveTo>
                  <a:lnTo>
                    <a:pt x="121432" y="1443"/>
                  </a:lnTo>
                  <a:lnTo>
                    <a:pt x="114991" y="5772"/>
                  </a:lnTo>
                  <a:lnTo>
                    <a:pt x="0" y="122176"/>
                  </a:lnTo>
                  <a:lnTo>
                    <a:pt x="113630" y="237210"/>
                  </a:lnTo>
                  <a:lnTo>
                    <a:pt x="120708" y="241969"/>
                  </a:lnTo>
                  <a:lnTo>
                    <a:pt x="128760" y="243555"/>
                  </a:lnTo>
                  <a:lnTo>
                    <a:pt x="136812" y="241969"/>
                  </a:lnTo>
                  <a:lnTo>
                    <a:pt x="143890" y="237210"/>
                  </a:lnTo>
                  <a:lnTo>
                    <a:pt x="257520" y="122176"/>
                  </a:lnTo>
                  <a:lnTo>
                    <a:pt x="142529" y="5772"/>
                  </a:lnTo>
                  <a:lnTo>
                    <a:pt x="136088" y="1443"/>
                  </a:lnTo>
                  <a:lnTo>
                    <a:pt x="12876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11"/>
            <p:cNvSpPr/>
            <p:nvPr/>
          </p:nvSpPr>
          <p:spPr>
            <a:xfrm>
              <a:off x="13116911" y="3685928"/>
              <a:ext cx="257810" cy="243840"/>
            </a:xfrm>
            <a:custGeom>
              <a:avLst/>
              <a:gdLst/>
              <a:ahLst/>
              <a:cxnLst/>
              <a:rect l="l" t="t" r="r" b="b"/>
              <a:pathLst>
                <a:path w="257809" h="243839">
                  <a:moveTo>
                    <a:pt x="257520" y="122176"/>
                  </a:moveTo>
                  <a:lnTo>
                    <a:pt x="142529" y="5772"/>
                  </a:lnTo>
                  <a:lnTo>
                    <a:pt x="136088" y="1443"/>
                  </a:lnTo>
                  <a:lnTo>
                    <a:pt x="128760" y="0"/>
                  </a:lnTo>
                  <a:lnTo>
                    <a:pt x="121432" y="1443"/>
                  </a:lnTo>
                  <a:lnTo>
                    <a:pt x="114991" y="5772"/>
                  </a:lnTo>
                  <a:lnTo>
                    <a:pt x="0" y="122176"/>
                  </a:lnTo>
                  <a:lnTo>
                    <a:pt x="113630" y="237210"/>
                  </a:lnTo>
                  <a:lnTo>
                    <a:pt x="120708" y="241969"/>
                  </a:lnTo>
                  <a:lnTo>
                    <a:pt x="128760" y="243555"/>
                  </a:lnTo>
                  <a:lnTo>
                    <a:pt x="136812" y="241969"/>
                  </a:lnTo>
                  <a:lnTo>
                    <a:pt x="143890" y="237210"/>
                  </a:lnTo>
                  <a:lnTo>
                    <a:pt x="257520" y="122176"/>
                  </a:lnTo>
                  <a:close/>
                </a:path>
              </a:pathLst>
            </a:custGeom>
            <a:ln w="10470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Bullet 1"/>
          <p:cNvSpPr txBox="1"/>
          <p:nvPr/>
        </p:nvSpPr>
        <p:spPr>
          <a:xfrm>
            <a:off x="2681424" y="4251960"/>
            <a:ext cx="15270480" cy="6540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en-GB" sz="4100" spc="-10" dirty="0">
                <a:solidFill>
                  <a:srgbClr val="FFFFFF"/>
                </a:solidFill>
                <a:latin typeface="EC Square Sans Pro"/>
                <a:cs typeface="EC Square Sans Pro"/>
              </a:rPr>
              <a:t>Incentives must protect independence and impartiality</a:t>
            </a:r>
            <a:endParaRPr lang="en-GB" sz="4100" dirty="0">
              <a:latin typeface="EC Square Sans Pro"/>
              <a:cs typeface="EC Square Sans Pro"/>
            </a:endParaRPr>
          </a:p>
        </p:txBody>
      </p:sp>
      <p:grpSp>
        <p:nvGrpSpPr>
          <p:cNvPr id="8" name="Bullet marker 2"/>
          <p:cNvGrpSpPr/>
          <p:nvPr/>
        </p:nvGrpSpPr>
        <p:grpSpPr>
          <a:xfrm>
            <a:off x="2204120" y="5571116"/>
            <a:ext cx="268605" cy="254635"/>
            <a:chOff x="13111675" y="3680693"/>
            <a:chExt cx="268605" cy="254635"/>
          </a:xfrm>
        </p:grpSpPr>
        <p:sp>
          <p:nvSpPr>
            <p:cNvPr id="9" name="object 10"/>
            <p:cNvSpPr/>
            <p:nvPr/>
          </p:nvSpPr>
          <p:spPr>
            <a:xfrm>
              <a:off x="13116911" y="3685928"/>
              <a:ext cx="257810" cy="243840"/>
            </a:xfrm>
            <a:custGeom>
              <a:avLst/>
              <a:gdLst/>
              <a:ahLst/>
              <a:cxnLst/>
              <a:rect l="l" t="t" r="r" b="b"/>
              <a:pathLst>
                <a:path w="257809" h="243839">
                  <a:moveTo>
                    <a:pt x="128760" y="0"/>
                  </a:moveTo>
                  <a:lnTo>
                    <a:pt x="121432" y="1443"/>
                  </a:lnTo>
                  <a:lnTo>
                    <a:pt x="114991" y="5772"/>
                  </a:lnTo>
                  <a:lnTo>
                    <a:pt x="0" y="122176"/>
                  </a:lnTo>
                  <a:lnTo>
                    <a:pt x="113630" y="237210"/>
                  </a:lnTo>
                  <a:lnTo>
                    <a:pt x="120708" y="241969"/>
                  </a:lnTo>
                  <a:lnTo>
                    <a:pt x="128760" y="243555"/>
                  </a:lnTo>
                  <a:lnTo>
                    <a:pt x="136812" y="241969"/>
                  </a:lnTo>
                  <a:lnTo>
                    <a:pt x="143890" y="237210"/>
                  </a:lnTo>
                  <a:lnTo>
                    <a:pt x="257520" y="122176"/>
                  </a:lnTo>
                  <a:lnTo>
                    <a:pt x="142529" y="5772"/>
                  </a:lnTo>
                  <a:lnTo>
                    <a:pt x="136088" y="1443"/>
                  </a:lnTo>
                  <a:lnTo>
                    <a:pt x="12876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1"/>
            <p:cNvSpPr/>
            <p:nvPr/>
          </p:nvSpPr>
          <p:spPr>
            <a:xfrm>
              <a:off x="13116911" y="3685928"/>
              <a:ext cx="257810" cy="243840"/>
            </a:xfrm>
            <a:custGeom>
              <a:avLst/>
              <a:gdLst/>
              <a:ahLst/>
              <a:cxnLst/>
              <a:rect l="l" t="t" r="r" b="b"/>
              <a:pathLst>
                <a:path w="257809" h="243839">
                  <a:moveTo>
                    <a:pt x="257520" y="122176"/>
                  </a:moveTo>
                  <a:lnTo>
                    <a:pt x="142529" y="5772"/>
                  </a:lnTo>
                  <a:lnTo>
                    <a:pt x="136088" y="1443"/>
                  </a:lnTo>
                  <a:lnTo>
                    <a:pt x="128760" y="0"/>
                  </a:lnTo>
                  <a:lnTo>
                    <a:pt x="121432" y="1443"/>
                  </a:lnTo>
                  <a:lnTo>
                    <a:pt x="114991" y="5772"/>
                  </a:lnTo>
                  <a:lnTo>
                    <a:pt x="0" y="122176"/>
                  </a:lnTo>
                  <a:lnTo>
                    <a:pt x="113630" y="237210"/>
                  </a:lnTo>
                  <a:lnTo>
                    <a:pt x="120708" y="241969"/>
                  </a:lnTo>
                  <a:lnTo>
                    <a:pt x="128760" y="243555"/>
                  </a:lnTo>
                  <a:lnTo>
                    <a:pt x="136812" y="241969"/>
                  </a:lnTo>
                  <a:lnTo>
                    <a:pt x="143890" y="237210"/>
                  </a:lnTo>
                  <a:lnTo>
                    <a:pt x="257520" y="122176"/>
                  </a:lnTo>
                  <a:close/>
                </a:path>
              </a:pathLst>
            </a:custGeom>
            <a:ln w="10470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Bullet 2"/>
          <p:cNvSpPr txBox="1"/>
          <p:nvPr/>
        </p:nvSpPr>
        <p:spPr>
          <a:xfrm>
            <a:off x="2681424" y="5330952"/>
            <a:ext cx="15270480" cy="6540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en-GB" sz="4100" spc="-10" dirty="0">
                <a:solidFill>
                  <a:srgbClr val="FFFFFF"/>
                </a:solidFill>
                <a:latin typeface="EC Square Sans Pro"/>
                <a:cs typeface="EC Square Sans Pro"/>
              </a:rPr>
              <a:t>Extra care with trader-funded sector schemes</a:t>
            </a:r>
            <a:endParaRPr lang="en-GB" sz="4100" dirty="0">
              <a:latin typeface="EC Square Sans Pro"/>
              <a:cs typeface="EC Square Sans Pro"/>
            </a:endParaRPr>
          </a:p>
        </p:txBody>
      </p:sp>
      <p:grpSp>
        <p:nvGrpSpPr>
          <p:cNvPr id="12" name="Bullet marker 3"/>
          <p:cNvGrpSpPr/>
          <p:nvPr/>
        </p:nvGrpSpPr>
        <p:grpSpPr>
          <a:xfrm>
            <a:off x="2204120" y="6650108"/>
            <a:ext cx="268605" cy="254635"/>
            <a:chOff x="13111675" y="3680693"/>
            <a:chExt cx="268605" cy="254635"/>
          </a:xfrm>
        </p:grpSpPr>
        <p:sp>
          <p:nvSpPr>
            <p:cNvPr id="13" name="object 10"/>
            <p:cNvSpPr/>
            <p:nvPr/>
          </p:nvSpPr>
          <p:spPr>
            <a:xfrm>
              <a:off x="13116911" y="3685928"/>
              <a:ext cx="257810" cy="243840"/>
            </a:xfrm>
            <a:custGeom>
              <a:avLst/>
              <a:gdLst/>
              <a:ahLst/>
              <a:cxnLst/>
              <a:rect l="l" t="t" r="r" b="b"/>
              <a:pathLst>
                <a:path w="257809" h="243839">
                  <a:moveTo>
                    <a:pt x="128760" y="0"/>
                  </a:moveTo>
                  <a:lnTo>
                    <a:pt x="121432" y="1443"/>
                  </a:lnTo>
                  <a:lnTo>
                    <a:pt x="114991" y="5772"/>
                  </a:lnTo>
                  <a:lnTo>
                    <a:pt x="0" y="122176"/>
                  </a:lnTo>
                  <a:lnTo>
                    <a:pt x="113630" y="237210"/>
                  </a:lnTo>
                  <a:lnTo>
                    <a:pt x="120708" y="241969"/>
                  </a:lnTo>
                  <a:lnTo>
                    <a:pt x="128760" y="243555"/>
                  </a:lnTo>
                  <a:lnTo>
                    <a:pt x="136812" y="241969"/>
                  </a:lnTo>
                  <a:lnTo>
                    <a:pt x="143890" y="237210"/>
                  </a:lnTo>
                  <a:lnTo>
                    <a:pt x="257520" y="122176"/>
                  </a:lnTo>
                  <a:lnTo>
                    <a:pt x="142529" y="5772"/>
                  </a:lnTo>
                  <a:lnTo>
                    <a:pt x="136088" y="1443"/>
                  </a:lnTo>
                  <a:lnTo>
                    <a:pt x="12876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1"/>
            <p:cNvSpPr/>
            <p:nvPr/>
          </p:nvSpPr>
          <p:spPr>
            <a:xfrm>
              <a:off x="13116911" y="3685928"/>
              <a:ext cx="257810" cy="243840"/>
            </a:xfrm>
            <a:custGeom>
              <a:avLst/>
              <a:gdLst/>
              <a:ahLst/>
              <a:cxnLst/>
              <a:rect l="l" t="t" r="r" b="b"/>
              <a:pathLst>
                <a:path w="257809" h="243839">
                  <a:moveTo>
                    <a:pt x="257520" y="122176"/>
                  </a:moveTo>
                  <a:lnTo>
                    <a:pt x="142529" y="5772"/>
                  </a:lnTo>
                  <a:lnTo>
                    <a:pt x="136088" y="1443"/>
                  </a:lnTo>
                  <a:lnTo>
                    <a:pt x="128760" y="0"/>
                  </a:lnTo>
                  <a:lnTo>
                    <a:pt x="121432" y="1443"/>
                  </a:lnTo>
                  <a:lnTo>
                    <a:pt x="114991" y="5772"/>
                  </a:lnTo>
                  <a:lnTo>
                    <a:pt x="0" y="122176"/>
                  </a:lnTo>
                  <a:lnTo>
                    <a:pt x="113630" y="237210"/>
                  </a:lnTo>
                  <a:lnTo>
                    <a:pt x="120708" y="241969"/>
                  </a:lnTo>
                  <a:lnTo>
                    <a:pt x="128760" y="243555"/>
                  </a:lnTo>
                  <a:lnTo>
                    <a:pt x="136812" y="241969"/>
                  </a:lnTo>
                  <a:lnTo>
                    <a:pt x="143890" y="237210"/>
                  </a:lnTo>
                  <a:lnTo>
                    <a:pt x="257520" y="122176"/>
                  </a:lnTo>
                  <a:close/>
                </a:path>
              </a:pathLst>
            </a:custGeom>
            <a:ln w="10470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Bullet 3"/>
          <p:cNvSpPr txBox="1"/>
          <p:nvPr/>
        </p:nvSpPr>
        <p:spPr>
          <a:xfrm>
            <a:off x="2681424" y="6409944"/>
            <a:ext cx="15270480" cy="6540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en-GB" sz="4100" spc="-10" dirty="0">
                <a:solidFill>
                  <a:srgbClr val="FFFFFF"/>
                </a:solidFill>
                <a:latin typeface="EC Square Sans Pro"/>
                <a:cs typeface="EC Square Sans Pro"/>
              </a:rPr>
              <a:t>Refusals stem more from perceived bias than cost</a:t>
            </a:r>
            <a:endParaRPr lang="en-GB" sz="4100" dirty="0">
              <a:latin typeface="EC Square Sans Pro"/>
              <a:cs typeface="EC Square Sans Pro"/>
            </a:endParaRPr>
          </a:p>
        </p:txBody>
      </p:sp>
      <p:grpSp>
        <p:nvGrpSpPr>
          <p:cNvPr id="16" name="Bullet marker 4"/>
          <p:cNvGrpSpPr/>
          <p:nvPr/>
        </p:nvGrpSpPr>
        <p:grpSpPr>
          <a:xfrm>
            <a:off x="2204120" y="7729100"/>
            <a:ext cx="268605" cy="254635"/>
            <a:chOff x="13111675" y="3680693"/>
            <a:chExt cx="268605" cy="254635"/>
          </a:xfrm>
        </p:grpSpPr>
        <p:sp>
          <p:nvSpPr>
            <p:cNvPr id="17" name="object 10"/>
            <p:cNvSpPr/>
            <p:nvPr/>
          </p:nvSpPr>
          <p:spPr>
            <a:xfrm>
              <a:off x="13116911" y="3685928"/>
              <a:ext cx="257810" cy="243840"/>
            </a:xfrm>
            <a:custGeom>
              <a:avLst/>
              <a:gdLst/>
              <a:ahLst/>
              <a:cxnLst/>
              <a:rect l="l" t="t" r="r" b="b"/>
              <a:pathLst>
                <a:path w="257809" h="243839">
                  <a:moveTo>
                    <a:pt x="128760" y="0"/>
                  </a:moveTo>
                  <a:lnTo>
                    <a:pt x="121432" y="1443"/>
                  </a:lnTo>
                  <a:lnTo>
                    <a:pt x="114991" y="5772"/>
                  </a:lnTo>
                  <a:lnTo>
                    <a:pt x="0" y="122176"/>
                  </a:lnTo>
                  <a:lnTo>
                    <a:pt x="113630" y="237210"/>
                  </a:lnTo>
                  <a:lnTo>
                    <a:pt x="120708" y="241969"/>
                  </a:lnTo>
                  <a:lnTo>
                    <a:pt x="128760" y="243555"/>
                  </a:lnTo>
                  <a:lnTo>
                    <a:pt x="136812" y="241969"/>
                  </a:lnTo>
                  <a:lnTo>
                    <a:pt x="143890" y="237210"/>
                  </a:lnTo>
                  <a:lnTo>
                    <a:pt x="257520" y="122176"/>
                  </a:lnTo>
                  <a:lnTo>
                    <a:pt x="142529" y="5772"/>
                  </a:lnTo>
                  <a:lnTo>
                    <a:pt x="136088" y="1443"/>
                  </a:lnTo>
                  <a:lnTo>
                    <a:pt x="12876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1"/>
            <p:cNvSpPr/>
            <p:nvPr/>
          </p:nvSpPr>
          <p:spPr>
            <a:xfrm>
              <a:off x="13116911" y="3685928"/>
              <a:ext cx="257810" cy="243840"/>
            </a:xfrm>
            <a:custGeom>
              <a:avLst/>
              <a:gdLst/>
              <a:ahLst/>
              <a:cxnLst/>
              <a:rect l="l" t="t" r="r" b="b"/>
              <a:pathLst>
                <a:path w="257809" h="243839">
                  <a:moveTo>
                    <a:pt x="257520" y="122176"/>
                  </a:moveTo>
                  <a:lnTo>
                    <a:pt x="142529" y="5772"/>
                  </a:lnTo>
                  <a:lnTo>
                    <a:pt x="136088" y="1443"/>
                  </a:lnTo>
                  <a:lnTo>
                    <a:pt x="128760" y="0"/>
                  </a:lnTo>
                  <a:lnTo>
                    <a:pt x="121432" y="1443"/>
                  </a:lnTo>
                  <a:lnTo>
                    <a:pt x="114991" y="5772"/>
                  </a:lnTo>
                  <a:lnTo>
                    <a:pt x="0" y="122176"/>
                  </a:lnTo>
                  <a:lnTo>
                    <a:pt x="113630" y="237210"/>
                  </a:lnTo>
                  <a:lnTo>
                    <a:pt x="120708" y="241969"/>
                  </a:lnTo>
                  <a:lnTo>
                    <a:pt x="128760" y="243555"/>
                  </a:lnTo>
                  <a:lnTo>
                    <a:pt x="136812" y="241969"/>
                  </a:lnTo>
                  <a:lnTo>
                    <a:pt x="143890" y="237210"/>
                  </a:lnTo>
                  <a:lnTo>
                    <a:pt x="257520" y="122176"/>
                  </a:lnTo>
                  <a:close/>
                </a:path>
              </a:pathLst>
            </a:custGeom>
            <a:ln w="10470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Bullet 4"/>
          <p:cNvSpPr txBox="1"/>
          <p:nvPr/>
        </p:nvSpPr>
        <p:spPr>
          <a:xfrm>
            <a:off x="2681424" y="7488936"/>
            <a:ext cx="15270480" cy="6540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en-GB" sz="4100" spc="-10" dirty="0">
                <a:solidFill>
                  <a:srgbClr val="FFFFFF"/>
                </a:solidFill>
                <a:latin typeface="EC Square Sans Pro"/>
                <a:cs typeface="EC Square Sans Pro"/>
              </a:rPr>
              <a:t>Many traders do not know outcomes are non-binding</a:t>
            </a:r>
            <a:endParaRPr lang="en-GB" sz="4100" dirty="0">
              <a:latin typeface="EC Square Sans Pro"/>
              <a:cs typeface="EC Square Sans Pro"/>
            </a:endParaRPr>
          </a:p>
        </p:txBody>
      </p:sp>
      <p:grpSp>
        <p:nvGrpSpPr>
          <p:cNvPr id="20" name="Bullet marker 5"/>
          <p:cNvGrpSpPr/>
          <p:nvPr/>
        </p:nvGrpSpPr>
        <p:grpSpPr>
          <a:xfrm>
            <a:off x="2204120" y="8808092"/>
            <a:ext cx="268605" cy="254635"/>
            <a:chOff x="13111675" y="3680693"/>
            <a:chExt cx="268605" cy="254635"/>
          </a:xfrm>
        </p:grpSpPr>
        <p:sp>
          <p:nvSpPr>
            <p:cNvPr id="21" name="object 10"/>
            <p:cNvSpPr/>
            <p:nvPr/>
          </p:nvSpPr>
          <p:spPr>
            <a:xfrm>
              <a:off x="13116911" y="3685928"/>
              <a:ext cx="257810" cy="243840"/>
            </a:xfrm>
            <a:custGeom>
              <a:avLst/>
              <a:gdLst/>
              <a:ahLst/>
              <a:cxnLst/>
              <a:rect l="l" t="t" r="r" b="b"/>
              <a:pathLst>
                <a:path w="257809" h="243839">
                  <a:moveTo>
                    <a:pt x="128760" y="0"/>
                  </a:moveTo>
                  <a:lnTo>
                    <a:pt x="121432" y="1443"/>
                  </a:lnTo>
                  <a:lnTo>
                    <a:pt x="114991" y="5772"/>
                  </a:lnTo>
                  <a:lnTo>
                    <a:pt x="0" y="122176"/>
                  </a:lnTo>
                  <a:lnTo>
                    <a:pt x="113630" y="237210"/>
                  </a:lnTo>
                  <a:lnTo>
                    <a:pt x="120708" y="241969"/>
                  </a:lnTo>
                  <a:lnTo>
                    <a:pt x="128760" y="243555"/>
                  </a:lnTo>
                  <a:lnTo>
                    <a:pt x="136812" y="241969"/>
                  </a:lnTo>
                  <a:lnTo>
                    <a:pt x="143890" y="237210"/>
                  </a:lnTo>
                  <a:lnTo>
                    <a:pt x="257520" y="122176"/>
                  </a:lnTo>
                  <a:lnTo>
                    <a:pt x="142529" y="5772"/>
                  </a:lnTo>
                  <a:lnTo>
                    <a:pt x="136088" y="1443"/>
                  </a:lnTo>
                  <a:lnTo>
                    <a:pt x="12876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11"/>
            <p:cNvSpPr/>
            <p:nvPr/>
          </p:nvSpPr>
          <p:spPr>
            <a:xfrm>
              <a:off x="13116911" y="3685928"/>
              <a:ext cx="257810" cy="243840"/>
            </a:xfrm>
            <a:custGeom>
              <a:avLst/>
              <a:gdLst/>
              <a:ahLst/>
              <a:cxnLst/>
              <a:rect l="l" t="t" r="r" b="b"/>
              <a:pathLst>
                <a:path w="257809" h="243839">
                  <a:moveTo>
                    <a:pt x="257520" y="122176"/>
                  </a:moveTo>
                  <a:lnTo>
                    <a:pt x="142529" y="5772"/>
                  </a:lnTo>
                  <a:lnTo>
                    <a:pt x="136088" y="1443"/>
                  </a:lnTo>
                  <a:lnTo>
                    <a:pt x="128760" y="0"/>
                  </a:lnTo>
                  <a:lnTo>
                    <a:pt x="121432" y="1443"/>
                  </a:lnTo>
                  <a:lnTo>
                    <a:pt x="114991" y="5772"/>
                  </a:lnTo>
                  <a:lnTo>
                    <a:pt x="0" y="122176"/>
                  </a:lnTo>
                  <a:lnTo>
                    <a:pt x="113630" y="237210"/>
                  </a:lnTo>
                  <a:lnTo>
                    <a:pt x="120708" y="241969"/>
                  </a:lnTo>
                  <a:lnTo>
                    <a:pt x="128760" y="243555"/>
                  </a:lnTo>
                  <a:lnTo>
                    <a:pt x="136812" y="241969"/>
                  </a:lnTo>
                  <a:lnTo>
                    <a:pt x="143890" y="237210"/>
                  </a:lnTo>
                  <a:lnTo>
                    <a:pt x="257520" y="122176"/>
                  </a:lnTo>
                  <a:close/>
                </a:path>
              </a:pathLst>
            </a:custGeom>
            <a:ln w="10470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Bullet 5"/>
          <p:cNvSpPr txBox="1"/>
          <p:nvPr/>
        </p:nvSpPr>
        <p:spPr>
          <a:xfrm>
            <a:off x="2681424" y="8567928"/>
            <a:ext cx="15270480" cy="6540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en-GB" sz="4100" spc="-10" dirty="0">
                <a:solidFill>
                  <a:srgbClr val="FFFFFF"/>
                </a:solidFill>
                <a:latin typeface="EC Square Sans Pro"/>
                <a:cs typeface="EC Square Sans Pro"/>
              </a:rPr>
              <a:t>Awareness-raising matters as much as funding</a:t>
            </a:r>
            <a:endParaRPr lang="en-GB" sz="4100" dirty="0">
              <a:latin typeface="EC Square Sans Pro"/>
              <a:cs typeface="EC Square Sans Pro"/>
            </a:endParaRPr>
          </a:p>
        </p:txBody>
      </p:sp>
      <p:sp>
        <p:nvSpPr>
          <p:cNvPr id="24" name="object 17"/>
          <p:cNvSpPr txBox="1">
            <a:spLocks noGrp="1"/>
          </p:cNvSpPr>
          <p:nvPr>
            <p:ph type="ftr" sz="quarter" idx="5"/>
          </p:nvPr>
        </p:nvSpPr>
        <p:spPr>
          <a:xfrm>
            <a:off x="1725466" y="10441505"/>
            <a:ext cx="3869054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390"/>
              </a:lnSpc>
            </a:pPr>
            <a:r>
              <a:rPr dirty="0"/>
              <a:t>Making</a:t>
            </a:r>
            <a:r>
              <a:rPr spc="-30" dirty="0"/>
              <a:t> </a:t>
            </a:r>
            <a:r>
              <a:rPr dirty="0"/>
              <a:t>ADR</a:t>
            </a:r>
            <a:r>
              <a:rPr spc="-30" dirty="0"/>
              <a:t> </a:t>
            </a:r>
            <a:r>
              <a:rPr spc="-20" dirty="0"/>
              <a:t>fit</a:t>
            </a:r>
            <a:r>
              <a:rPr spc="-30" dirty="0"/>
              <a:t> </a:t>
            </a:r>
            <a:r>
              <a:rPr dirty="0"/>
              <a:t>for</a:t>
            </a:r>
            <a:r>
              <a:rPr spc="-30" dirty="0"/>
              <a:t> </a:t>
            </a:r>
            <a:r>
              <a:rPr dirty="0"/>
              <a:t>the</a:t>
            </a:r>
            <a:r>
              <a:rPr spc="-30" dirty="0"/>
              <a:t> </a:t>
            </a:r>
            <a:r>
              <a:rPr dirty="0"/>
              <a:t>digital</a:t>
            </a:r>
            <a:r>
              <a:rPr spc="-30" dirty="0"/>
              <a:t> </a:t>
            </a:r>
            <a:r>
              <a:rPr spc="-10" dirty="0"/>
              <a:t>markets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228F55A8-BF41-4D3A-9269-110D5CA75D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>
            <a:extLst>
              <a:ext uri="{FF2B5EF4-FFF2-40B4-BE49-F238E27FC236}">
                <a16:creationId xmlns:a16="http://schemas.microsoft.com/office/drawing/2014/main" id="{FE884D45-D0C1-8953-E94E-C13CEE8FAAF1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53" y="0"/>
            <a:ext cx="20100188" cy="10041579"/>
          </a:xfrm>
          <a:prstGeom prst="rect">
            <a:avLst/>
          </a:prstGeom>
        </p:spPr>
      </p:pic>
      <p:grpSp>
        <p:nvGrpSpPr>
          <p:cNvPr id="3" name="object 3">
            <a:extLst>
              <a:ext uri="{FF2B5EF4-FFF2-40B4-BE49-F238E27FC236}">
                <a16:creationId xmlns:a16="http://schemas.microsoft.com/office/drawing/2014/main" id="{B460FC0D-A4F0-B0B0-FFF0-496CAC8D5341}"/>
              </a:ext>
            </a:extLst>
          </p:cNvPr>
          <p:cNvGrpSpPr/>
          <p:nvPr/>
        </p:nvGrpSpPr>
        <p:grpSpPr>
          <a:xfrm>
            <a:off x="628252" y="10250989"/>
            <a:ext cx="871855" cy="838200"/>
            <a:chOff x="628252" y="10250989"/>
            <a:chExt cx="871855" cy="838200"/>
          </a:xfrm>
        </p:grpSpPr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9A3E76DA-7F89-7710-6775-09EBB3D2BF9E}"/>
                </a:ext>
              </a:extLst>
            </p:cNvPr>
            <p:cNvSpPr/>
            <p:nvPr/>
          </p:nvSpPr>
          <p:spPr>
            <a:xfrm>
              <a:off x="628243" y="10480554"/>
              <a:ext cx="819150" cy="608330"/>
            </a:xfrm>
            <a:custGeom>
              <a:avLst/>
              <a:gdLst/>
              <a:ahLst/>
              <a:cxnLst/>
              <a:rect l="l" t="t" r="r" b="b"/>
              <a:pathLst>
                <a:path w="819150" h="608329">
                  <a:moveTo>
                    <a:pt x="362153" y="320116"/>
                  </a:moveTo>
                  <a:lnTo>
                    <a:pt x="360832" y="320116"/>
                  </a:lnTo>
                  <a:lnTo>
                    <a:pt x="360781" y="320306"/>
                  </a:lnTo>
                  <a:lnTo>
                    <a:pt x="362153" y="320116"/>
                  </a:lnTo>
                  <a:close/>
                </a:path>
                <a:path w="819150" h="608329">
                  <a:moveTo>
                    <a:pt x="818794" y="320802"/>
                  </a:moveTo>
                  <a:lnTo>
                    <a:pt x="799541" y="364020"/>
                  </a:lnTo>
                  <a:lnTo>
                    <a:pt x="775754" y="404901"/>
                  </a:lnTo>
                  <a:lnTo>
                    <a:pt x="740143" y="450634"/>
                  </a:lnTo>
                  <a:lnTo>
                    <a:pt x="698423" y="490880"/>
                  </a:lnTo>
                  <a:lnTo>
                    <a:pt x="657009" y="521195"/>
                  </a:lnTo>
                  <a:lnTo>
                    <a:pt x="611873" y="545922"/>
                  </a:lnTo>
                  <a:lnTo>
                    <a:pt x="563892" y="564705"/>
                  </a:lnTo>
                  <a:lnTo>
                    <a:pt x="513918" y="577189"/>
                  </a:lnTo>
                  <a:lnTo>
                    <a:pt x="462813" y="582993"/>
                  </a:lnTo>
                  <a:lnTo>
                    <a:pt x="411441" y="581787"/>
                  </a:lnTo>
                  <a:lnTo>
                    <a:pt x="358216" y="573303"/>
                  </a:lnTo>
                  <a:lnTo>
                    <a:pt x="306908" y="558088"/>
                  </a:lnTo>
                  <a:lnTo>
                    <a:pt x="258241" y="536232"/>
                  </a:lnTo>
                  <a:lnTo>
                    <a:pt x="212928" y="507809"/>
                  </a:lnTo>
                  <a:lnTo>
                    <a:pt x="171678" y="472884"/>
                  </a:lnTo>
                  <a:lnTo>
                    <a:pt x="138531" y="435952"/>
                  </a:lnTo>
                  <a:lnTo>
                    <a:pt x="110566" y="395427"/>
                  </a:lnTo>
                  <a:lnTo>
                    <a:pt x="88036" y="351853"/>
                  </a:lnTo>
                  <a:lnTo>
                    <a:pt x="71196" y="305828"/>
                  </a:lnTo>
                  <a:lnTo>
                    <a:pt x="60312" y="257911"/>
                  </a:lnTo>
                  <a:lnTo>
                    <a:pt x="152603" y="259219"/>
                  </a:lnTo>
                  <a:lnTo>
                    <a:pt x="202171" y="273862"/>
                  </a:lnTo>
                  <a:lnTo>
                    <a:pt x="211150" y="277025"/>
                  </a:lnTo>
                  <a:lnTo>
                    <a:pt x="219354" y="276009"/>
                  </a:lnTo>
                  <a:lnTo>
                    <a:pt x="222326" y="275602"/>
                  </a:lnTo>
                  <a:lnTo>
                    <a:pt x="224942" y="274574"/>
                  </a:lnTo>
                  <a:lnTo>
                    <a:pt x="227330" y="273151"/>
                  </a:lnTo>
                  <a:lnTo>
                    <a:pt x="231267" y="270827"/>
                  </a:lnTo>
                  <a:lnTo>
                    <a:pt x="268300" y="247307"/>
                  </a:lnTo>
                  <a:lnTo>
                    <a:pt x="283705" y="246418"/>
                  </a:lnTo>
                  <a:lnTo>
                    <a:pt x="291198" y="248564"/>
                  </a:lnTo>
                  <a:lnTo>
                    <a:pt x="310222" y="279768"/>
                  </a:lnTo>
                  <a:lnTo>
                    <a:pt x="315125" y="277685"/>
                  </a:lnTo>
                  <a:lnTo>
                    <a:pt x="320395" y="276148"/>
                  </a:lnTo>
                  <a:lnTo>
                    <a:pt x="334695" y="275297"/>
                  </a:lnTo>
                  <a:lnTo>
                    <a:pt x="342849" y="277990"/>
                  </a:lnTo>
                  <a:lnTo>
                    <a:pt x="362153" y="310489"/>
                  </a:lnTo>
                  <a:lnTo>
                    <a:pt x="361810" y="315429"/>
                  </a:lnTo>
                  <a:lnTo>
                    <a:pt x="360832" y="320116"/>
                  </a:lnTo>
                  <a:lnTo>
                    <a:pt x="372846" y="319417"/>
                  </a:lnTo>
                  <a:lnTo>
                    <a:pt x="398322" y="351548"/>
                  </a:lnTo>
                  <a:lnTo>
                    <a:pt x="397992" y="357809"/>
                  </a:lnTo>
                  <a:lnTo>
                    <a:pt x="397891" y="359664"/>
                  </a:lnTo>
                  <a:lnTo>
                    <a:pt x="397776" y="361873"/>
                  </a:lnTo>
                  <a:lnTo>
                    <a:pt x="397979" y="361873"/>
                  </a:lnTo>
                  <a:lnTo>
                    <a:pt x="399135" y="361696"/>
                  </a:lnTo>
                  <a:lnTo>
                    <a:pt x="398792" y="361696"/>
                  </a:lnTo>
                  <a:lnTo>
                    <a:pt x="408368" y="361111"/>
                  </a:lnTo>
                  <a:lnTo>
                    <a:pt x="435279" y="389153"/>
                  </a:lnTo>
                  <a:lnTo>
                    <a:pt x="435394" y="396049"/>
                  </a:lnTo>
                  <a:lnTo>
                    <a:pt x="435127" y="400773"/>
                  </a:lnTo>
                  <a:lnTo>
                    <a:pt x="434047" y="404647"/>
                  </a:lnTo>
                  <a:lnTo>
                    <a:pt x="432244" y="409282"/>
                  </a:lnTo>
                  <a:lnTo>
                    <a:pt x="432816" y="409816"/>
                  </a:lnTo>
                  <a:lnTo>
                    <a:pt x="459943" y="422833"/>
                  </a:lnTo>
                  <a:lnTo>
                    <a:pt x="467563" y="422833"/>
                  </a:lnTo>
                  <a:lnTo>
                    <a:pt x="485216" y="394627"/>
                  </a:lnTo>
                  <a:lnTo>
                    <a:pt x="482117" y="383882"/>
                  </a:lnTo>
                  <a:lnTo>
                    <a:pt x="492264" y="389483"/>
                  </a:lnTo>
                  <a:lnTo>
                    <a:pt x="502805" y="392798"/>
                  </a:lnTo>
                  <a:lnTo>
                    <a:pt x="513346" y="392963"/>
                  </a:lnTo>
                  <a:lnTo>
                    <a:pt x="523468" y="389153"/>
                  </a:lnTo>
                  <a:lnTo>
                    <a:pt x="528358" y="383882"/>
                  </a:lnTo>
                  <a:lnTo>
                    <a:pt x="530631" y="381419"/>
                  </a:lnTo>
                  <a:lnTo>
                    <a:pt x="533171" y="371144"/>
                  </a:lnTo>
                  <a:lnTo>
                    <a:pt x="532244" y="363931"/>
                  </a:lnTo>
                  <a:lnTo>
                    <a:pt x="532180" y="363486"/>
                  </a:lnTo>
                  <a:lnTo>
                    <a:pt x="532091" y="362750"/>
                  </a:lnTo>
                  <a:lnTo>
                    <a:pt x="531977" y="361873"/>
                  </a:lnTo>
                  <a:lnTo>
                    <a:pt x="531876" y="361111"/>
                  </a:lnTo>
                  <a:lnTo>
                    <a:pt x="531685" y="359664"/>
                  </a:lnTo>
                  <a:lnTo>
                    <a:pt x="526745" y="348348"/>
                  </a:lnTo>
                  <a:lnTo>
                    <a:pt x="538835" y="357809"/>
                  </a:lnTo>
                  <a:lnTo>
                    <a:pt x="553072" y="363486"/>
                  </a:lnTo>
                  <a:lnTo>
                    <a:pt x="567499" y="363931"/>
                  </a:lnTo>
                  <a:lnTo>
                    <a:pt x="579920" y="357809"/>
                  </a:lnTo>
                  <a:lnTo>
                    <a:pt x="580072" y="357809"/>
                  </a:lnTo>
                  <a:lnTo>
                    <a:pt x="586206" y="348348"/>
                  </a:lnTo>
                  <a:lnTo>
                    <a:pt x="587336" y="346608"/>
                  </a:lnTo>
                  <a:lnTo>
                    <a:pt x="588505" y="334060"/>
                  </a:lnTo>
                  <a:lnTo>
                    <a:pt x="588594" y="333171"/>
                  </a:lnTo>
                  <a:lnTo>
                    <a:pt x="584403" y="319417"/>
                  </a:lnTo>
                  <a:lnTo>
                    <a:pt x="584339" y="319227"/>
                  </a:lnTo>
                  <a:lnTo>
                    <a:pt x="575056" y="306616"/>
                  </a:lnTo>
                  <a:lnTo>
                    <a:pt x="585279" y="312559"/>
                  </a:lnTo>
                  <a:lnTo>
                    <a:pt x="595591" y="316357"/>
                  </a:lnTo>
                  <a:lnTo>
                    <a:pt x="605764" y="316560"/>
                  </a:lnTo>
                  <a:lnTo>
                    <a:pt x="615581" y="311721"/>
                  </a:lnTo>
                  <a:lnTo>
                    <a:pt x="621842" y="306616"/>
                  </a:lnTo>
                  <a:lnTo>
                    <a:pt x="622871" y="305777"/>
                  </a:lnTo>
                  <a:lnTo>
                    <a:pt x="624662" y="298069"/>
                  </a:lnTo>
                  <a:lnTo>
                    <a:pt x="623163" y="289877"/>
                  </a:lnTo>
                  <a:lnTo>
                    <a:pt x="621499" y="283730"/>
                  </a:lnTo>
                  <a:lnTo>
                    <a:pt x="618896" y="277685"/>
                  </a:lnTo>
                  <a:lnTo>
                    <a:pt x="618845" y="277545"/>
                  </a:lnTo>
                  <a:lnTo>
                    <a:pt x="601713" y="254241"/>
                  </a:lnTo>
                  <a:lnTo>
                    <a:pt x="594690" y="246418"/>
                  </a:lnTo>
                  <a:lnTo>
                    <a:pt x="561746" y="209677"/>
                  </a:lnTo>
                  <a:lnTo>
                    <a:pt x="498487" y="138760"/>
                  </a:lnTo>
                  <a:lnTo>
                    <a:pt x="495058" y="136563"/>
                  </a:lnTo>
                  <a:lnTo>
                    <a:pt x="490677" y="134353"/>
                  </a:lnTo>
                  <a:lnTo>
                    <a:pt x="486283" y="134073"/>
                  </a:lnTo>
                  <a:lnTo>
                    <a:pt x="479196" y="134073"/>
                  </a:lnTo>
                  <a:lnTo>
                    <a:pt x="474726" y="135432"/>
                  </a:lnTo>
                  <a:lnTo>
                    <a:pt x="469620" y="137490"/>
                  </a:lnTo>
                  <a:lnTo>
                    <a:pt x="467969" y="138430"/>
                  </a:lnTo>
                  <a:lnTo>
                    <a:pt x="447586" y="149593"/>
                  </a:lnTo>
                  <a:lnTo>
                    <a:pt x="422795" y="191071"/>
                  </a:lnTo>
                  <a:lnTo>
                    <a:pt x="422706" y="191223"/>
                  </a:lnTo>
                  <a:lnTo>
                    <a:pt x="422465" y="191389"/>
                  </a:lnTo>
                  <a:lnTo>
                    <a:pt x="419125" y="196011"/>
                  </a:lnTo>
                  <a:lnTo>
                    <a:pt x="414947" y="199948"/>
                  </a:lnTo>
                  <a:lnTo>
                    <a:pt x="403174" y="207378"/>
                  </a:lnTo>
                  <a:lnTo>
                    <a:pt x="395325" y="209677"/>
                  </a:lnTo>
                  <a:lnTo>
                    <a:pt x="387261" y="209677"/>
                  </a:lnTo>
                  <a:lnTo>
                    <a:pt x="352793" y="192557"/>
                  </a:lnTo>
                  <a:lnTo>
                    <a:pt x="343611" y="169773"/>
                  </a:lnTo>
                  <a:lnTo>
                    <a:pt x="344614" y="159219"/>
                  </a:lnTo>
                  <a:lnTo>
                    <a:pt x="345363" y="155702"/>
                  </a:lnTo>
                  <a:lnTo>
                    <a:pt x="346913" y="151307"/>
                  </a:lnTo>
                  <a:lnTo>
                    <a:pt x="347637" y="149593"/>
                  </a:lnTo>
                  <a:lnTo>
                    <a:pt x="347954" y="148882"/>
                  </a:lnTo>
                  <a:lnTo>
                    <a:pt x="348183" y="148336"/>
                  </a:lnTo>
                  <a:lnTo>
                    <a:pt x="361467" y="122123"/>
                  </a:lnTo>
                  <a:lnTo>
                    <a:pt x="369112" y="107645"/>
                  </a:lnTo>
                  <a:lnTo>
                    <a:pt x="374357" y="98894"/>
                  </a:lnTo>
                  <a:lnTo>
                    <a:pt x="378079" y="93560"/>
                  </a:lnTo>
                  <a:lnTo>
                    <a:pt x="380199" y="90500"/>
                  </a:lnTo>
                  <a:lnTo>
                    <a:pt x="381139" y="89192"/>
                  </a:lnTo>
                  <a:lnTo>
                    <a:pt x="382447" y="88188"/>
                  </a:lnTo>
                  <a:lnTo>
                    <a:pt x="384822" y="86055"/>
                  </a:lnTo>
                  <a:lnTo>
                    <a:pt x="386105" y="85051"/>
                  </a:lnTo>
                  <a:lnTo>
                    <a:pt x="387451" y="84099"/>
                  </a:lnTo>
                  <a:lnTo>
                    <a:pt x="389229" y="82943"/>
                  </a:lnTo>
                  <a:lnTo>
                    <a:pt x="430085" y="61074"/>
                  </a:lnTo>
                  <a:lnTo>
                    <a:pt x="428891" y="59690"/>
                  </a:lnTo>
                  <a:lnTo>
                    <a:pt x="428358" y="59105"/>
                  </a:lnTo>
                  <a:lnTo>
                    <a:pt x="420077" y="52349"/>
                  </a:lnTo>
                  <a:lnTo>
                    <a:pt x="408813" y="48094"/>
                  </a:lnTo>
                  <a:lnTo>
                    <a:pt x="392582" y="46723"/>
                  </a:lnTo>
                  <a:lnTo>
                    <a:pt x="369443" y="48602"/>
                  </a:lnTo>
                  <a:lnTo>
                    <a:pt x="336905" y="56146"/>
                  </a:lnTo>
                  <a:lnTo>
                    <a:pt x="300418" y="68262"/>
                  </a:lnTo>
                  <a:lnTo>
                    <a:pt x="269049" y="80327"/>
                  </a:lnTo>
                  <a:lnTo>
                    <a:pt x="246303" y="90131"/>
                  </a:lnTo>
                  <a:lnTo>
                    <a:pt x="245427" y="90500"/>
                  </a:lnTo>
                  <a:lnTo>
                    <a:pt x="238569" y="92544"/>
                  </a:lnTo>
                  <a:lnTo>
                    <a:pt x="230720" y="93560"/>
                  </a:lnTo>
                  <a:lnTo>
                    <a:pt x="230212" y="93535"/>
                  </a:lnTo>
                  <a:lnTo>
                    <a:pt x="38049" y="0"/>
                  </a:lnTo>
                  <a:lnTo>
                    <a:pt x="28321" y="24409"/>
                  </a:lnTo>
                  <a:lnTo>
                    <a:pt x="12534" y="74269"/>
                  </a:lnTo>
                  <a:lnTo>
                    <a:pt x="3060" y="126619"/>
                  </a:lnTo>
                  <a:lnTo>
                    <a:pt x="0" y="180035"/>
                  </a:lnTo>
                  <a:lnTo>
                    <a:pt x="647" y="206832"/>
                  </a:lnTo>
                  <a:lnTo>
                    <a:pt x="5664" y="252806"/>
                  </a:lnTo>
                  <a:lnTo>
                    <a:pt x="15938" y="297840"/>
                  </a:lnTo>
                  <a:lnTo>
                    <a:pt x="31165" y="341477"/>
                  </a:lnTo>
                  <a:lnTo>
                    <a:pt x="51015" y="383260"/>
                  </a:lnTo>
                  <a:lnTo>
                    <a:pt x="75171" y="422719"/>
                  </a:lnTo>
                  <a:lnTo>
                    <a:pt x="103314" y="459384"/>
                  </a:lnTo>
                  <a:lnTo>
                    <a:pt x="135115" y="492798"/>
                  </a:lnTo>
                  <a:lnTo>
                    <a:pt x="166293" y="519557"/>
                  </a:lnTo>
                  <a:lnTo>
                    <a:pt x="200101" y="543344"/>
                  </a:lnTo>
                  <a:lnTo>
                    <a:pt x="236093" y="563651"/>
                  </a:lnTo>
                  <a:lnTo>
                    <a:pt x="273837" y="579958"/>
                  </a:lnTo>
                  <a:lnTo>
                    <a:pt x="319925" y="594309"/>
                  </a:lnTo>
                  <a:lnTo>
                    <a:pt x="367271" y="603885"/>
                  </a:lnTo>
                  <a:lnTo>
                    <a:pt x="420725" y="608088"/>
                  </a:lnTo>
                  <a:lnTo>
                    <a:pt x="474383" y="604989"/>
                  </a:lnTo>
                  <a:lnTo>
                    <a:pt x="527265" y="594918"/>
                  </a:lnTo>
                  <a:lnTo>
                    <a:pt x="578396" y="578256"/>
                  </a:lnTo>
                  <a:lnTo>
                    <a:pt x="626795" y="555345"/>
                  </a:lnTo>
                  <a:lnTo>
                    <a:pt x="662114" y="533260"/>
                  </a:lnTo>
                  <a:lnTo>
                    <a:pt x="694753" y="507707"/>
                  </a:lnTo>
                  <a:lnTo>
                    <a:pt x="724738" y="479069"/>
                  </a:lnTo>
                  <a:lnTo>
                    <a:pt x="752094" y="447700"/>
                  </a:lnTo>
                  <a:lnTo>
                    <a:pt x="790981" y="387172"/>
                  </a:lnTo>
                  <a:lnTo>
                    <a:pt x="806132" y="354507"/>
                  </a:lnTo>
                  <a:lnTo>
                    <a:pt x="818794" y="320802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>
              <a:extLst>
                <a:ext uri="{FF2B5EF4-FFF2-40B4-BE49-F238E27FC236}">
                  <a16:creationId xmlns:a16="http://schemas.microsoft.com/office/drawing/2014/main" id="{704CB548-0553-0286-BBCB-C39CE83FDEBF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58516" y="10736974"/>
              <a:ext cx="195299" cy="177852"/>
            </a:xfrm>
            <a:prstGeom prst="rect">
              <a:avLst/>
            </a:prstGeom>
          </p:spPr>
        </p:pic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B189A17B-B8AB-A5E5-11B6-66EA9CE78A1B}"/>
                </a:ext>
              </a:extLst>
            </p:cNvPr>
            <p:cNvSpPr/>
            <p:nvPr/>
          </p:nvSpPr>
          <p:spPr>
            <a:xfrm>
              <a:off x="729259" y="10251001"/>
              <a:ext cx="770890" cy="497840"/>
            </a:xfrm>
            <a:custGeom>
              <a:avLst/>
              <a:gdLst/>
              <a:ahLst/>
              <a:cxnLst/>
              <a:rect l="l" t="t" r="r" b="b"/>
              <a:pathLst>
                <a:path w="770890" h="497840">
                  <a:moveTo>
                    <a:pt x="770394" y="418731"/>
                  </a:moveTo>
                  <a:lnTo>
                    <a:pt x="766254" y="369989"/>
                  </a:lnTo>
                  <a:lnTo>
                    <a:pt x="755662" y="316649"/>
                  </a:lnTo>
                  <a:lnTo>
                    <a:pt x="743889" y="280365"/>
                  </a:lnTo>
                  <a:lnTo>
                    <a:pt x="728827" y="244132"/>
                  </a:lnTo>
                  <a:lnTo>
                    <a:pt x="710285" y="209550"/>
                  </a:lnTo>
                  <a:lnTo>
                    <a:pt x="665721" y="148234"/>
                  </a:lnTo>
                  <a:lnTo>
                    <a:pt x="611708" y="95161"/>
                  </a:lnTo>
                  <a:lnTo>
                    <a:pt x="559015" y="58877"/>
                  </a:lnTo>
                  <a:lnTo>
                    <a:pt x="501815" y="30302"/>
                  </a:lnTo>
                  <a:lnTo>
                    <a:pt x="451662" y="13385"/>
                  </a:lnTo>
                  <a:lnTo>
                    <a:pt x="399478" y="3314"/>
                  </a:lnTo>
                  <a:lnTo>
                    <a:pt x="346329" y="0"/>
                  </a:lnTo>
                  <a:lnTo>
                    <a:pt x="293268" y="3314"/>
                  </a:lnTo>
                  <a:lnTo>
                    <a:pt x="241350" y="13169"/>
                  </a:lnTo>
                  <a:lnTo>
                    <a:pt x="202704" y="25171"/>
                  </a:lnTo>
                  <a:lnTo>
                    <a:pt x="165481" y="40868"/>
                  </a:lnTo>
                  <a:lnTo>
                    <a:pt x="129959" y="60134"/>
                  </a:lnTo>
                  <a:lnTo>
                    <a:pt x="96431" y="82778"/>
                  </a:lnTo>
                  <a:lnTo>
                    <a:pt x="43929" y="130086"/>
                  </a:lnTo>
                  <a:lnTo>
                    <a:pt x="0" y="185445"/>
                  </a:lnTo>
                  <a:lnTo>
                    <a:pt x="16471" y="165176"/>
                  </a:lnTo>
                  <a:lnTo>
                    <a:pt x="33959" y="145961"/>
                  </a:lnTo>
                  <a:lnTo>
                    <a:pt x="72326" y="110744"/>
                  </a:lnTo>
                  <a:lnTo>
                    <a:pt x="105156" y="86982"/>
                  </a:lnTo>
                  <a:lnTo>
                    <a:pt x="140360" y="66725"/>
                  </a:lnTo>
                  <a:lnTo>
                    <a:pt x="177444" y="50177"/>
                  </a:lnTo>
                  <a:lnTo>
                    <a:pt x="215925" y="37503"/>
                  </a:lnTo>
                  <a:lnTo>
                    <a:pt x="256705" y="28613"/>
                  </a:lnTo>
                  <a:lnTo>
                    <a:pt x="298196" y="24053"/>
                  </a:lnTo>
                  <a:lnTo>
                    <a:pt x="318973" y="23342"/>
                  </a:lnTo>
                  <a:lnTo>
                    <a:pt x="339915" y="23647"/>
                  </a:lnTo>
                  <a:lnTo>
                    <a:pt x="381368" y="28117"/>
                  </a:lnTo>
                  <a:lnTo>
                    <a:pt x="429031" y="38684"/>
                  </a:lnTo>
                  <a:lnTo>
                    <a:pt x="475107" y="54914"/>
                  </a:lnTo>
                  <a:lnTo>
                    <a:pt x="518820" y="76682"/>
                  </a:lnTo>
                  <a:lnTo>
                    <a:pt x="559384" y="103835"/>
                  </a:lnTo>
                  <a:lnTo>
                    <a:pt x="596023" y="136232"/>
                  </a:lnTo>
                  <a:lnTo>
                    <a:pt x="638632" y="186817"/>
                  </a:lnTo>
                  <a:lnTo>
                    <a:pt x="672223" y="243598"/>
                  </a:lnTo>
                  <a:lnTo>
                    <a:pt x="520433" y="320128"/>
                  </a:lnTo>
                  <a:lnTo>
                    <a:pt x="511797" y="319290"/>
                  </a:lnTo>
                  <a:lnTo>
                    <a:pt x="505053" y="314947"/>
                  </a:lnTo>
                  <a:lnTo>
                    <a:pt x="459536" y="291299"/>
                  </a:lnTo>
                  <a:lnTo>
                    <a:pt x="450456" y="286308"/>
                  </a:lnTo>
                  <a:lnTo>
                    <a:pt x="442734" y="281711"/>
                  </a:lnTo>
                  <a:lnTo>
                    <a:pt x="434225" y="277190"/>
                  </a:lnTo>
                  <a:lnTo>
                    <a:pt x="425145" y="273761"/>
                  </a:lnTo>
                  <a:lnTo>
                    <a:pt x="415391" y="271602"/>
                  </a:lnTo>
                  <a:lnTo>
                    <a:pt x="404863" y="270840"/>
                  </a:lnTo>
                  <a:lnTo>
                    <a:pt x="394220" y="271818"/>
                  </a:lnTo>
                  <a:lnTo>
                    <a:pt x="347230" y="291909"/>
                  </a:lnTo>
                  <a:lnTo>
                    <a:pt x="292620" y="321030"/>
                  </a:lnTo>
                  <a:lnTo>
                    <a:pt x="256489" y="380593"/>
                  </a:lnTo>
                  <a:lnTo>
                    <a:pt x="252831" y="399580"/>
                  </a:lnTo>
                  <a:lnTo>
                    <a:pt x="254431" y="406933"/>
                  </a:lnTo>
                  <a:lnTo>
                    <a:pt x="257848" y="414007"/>
                  </a:lnTo>
                  <a:lnTo>
                    <a:pt x="266954" y="423545"/>
                  </a:lnTo>
                  <a:lnTo>
                    <a:pt x="278676" y="428752"/>
                  </a:lnTo>
                  <a:lnTo>
                    <a:pt x="291477" y="429196"/>
                  </a:lnTo>
                  <a:lnTo>
                    <a:pt x="303860" y="424535"/>
                  </a:lnTo>
                  <a:lnTo>
                    <a:pt x="308292" y="421690"/>
                  </a:lnTo>
                  <a:lnTo>
                    <a:pt x="311912" y="418096"/>
                  </a:lnTo>
                  <a:lnTo>
                    <a:pt x="314579" y="414007"/>
                  </a:lnTo>
                  <a:lnTo>
                    <a:pt x="339699" y="371983"/>
                  </a:lnTo>
                  <a:lnTo>
                    <a:pt x="362343" y="359600"/>
                  </a:lnTo>
                  <a:lnTo>
                    <a:pt x="372529" y="353250"/>
                  </a:lnTo>
                  <a:lnTo>
                    <a:pt x="397205" y="354723"/>
                  </a:lnTo>
                  <a:lnTo>
                    <a:pt x="406438" y="363118"/>
                  </a:lnTo>
                  <a:lnTo>
                    <a:pt x="499211" y="467156"/>
                  </a:lnTo>
                  <a:lnTo>
                    <a:pt x="513232" y="482536"/>
                  </a:lnTo>
                  <a:lnTo>
                    <a:pt x="519874" y="489267"/>
                  </a:lnTo>
                  <a:lnTo>
                    <a:pt x="530237" y="495884"/>
                  </a:lnTo>
                  <a:lnTo>
                    <a:pt x="541007" y="497776"/>
                  </a:lnTo>
                  <a:lnTo>
                    <a:pt x="551180" y="496735"/>
                  </a:lnTo>
                  <a:lnTo>
                    <a:pt x="559714" y="494525"/>
                  </a:lnTo>
                  <a:lnTo>
                    <a:pt x="562051" y="493826"/>
                  </a:lnTo>
                  <a:lnTo>
                    <a:pt x="590994" y="483895"/>
                  </a:lnTo>
                  <a:lnTo>
                    <a:pt x="593534" y="482993"/>
                  </a:lnTo>
                  <a:lnTo>
                    <a:pt x="605459" y="478878"/>
                  </a:lnTo>
                  <a:lnTo>
                    <a:pt x="608482" y="477799"/>
                  </a:lnTo>
                  <a:lnTo>
                    <a:pt x="612889" y="476300"/>
                  </a:lnTo>
                  <a:lnTo>
                    <a:pt x="612775" y="475983"/>
                  </a:lnTo>
                  <a:lnTo>
                    <a:pt x="612940" y="476250"/>
                  </a:lnTo>
                  <a:lnTo>
                    <a:pt x="768985" y="466598"/>
                  </a:lnTo>
                  <a:lnTo>
                    <a:pt x="769632" y="454736"/>
                  </a:lnTo>
                  <a:lnTo>
                    <a:pt x="770318" y="430657"/>
                  </a:lnTo>
                  <a:lnTo>
                    <a:pt x="770394" y="418731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" name="object 7">
            <a:extLst>
              <a:ext uri="{FF2B5EF4-FFF2-40B4-BE49-F238E27FC236}">
                <a16:creationId xmlns:a16="http://schemas.microsoft.com/office/drawing/2014/main" id="{B69FE40F-58FF-D7AF-39B2-98351337D47D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7235076" y="10219720"/>
            <a:ext cx="2240769" cy="837398"/>
          </a:xfrm>
          <a:prstGeom prst="rect">
            <a:avLst/>
          </a:prstGeom>
        </p:spPr>
      </p:pic>
      <p:sp>
        <p:nvSpPr>
          <p:cNvPr id="9" name="object 9">
            <a:extLst>
              <a:ext uri="{FF2B5EF4-FFF2-40B4-BE49-F238E27FC236}">
                <a16:creationId xmlns:a16="http://schemas.microsoft.com/office/drawing/2014/main" id="{9A678B30-1678-2D25-0B52-5F1D796CF5A5}"/>
              </a:ext>
            </a:extLst>
          </p:cNvPr>
          <p:cNvSpPr txBox="1"/>
          <p:nvPr/>
        </p:nvSpPr>
        <p:spPr>
          <a:xfrm>
            <a:off x="6797744" y="3607975"/>
            <a:ext cx="3931920" cy="339915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135"/>
              </a:spcBef>
            </a:pPr>
            <a:r>
              <a:rPr lang="en-GB" sz="22100" spc="-25" dirty="0">
                <a:solidFill>
                  <a:srgbClr val="FFFFFF"/>
                </a:solidFill>
                <a:latin typeface="EC Square Sans Pro Light"/>
                <a:cs typeface="EC Square Sans Pro Light"/>
              </a:rPr>
              <a:t>04</a:t>
            </a:r>
            <a:endParaRPr lang="en-GB" sz="22100" dirty="0">
              <a:latin typeface="EC Square Sans Pro Light"/>
              <a:cs typeface="EC Square Sans Pro Light"/>
            </a:endParaRPr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A941401B-81B2-F55C-BEF3-7E6675CB42DE}"/>
              </a:ext>
            </a:extLst>
          </p:cNvPr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85349" rIns="0" bIns="0" rtlCol="0">
            <a:spAutoFit/>
          </a:bodyPr>
          <a:lstStyle/>
          <a:p>
            <a:pPr marL="12700">
              <a:lnSpc>
                <a:spcPts val="2390"/>
              </a:lnSpc>
            </a:pPr>
            <a:r>
              <a:rPr dirty="0"/>
              <a:t>Making</a:t>
            </a:r>
            <a:r>
              <a:rPr spc="-30" dirty="0"/>
              <a:t> </a:t>
            </a:r>
            <a:r>
              <a:rPr dirty="0"/>
              <a:t>ADR</a:t>
            </a:r>
            <a:r>
              <a:rPr spc="-30" dirty="0"/>
              <a:t> </a:t>
            </a:r>
            <a:r>
              <a:rPr spc="-20" dirty="0"/>
              <a:t>fit</a:t>
            </a:r>
            <a:r>
              <a:rPr spc="-30" dirty="0"/>
              <a:t> </a:t>
            </a:r>
            <a:r>
              <a:rPr dirty="0"/>
              <a:t>for</a:t>
            </a:r>
            <a:r>
              <a:rPr spc="-30" dirty="0"/>
              <a:t> </a:t>
            </a:r>
            <a:r>
              <a:rPr dirty="0"/>
              <a:t>the</a:t>
            </a:r>
            <a:r>
              <a:rPr spc="-30" dirty="0"/>
              <a:t> </a:t>
            </a:r>
            <a:r>
              <a:rPr dirty="0"/>
              <a:t>digital</a:t>
            </a:r>
            <a:r>
              <a:rPr spc="-30" dirty="0"/>
              <a:t> </a:t>
            </a:r>
            <a:r>
              <a:rPr spc="-10" dirty="0"/>
              <a:t>markets</a:t>
            </a:r>
          </a:p>
        </p:txBody>
      </p:sp>
      <p:sp>
        <p:nvSpPr>
          <p:cNvPr id="12" name="object 10">
            <a:extLst>
              <a:ext uri="{FF2B5EF4-FFF2-40B4-BE49-F238E27FC236}">
                <a16:creationId xmlns:a16="http://schemas.microsoft.com/office/drawing/2014/main" id="{C4E24E10-634B-4C61-6433-AA660ACABFA7}"/>
              </a:ext>
            </a:extLst>
          </p:cNvPr>
          <p:cNvSpPr txBox="1"/>
          <p:nvPr/>
        </p:nvSpPr>
        <p:spPr>
          <a:xfrm>
            <a:off x="11423650" y="4206875"/>
            <a:ext cx="8321040" cy="114998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n-GB" sz="7350" spc="-10" dirty="0">
                <a:solidFill>
                  <a:srgbClr val="FFFFFF"/>
                </a:solidFill>
                <a:latin typeface="EC Square Sans Pro"/>
                <a:cs typeface="EC Square Sans Pro"/>
              </a:rPr>
              <a:t>Discussion</a:t>
            </a:r>
            <a:endParaRPr lang="en-GB" sz="7350" dirty="0">
              <a:latin typeface="EC Square Sans Pro"/>
              <a:cs typeface="EC Square Sans Pro"/>
            </a:endParaRPr>
          </a:p>
        </p:txBody>
      </p:sp>
    </p:spTree>
    <p:extLst>
      <p:ext uri="{BB962C8B-B14F-4D97-AF65-F5344CB8AC3E}">
        <p14:creationId xmlns:p14="http://schemas.microsoft.com/office/powerpoint/2010/main" val="13698388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035393" y="1063194"/>
            <a:ext cx="15544800" cy="11595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en-GB" sz="11100" baseline="-4504" dirty="0">
                <a:latin typeface="EC Square Sans Pro Light"/>
                <a:cs typeface="EC Square Sans Pro Light"/>
              </a:rPr>
              <a:t>04</a:t>
            </a:r>
            <a:r>
              <a:rPr lang="en-GB" sz="11100" spc="-1110" baseline="-4504" dirty="0">
                <a:latin typeface="EC Square Sans Pro Light"/>
                <a:cs typeface="EC Square Sans Pro Light"/>
              </a:rPr>
              <a:t> </a:t>
            </a:r>
            <a:r>
              <a:rPr lang="en-GB" sz="3050" dirty="0"/>
              <a:t>Discussion</a:t>
            </a:r>
            <a:endParaRPr lang="en-GB" sz="3050" dirty="0">
              <a:latin typeface="EC Square Sans Pro Light"/>
              <a:cs typeface="EC Square Sans Pro Light"/>
            </a:endParaRPr>
          </a:p>
        </p:txBody>
      </p:sp>
      <p:sp>
        <p:nvSpPr>
          <p:cNvPr id="3" name="Key message"/>
          <p:cNvSpPr txBox="1"/>
          <p:nvPr/>
        </p:nvSpPr>
        <p:spPr>
          <a:xfrm>
            <a:off x="2196656" y="2880360"/>
            <a:ext cx="17282160" cy="91440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en-GB" sz="5800" dirty="0">
                <a:solidFill>
                  <a:srgbClr val="FFFFFF"/>
                </a:solidFill>
                <a:latin typeface="EC Square Sans Pro Medium"/>
                <a:cs typeface="EC Square Sans Pro Medium"/>
              </a:rPr>
              <a:t>Over to you</a:t>
            </a:r>
            <a:endParaRPr lang="en-GB" sz="5800" dirty="0">
              <a:latin typeface="EC Square Sans Pro Medium"/>
              <a:cs typeface="EC Square Sans Pro Medium"/>
            </a:endParaRPr>
          </a:p>
        </p:txBody>
      </p:sp>
      <p:sp>
        <p:nvSpPr>
          <p:cNvPr id="4" name="Question number 1"/>
          <p:cNvSpPr txBox="1"/>
          <p:nvPr/>
        </p:nvSpPr>
        <p:spPr>
          <a:xfrm>
            <a:off x="2196656" y="4069080"/>
            <a:ext cx="1828800" cy="1280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0"/>
              </a:spcBef>
            </a:pPr>
            <a:r>
              <a:rPr lang="en-GB" sz="8250" spc="-25" dirty="0">
                <a:solidFill>
                  <a:srgbClr val="FFFFFF"/>
                </a:solidFill>
                <a:latin typeface="EC Square Sans Pro Light"/>
                <a:cs typeface="EC Square Sans Pro Light"/>
              </a:rPr>
              <a:t>01</a:t>
            </a:r>
            <a:endParaRPr lang="en-GB" sz="8250" dirty="0">
              <a:latin typeface="EC Square Sans Pro Light"/>
              <a:cs typeface="EC Square Sans Pro Light"/>
            </a:endParaRPr>
          </a:p>
        </p:txBody>
      </p:sp>
      <p:sp>
        <p:nvSpPr>
          <p:cNvPr id="5" name="Question 1"/>
          <p:cNvSpPr txBox="1"/>
          <p:nvPr/>
        </p:nvSpPr>
        <p:spPr>
          <a:xfrm>
            <a:off x="4160520" y="4251960"/>
            <a:ext cx="15224760" cy="192024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en-GB" sz="4100" spc="-10" dirty="0">
                <a:solidFill>
                  <a:srgbClr val="FFFFFF"/>
                </a:solidFill>
                <a:latin typeface="EC Square Sans Pro"/>
                <a:cs typeface="EC Square Sans Pro"/>
              </a:rPr>
              <a:t>What financial, reputational or regulatory incentives are most effective in encouraging traders to engage voluntarily in ADR procedures?</a:t>
            </a:r>
            <a:endParaRPr lang="en-GB" sz="4100" dirty="0">
              <a:latin typeface="EC Square Sans Pro"/>
              <a:cs typeface="EC Square Sans Pro"/>
            </a:endParaRPr>
          </a:p>
        </p:txBody>
      </p:sp>
      <p:sp>
        <p:nvSpPr>
          <p:cNvPr id="6" name="Question number 2"/>
          <p:cNvSpPr txBox="1"/>
          <p:nvPr/>
        </p:nvSpPr>
        <p:spPr>
          <a:xfrm>
            <a:off x="2196656" y="6492240"/>
            <a:ext cx="1828800" cy="1280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0"/>
              </a:spcBef>
            </a:pPr>
            <a:r>
              <a:rPr lang="en-GB" sz="8250" spc="-25" dirty="0">
                <a:solidFill>
                  <a:srgbClr val="FFFFFF"/>
                </a:solidFill>
                <a:latin typeface="EC Square Sans Pro Light"/>
                <a:cs typeface="EC Square Sans Pro Light"/>
              </a:rPr>
              <a:t>02</a:t>
            </a:r>
            <a:endParaRPr lang="en-GB" sz="8250" dirty="0">
              <a:latin typeface="EC Square Sans Pro Light"/>
              <a:cs typeface="EC Square Sans Pro Light"/>
            </a:endParaRPr>
          </a:p>
        </p:txBody>
      </p:sp>
      <p:sp>
        <p:nvSpPr>
          <p:cNvPr id="7" name="Question 2"/>
          <p:cNvSpPr txBox="1"/>
          <p:nvPr/>
        </p:nvSpPr>
        <p:spPr>
          <a:xfrm>
            <a:off x="4160520" y="6675120"/>
            <a:ext cx="15224760" cy="192024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en-GB" sz="4100" spc="-10" dirty="0">
                <a:solidFill>
                  <a:srgbClr val="FFFFFF"/>
                </a:solidFill>
                <a:latin typeface="EC Square Sans Pro"/>
                <a:cs typeface="EC Square Sans Pro"/>
              </a:rPr>
              <a:t>How can digital platforms and public authorities make participation in ADR more attractive for traders, for example through faster case handling, lower costs or trust-enhancing certification?</a:t>
            </a:r>
            <a:endParaRPr lang="en-GB" sz="4100" dirty="0">
              <a:latin typeface="EC Square Sans Pro"/>
              <a:cs typeface="EC Square Sans Pro"/>
            </a:endParaRPr>
          </a:p>
        </p:txBody>
      </p:sp>
      <p:sp>
        <p:nvSpPr>
          <p:cNvPr id="8" name="object 1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390"/>
              </a:lnSpc>
            </a:pPr>
            <a:r>
              <a:rPr dirty="0"/>
              <a:t>Making</a:t>
            </a:r>
            <a:r>
              <a:rPr spc="-30" dirty="0"/>
              <a:t> </a:t>
            </a:r>
            <a:r>
              <a:rPr dirty="0"/>
              <a:t>ADR</a:t>
            </a:r>
            <a:r>
              <a:rPr spc="-30" dirty="0"/>
              <a:t> </a:t>
            </a:r>
            <a:r>
              <a:rPr spc="-20" dirty="0"/>
              <a:t>fit</a:t>
            </a:r>
            <a:r>
              <a:rPr spc="-30" dirty="0"/>
              <a:t> </a:t>
            </a:r>
            <a:r>
              <a:rPr dirty="0"/>
              <a:t>for</a:t>
            </a:r>
            <a:r>
              <a:rPr spc="-30" dirty="0"/>
              <a:t> </a:t>
            </a:r>
            <a:r>
              <a:rPr dirty="0"/>
              <a:t>the</a:t>
            </a:r>
            <a:r>
              <a:rPr spc="-30" dirty="0"/>
              <a:t> </a:t>
            </a:r>
            <a:r>
              <a:rPr dirty="0"/>
              <a:t>digital</a:t>
            </a:r>
            <a:r>
              <a:rPr spc="-30" dirty="0"/>
              <a:t> </a:t>
            </a:r>
            <a:r>
              <a:rPr spc="-10" dirty="0"/>
              <a:t>markets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DCD50ECC32F9D4EB6FE80752B9EC12E" ma:contentTypeVersion="12" ma:contentTypeDescription="Create a new document." ma:contentTypeScope="" ma:versionID="9d838ff41f6923b6a38850066b528eac">
  <xsd:schema xmlns:xsd="http://www.w3.org/2001/XMLSchema" xmlns:xs="http://www.w3.org/2001/XMLSchema" xmlns:p="http://schemas.microsoft.com/office/2006/metadata/properties" xmlns:ns2="93d99449-8231-4a2b-b28f-35cb4691e5c3" xmlns:ns3="2fc6096a-eb17-47e5-a135-b0e6cd49fce1" targetNamespace="http://schemas.microsoft.com/office/2006/metadata/properties" ma:root="true" ma:fieldsID="1100ccf0c4d46f905c49a19817ac7c7a" ns2:_="" ns3:_="">
    <xsd:import namespace="93d99449-8231-4a2b-b28f-35cb4691e5c3"/>
    <xsd:import namespace="2fc6096a-eb17-47e5-a135-b0e6cd49fce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d99449-8231-4a2b-b28f-35cb4691e5c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2b2fad6-9d2c-441c-a321-3f5f1e9bd92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c6096a-eb17-47e5-a135-b0e6cd49fce1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79b0bb41-2c37-4b90-b12b-6d5f0f0f4fbd}" ma:internalName="TaxCatchAll" ma:showField="CatchAllData" ma:web="2fc6096a-eb17-47e5-a135-b0e6cd49fce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fc6096a-eb17-47e5-a135-b0e6cd49fce1" xsi:nil="true"/>
    <lcf76f155ced4ddcb4097134ff3c332f xmlns="93d99449-8231-4a2b-b28f-35cb4691e5c3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B90A397-D93C-4EDA-91AF-7B20DE99F911}"/>
</file>

<file path=customXml/itemProps2.xml><?xml version="1.0" encoding="utf-8"?>
<ds:datastoreItem xmlns:ds="http://schemas.openxmlformats.org/officeDocument/2006/customXml" ds:itemID="{930884EF-BE2B-46A1-B9F8-10D9C5B41F2A}">
  <ds:schemaRefs>
    <ds:schemaRef ds:uri="http://purl.org/dc/elements/1.1/"/>
    <ds:schemaRef ds:uri="http://schemas.microsoft.com/office/2006/documentManagement/types"/>
    <ds:schemaRef ds:uri="f6189622-d219-4517-a982-621334a7406a"/>
    <ds:schemaRef ds:uri="http://schemas.microsoft.com/office/infopath/2007/PartnerControls"/>
    <ds:schemaRef ds:uri="http://www.w3.org/XML/1998/namespace"/>
    <ds:schemaRef ds:uri="http://purl.org/dc/dcmitype/"/>
    <ds:schemaRef ds:uri="http://schemas.microsoft.com/office/2006/metadata/properties"/>
    <ds:schemaRef ds:uri="http://schemas.openxmlformats.org/package/2006/metadata/core-properties"/>
    <ds:schemaRef ds:uri="0458aefd-6e6d-488d-8a93-dc06aa39e8d4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5F0DF275-1C8C-4DE0-94D2-722296A4648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207</TotalTime>
  <Words>498</Words>
  <Application>Microsoft Office PowerPoint</Application>
  <PresentationFormat>Custom</PresentationFormat>
  <Paragraphs>87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Calibri</vt:lpstr>
      <vt:lpstr>EC Square Sans Pro</vt:lpstr>
      <vt:lpstr>EC Square Sans Pro Light</vt:lpstr>
      <vt:lpstr>EC Square Sans Pro Medium</vt:lpstr>
      <vt:lpstr>Office Theme</vt:lpstr>
      <vt:lpstr>PowerPoint Presentation</vt:lpstr>
      <vt:lpstr>PowerPoint Presentation</vt:lpstr>
      <vt:lpstr>Outline</vt:lpstr>
      <vt:lpstr>PowerPoint Presentation</vt:lpstr>
      <vt:lpstr>01 Financial incentives</vt:lpstr>
      <vt:lpstr>01 Reputational incentives</vt:lpstr>
      <vt:lpstr>01 Regulatory incentives</vt:lpstr>
      <vt:lpstr>PowerPoint Presentation</vt:lpstr>
      <vt:lpstr>02 Platforms and marketplaces</vt:lpstr>
      <vt:lpstr>02 Faster case handling</vt:lpstr>
      <vt:lpstr>02 Public authorities</vt:lpstr>
      <vt:lpstr>PowerPoint Presentation</vt:lpstr>
      <vt:lpstr>03 Conditions for success</vt:lpstr>
      <vt:lpstr>PowerPoint Presentation</vt:lpstr>
      <vt:lpstr>04 Discussion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Ecommerce Europe 6</dc:creator>
  <cp:lastModifiedBy>Vlad Vita</cp:lastModifiedBy>
  <cp:revision>6</cp:revision>
  <dcterms:created xsi:type="dcterms:W3CDTF">2026-09-07T15:50:29Z</dcterms:created>
  <dcterms:modified xsi:type="dcterms:W3CDTF">2026-09-29T13:54:37Z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2026-09-07T00:00:00Z</vt:filetime>
  </property>
  <property fmtid="{D5CDD505-2E9C-101B-9397-08002B2CF9AE}" pid="3" name="Creator">
    <vt:lpwstr>Adobe InDesign 21.5 (Macintosh)</vt:lpwstr>
  </property>
  <property fmtid="{D5CDD505-2E9C-101B-9397-08002B2CF9AE}" pid="4" name="LastSaved">
    <vt:filetime>2026-09-07T00:00:00Z</vt:filetime>
  </property>
  <property fmtid="{D5CDD505-2E9C-101B-9397-08002B2CF9AE}" pid="5" name="Producer">
    <vt:lpwstr>Adobe PDF Library 18.0</vt:lpwstr>
  </property>
  <property fmtid="{D5CDD505-2E9C-101B-9397-08002B2CF9AE}" pid="6" name="ContentTypeId">
    <vt:lpwstr>0x0101007DCD50ECC32F9D4EB6FE80752B9EC12E</vt:lpwstr>
  </property>
  <property fmtid="{D5CDD505-2E9C-101B-9397-08002B2CF9AE}" pid="7" name="MSIP_Label_6bd9ddd1-4d20-43f6-abfa-fc3c07406f94_Enabled">
    <vt:lpwstr>true</vt:lpwstr>
  </property>
  <property fmtid="{D5CDD505-2E9C-101B-9397-08002B2CF9AE}" pid="8" name="MSIP_Label_6bd9ddd1-4d20-43f6-abfa-fc3c07406f94_SetDate">
    <vt:lpwstr>2026-09-08T11:48:01Z</vt:lpwstr>
  </property>
  <property fmtid="{D5CDD505-2E9C-101B-9397-08002B2CF9AE}" pid="9" name="MSIP_Label_6bd9ddd1-4d20-43f6-abfa-fc3c07406f94_Method">
    <vt:lpwstr>Standard</vt:lpwstr>
  </property>
  <property fmtid="{D5CDD505-2E9C-101B-9397-08002B2CF9AE}" pid="10" name="MSIP_Label_6bd9ddd1-4d20-43f6-abfa-fc3c07406f94_Name">
    <vt:lpwstr>Commission Use</vt:lpwstr>
  </property>
  <property fmtid="{D5CDD505-2E9C-101B-9397-08002B2CF9AE}" pid="11" name="MSIP_Label_6bd9ddd1-4d20-43f6-abfa-fc3c07406f94_SiteId">
    <vt:lpwstr>b24c8b06-522c-46fe-9080-70926f8dddb1</vt:lpwstr>
  </property>
  <property fmtid="{D5CDD505-2E9C-101B-9397-08002B2CF9AE}" pid="12" name="MSIP_Label_6bd9ddd1-4d20-43f6-abfa-fc3c07406f94_ActionId">
    <vt:lpwstr>bb3369bb-aeea-4d29-b3fa-697227ba0875</vt:lpwstr>
  </property>
  <property fmtid="{D5CDD505-2E9C-101B-9397-08002B2CF9AE}" pid="13" name="MSIP_Label_6bd9ddd1-4d20-43f6-abfa-fc3c07406f94_ContentBits">
    <vt:lpwstr>0</vt:lpwstr>
  </property>
  <property fmtid="{D5CDD505-2E9C-101B-9397-08002B2CF9AE}" pid="14" name="MSIP_Label_6bd9ddd1-4d20-43f6-abfa-fc3c07406f94_Tag">
    <vt:lpwstr>10, 3, 0, 2</vt:lpwstr>
  </property>
  <property fmtid="{D5CDD505-2E9C-101B-9397-08002B2CF9AE}" pid="15" name="MediaServiceImageTags">
    <vt:lpwstr/>
  </property>
</Properties>
</file>