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6"/>
  </p:sldMasterIdLst>
  <p:notesMasterIdLst>
    <p:notesMasterId r:id="rId56"/>
  </p:notesMasterIdLst>
  <p:handoutMasterIdLst>
    <p:handoutMasterId r:id="rId57"/>
  </p:handoutMasterIdLst>
  <p:sldIdLst>
    <p:sldId id="330" r:id="rId7"/>
    <p:sldId id="317" r:id="rId8"/>
    <p:sldId id="700" r:id="rId9"/>
    <p:sldId id="440" r:id="rId10"/>
    <p:sldId id="568" r:id="rId11"/>
    <p:sldId id="605" r:id="rId12"/>
    <p:sldId id="569" r:id="rId13"/>
    <p:sldId id="639" r:id="rId14"/>
    <p:sldId id="506" r:id="rId15"/>
    <p:sldId id="689" r:id="rId16"/>
    <p:sldId id="795" r:id="rId17"/>
    <p:sldId id="651" r:id="rId18"/>
    <p:sldId id="850" r:id="rId19"/>
    <p:sldId id="455" r:id="rId20"/>
    <p:sldId id="692" r:id="rId21"/>
    <p:sldId id="693" r:id="rId22"/>
    <p:sldId id="342" r:id="rId23"/>
    <p:sldId id="573" r:id="rId24"/>
    <p:sldId id="587" r:id="rId25"/>
    <p:sldId id="355" r:id="rId26"/>
    <p:sldId id="383" r:id="rId27"/>
    <p:sldId id="857" r:id="rId28"/>
    <p:sldId id="851" r:id="rId29"/>
    <p:sldId id="575" r:id="rId30"/>
    <p:sldId id="576" r:id="rId31"/>
    <p:sldId id="638" r:id="rId32"/>
    <p:sldId id="637" r:id="rId33"/>
    <p:sldId id="357" r:id="rId34"/>
    <p:sldId id="667" r:id="rId35"/>
    <p:sldId id="794" r:id="rId36"/>
    <p:sldId id="856" r:id="rId37"/>
    <p:sldId id="789" r:id="rId38"/>
    <p:sldId id="589" r:id="rId39"/>
    <p:sldId id="696" r:id="rId40"/>
    <p:sldId id="635" r:id="rId41"/>
    <p:sldId id="797" r:id="rId42"/>
    <p:sldId id="526" r:id="rId43"/>
    <p:sldId id="588" r:id="rId44"/>
    <p:sldId id="792" r:id="rId45"/>
    <p:sldId id="793" r:id="rId46"/>
    <p:sldId id="675" r:id="rId47"/>
    <p:sldId id="702" r:id="rId48"/>
    <p:sldId id="855" r:id="rId49"/>
    <p:sldId id="674" r:id="rId50"/>
    <p:sldId id="684" r:id="rId51"/>
    <p:sldId id="701" r:id="rId52"/>
    <p:sldId id="764" r:id="rId53"/>
    <p:sldId id="566" r:id="rId54"/>
    <p:sldId id="315" r:id="rId5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22EE1E-6043-6D1B-0AA5-A95235F7BB70}" name="DEVINE PRENDERGAST Cian (BUDG)" initials="DPC(" userId="S::Cian-Devine.PRENDERGAST@ec.europa.eu::6b86fa03-2f71-4e0a-bcdd-b56e958e0856" providerId="AD"/>
  <p188:author id="{51F90426-64EA-C286-7256-429DB8BAF44D}" name="KOREN Aleks (BUDG)" initials="AK" userId="S::Aleks.KOREN@ec.europa.eu::91c8b8ad-a807-4972-a2c5-3c19464e617c" providerId="AD"/>
  <p188:author id="{377AE367-33D9-8788-BA7B-5946C5DA7DE7}" name="PEGELS Jakob (BUDG)" initials="JP" userId="S::Jakob.PEGELS@ec.europa.eu::04ac7e4c-57bf-4cfa-8ff6-d0ff7f6453c1" providerId="AD"/>
  <p188:author id="{30C4E6C1-E242-95D3-7D44-59FAFBC4FA6B}" name="GUTHAUSEN Miguel (BUDG)" initials="MG" userId="S::Miguel.GUTHAUSEN@ec.europa.eu::c652ba31-5d36-4144-b6ec-3dafb92fc5d7" providerId="AD"/>
  <p188:author id="{E91B31D1-802F-7817-6AFA-83EF593F3126}" name="MATAKIDOU Stella (BUDG)" initials="SM" userId="S::Stella.MATAKIDOU@ec.europa.eu::a0bba7d9-d8a0-4b4d-b058-7246bdd8a7f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ARA Marius (BUDG-EXT)" initials="CM(" lastIdx="1" clrIdx="6">
    <p:extLst>
      <p:ext uri="{19B8F6BF-5375-455C-9EA6-DF929625EA0E}">
        <p15:presenceInfo xmlns:p15="http://schemas.microsoft.com/office/powerpoint/2012/main" userId="S-1-5-21-1606980848-2025429265-839522115-1293334" providerId="AD"/>
      </p:ext>
    </p:extLst>
  </p:cmAuthor>
  <p:cmAuthor id="1" name="STANKOVA Andreana (BUDG)" initials="" lastIdx="3" clrIdx="0"/>
  <p:cmAuthor id="2" name="STANKOVA Andreana (BUDG)" initials="author" lastIdx="42" clrIdx="1">
    <p:extLst>
      <p:ext uri="{19B8F6BF-5375-455C-9EA6-DF929625EA0E}">
        <p15:presenceInfo xmlns:p15="http://schemas.microsoft.com/office/powerpoint/2012/main" userId="STANKOVA Andreana (BUDG)" providerId="None"/>
      </p:ext>
    </p:extLst>
  </p:cmAuthor>
  <p:cmAuthor id="3" name="MATAKIDOU Stella (BUDG)" initials="MS(" lastIdx="54" clrIdx="2">
    <p:extLst>
      <p:ext uri="{19B8F6BF-5375-455C-9EA6-DF929625EA0E}">
        <p15:presenceInfo xmlns:p15="http://schemas.microsoft.com/office/powerpoint/2012/main" userId="S-1-5-21-1606980848-2025429265-839522115-795322" providerId="AD"/>
      </p:ext>
    </p:extLst>
  </p:cmAuthor>
  <p:cmAuthor id="4" name="RUHL Siegfried (BUDG)" initials="RS(" lastIdx="32" clrIdx="3">
    <p:extLst>
      <p:ext uri="{19B8F6BF-5375-455C-9EA6-DF929625EA0E}">
        <p15:presenceInfo xmlns:p15="http://schemas.microsoft.com/office/powerpoint/2012/main" userId="S-1-5-21-1606980848-2025429265-839522115-1270133" providerId="AD"/>
      </p:ext>
    </p:extLst>
  </p:cmAuthor>
  <p:cmAuthor id="5" name="DEVINE PRENDERGAST Cian Gerard (BUDG-EXT)" initials="DPCG(" lastIdx="9" clrIdx="4">
    <p:extLst>
      <p:ext uri="{19B8F6BF-5375-455C-9EA6-DF929625EA0E}">
        <p15:presenceInfo xmlns:p15="http://schemas.microsoft.com/office/powerpoint/2012/main" userId="S-1-5-21-1606980848-2025429265-839522115-1277362" providerId="AD"/>
      </p:ext>
    </p:extLst>
  </p:cmAuthor>
  <p:cmAuthor id="6" name="AMARO ALFAIATE Maria Joao (BUDG)" initials="MJA" lastIdx="24" clrIdx="5">
    <p:extLst>
      <p:ext uri="{19B8F6BF-5375-455C-9EA6-DF929625EA0E}">
        <p15:presenceInfo xmlns:p15="http://schemas.microsoft.com/office/powerpoint/2012/main" userId="AMARO ALFAIATE Maria Joao (BUDG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3D"/>
    <a:srgbClr val="FF3300"/>
    <a:srgbClr val="CEEAB0"/>
    <a:srgbClr val="7DA52D"/>
    <a:srgbClr val="4C4B99"/>
    <a:srgbClr val="F48895"/>
    <a:srgbClr val="FFCC00"/>
    <a:srgbClr val="6DD3B8"/>
    <a:srgbClr val="9ACA3C"/>
    <a:srgbClr val="7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 autoAdjust="0"/>
    <p:restoredTop sz="94161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E\E03\4.%20Borrowing\4%20Investor%20relations\02%20Investor%20presentation\Post%202021\2024\Nov-24\Data%20for%20charts%20in%20IP.xlsm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01\10%20-%20GRAPHIC%20DESIGN\05_2024\240320_Investor%20ppt_Milestones%20chart%20update\Links\Copy%20of%20Data%20for%20milestones_v2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Jan-25\Copy%20of%20Copy%20of%20Data%20for%20charts%20in%20IP.xlsm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01\10%20-%20GRAPHIC%20DESIGN\05_2024\240320_Investor%20ppt_Milestones%20chart%20update\Links\Copy%20of%20Data%20for%20milestones_v2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E\E03\4.%20Borrowing\4%20Investor%20relations\02%20Investor%20presentation\Post%202021\2024\Nov-24\Data%20for%20charts%20in%20IP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4\Nov-24\Data%20for%20charts%20in%20IP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net1.cec.eu.int\BUDG\F\F01\4.%20Borrowing\4%20Investor%20relations\02%20Investor%20presentation\Post%202021\2025\Data%20for%20charts%20in%20IP%20revamped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36488119655471E-2"/>
          <c:y val="2.1919006681452975E-2"/>
          <c:w val="0.91590964120820695"/>
          <c:h val="0.75050250750031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'debt with projections'!$H$7</c:f>
              <c:strCache>
                <c:ptCount val="1"/>
                <c:pt idx="0">
                  <c:v>EU gross bond issuance per calendar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B0F0"/>
                  </a:gs>
                  <a:gs pos="83000">
                    <a:srgbClr val="00B0F0"/>
                  </a:gs>
                  <a:gs pos="100000">
                    <a:srgbClr val="00B0F0"/>
                  </a:gs>
                </a:gsLst>
                <a:lin ang="498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86-43A9-B8CF-B94C080CBF55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rgbClr val="00B0F0"/>
                  </a:gs>
                  <a:gs pos="83000">
                    <a:srgbClr val="00B0F0"/>
                  </a:gs>
                  <a:gs pos="100000">
                    <a:srgbClr val="00B0F0"/>
                  </a:gs>
                </a:gsLst>
                <a:lin ang="5400000" scaled="1"/>
              </a:gradFill>
              <a:ln>
                <a:noFill/>
              </a:ln>
              <a:effectLst>
                <a:outerShdw dist="50800" dir="5400000" algn="ctr" rotWithShape="0">
                  <a:srgbClr val="00000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86-43A9-B8CF-B94C080CBF55}"/>
              </c:ext>
            </c:extLst>
          </c:dPt>
          <c:cat>
            <c:numRef>
              <c:f>'debt with projections'!$G$8:$G$29</c:f>
              <c:numCache>
                <c:formatCode>m/d/yyyy</c:formatCode>
                <c:ptCount val="22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  <c:pt idx="20">
                  <c:v>46022</c:v>
                </c:pt>
                <c:pt idx="21">
                  <c:v>46387</c:v>
                </c:pt>
              </c:numCache>
            </c:numRef>
          </c:cat>
          <c:val>
            <c:numRef>
              <c:f>'debt with projections'!$H$8:$H$29</c:f>
              <c:numCache>
                <c:formatCode>_-* #,##0_-;\-* #,##0_-;_-* "-"??_-;_-@_-</c:formatCode>
                <c:ptCount val="22"/>
                <c:pt idx="0">
                  <c:v>190000000</c:v>
                </c:pt>
                <c:pt idx="1">
                  <c:v>42500000</c:v>
                </c:pt>
                <c:pt idx="2">
                  <c:v>0</c:v>
                </c:pt>
                <c:pt idx="3">
                  <c:v>2000000000</c:v>
                </c:pt>
                <c:pt idx="4">
                  <c:v>7232081677</c:v>
                </c:pt>
                <c:pt idx="5">
                  <c:v>2850000000</c:v>
                </c:pt>
                <c:pt idx="6">
                  <c:v>29476000000</c:v>
                </c:pt>
                <c:pt idx="7">
                  <c:v>15839000000</c:v>
                </c:pt>
                <c:pt idx="8">
                  <c:v>100000000</c:v>
                </c:pt>
                <c:pt idx="9">
                  <c:v>4360000000</c:v>
                </c:pt>
                <c:pt idx="10">
                  <c:v>6245000000</c:v>
                </c:pt>
                <c:pt idx="11">
                  <c:v>4760000000</c:v>
                </c:pt>
                <c:pt idx="12">
                  <c:v>1063000000</c:v>
                </c:pt>
                <c:pt idx="13">
                  <c:v>5065000000</c:v>
                </c:pt>
                <c:pt idx="14">
                  <c:v>420000000</c:v>
                </c:pt>
                <c:pt idx="15">
                  <c:v>41275000000</c:v>
                </c:pt>
                <c:pt idx="16">
                  <c:v>132644000000</c:v>
                </c:pt>
                <c:pt idx="17">
                  <c:v>118253000000</c:v>
                </c:pt>
                <c:pt idx="18">
                  <c:v>115899000000</c:v>
                </c:pt>
                <c:pt idx="19">
                  <c:v>137981000000</c:v>
                </c:pt>
                <c:pt idx="20">
                  <c:v>175000000000</c:v>
                </c:pt>
                <c:pt idx="21">
                  <c:v>175000000000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86-43A9-B8CF-B94C080CB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353688"/>
        <c:axId val="685387080"/>
      </c:barChart>
      <c:lineChart>
        <c:grouping val="standard"/>
        <c:varyColors val="0"/>
        <c:ser>
          <c:idx val="1"/>
          <c:order val="1"/>
          <c:tx>
            <c:strRef>
              <c:f>'debt with projections'!$I$7</c:f>
              <c:strCache>
                <c:ptCount val="1"/>
                <c:pt idx="0">
                  <c:v>EU outstanding bonds at end of calendar year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'debt with projections'!$G$8:$G$29</c:f>
              <c:numCache>
                <c:formatCode>m/d/yyyy</c:formatCode>
                <c:ptCount val="22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  <c:pt idx="20">
                  <c:v>46022</c:v>
                </c:pt>
                <c:pt idx="21">
                  <c:v>46387</c:v>
                </c:pt>
              </c:numCache>
            </c:numRef>
          </c:cat>
          <c:val>
            <c:numRef>
              <c:f>'debt with projections'!$I$8:$I$29</c:f>
              <c:numCache>
                <c:formatCode>#,##0</c:formatCode>
                <c:ptCount val="22"/>
                <c:pt idx="0">
                  <c:v>190000000</c:v>
                </c:pt>
                <c:pt idx="1">
                  <c:v>232500000</c:v>
                </c:pt>
                <c:pt idx="2">
                  <c:v>232500000</c:v>
                </c:pt>
                <c:pt idx="3">
                  <c:v>2232500000</c:v>
                </c:pt>
                <c:pt idx="4">
                  <c:v>9464581677</c:v>
                </c:pt>
                <c:pt idx="5">
                  <c:v>12314581677</c:v>
                </c:pt>
                <c:pt idx="6">
                  <c:v>39790581677</c:v>
                </c:pt>
                <c:pt idx="7">
                  <c:v>55629581677</c:v>
                </c:pt>
                <c:pt idx="8">
                  <c:v>55729581677</c:v>
                </c:pt>
                <c:pt idx="9">
                  <c:v>57064581677</c:v>
                </c:pt>
                <c:pt idx="10">
                  <c:v>55609581677</c:v>
                </c:pt>
                <c:pt idx="11">
                  <c:v>54119581677</c:v>
                </c:pt>
                <c:pt idx="12">
                  <c:v>54025500000</c:v>
                </c:pt>
                <c:pt idx="13">
                  <c:v>53240500000</c:v>
                </c:pt>
                <c:pt idx="14">
                  <c:v>52060500000</c:v>
                </c:pt>
                <c:pt idx="15">
                  <c:v>92735500000</c:v>
                </c:pt>
                <c:pt idx="16">
                  <c:v>215620500000</c:v>
                </c:pt>
                <c:pt idx="17">
                  <c:v>331073500000</c:v>
                </c:pt>
                <c:pt idx="18">
                  <c:v>443273000000</c:v>
                </c:pt>
                <c:pt idx="19">
                  <c:v>578134500000</c:v>
                </c:pt>
                <c:pt idx="20">
                  <c:v>753134500000</c:v>
                </c:pt>
                <c:pt idx="21">
                  <c:v>928134500000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786-43A9-B8CF-B94C080CBF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353688"/>
        <c:axId val="685387080"/>
      </c:lineChart>
      <c:catAx>
        <c:axId val="55735368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387080"/>
        <c:crosses val="autoZero"/>
        <c:auto val="0"/>
        <c:lblAlgn val="ctr"/>
        <c:lblOffset val="100"/>
        <c:noMultiLvlLbl val="1"/>
      </c:catAx>
      <c:valAx>
        <c:axId val="68538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5368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6.7242666490454532E-3"/>
                <c:y val="0.26787698646998076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IE" dirty="0"/>
                    <a:t>EUR,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549143160483122"/>
          <c:y val="0.88737940393849579"/>
          <c:w val="0.31567764073883259"/>
          <c:h val="7.27591777407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E" sz="1400" b="1" i="0" u="none" strike="noStrike" kern="1200" spc="0" baseline="0" dirty="0">
                <a:solidFill>
                  <a:schemeClr val="tx1"/>
                </a:solidFill>
              </a:rPr>
              <a:t>Yield curves of EU, French and German Bonds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'EU, DE, FR Curves'!$B$2</c:f>
              <c:strCache>
                <c:ptCount val="1"/>
                <c:pt idx="0">
                  <c:v>Germany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'EU, DE, FR Curves'!$A$3:$A$113</c:f>
              <c:numCache>
                <c:formatCode>m/d/yyyy</c:formatCode>
                <c:ptCount val="111"/>
                <c:pt idx="0">
                  <c:v>45741</c:v>
                </c:pt>
                <c:pt idx="1">
                  <c:v>45802</c:v>
                </c:pt>
                <c:pt idx="2">
                  <c:v>45842</c:v>
                </c:pt>
                <c:pt idx="3">
                  <c:v>45884</c:v>
                </c:pt>
                <c:pt idx="4">
                  <c:v>45955</c:v>
                </c:pt>
                <c:pt idx="5">
                  <c:v>45986</c:v>
                </c:pt>
                <c:pt idx="6">
                  <c:v>46068</c:v>
                </c:pt>
                <c:pt idx="7">
                  <c:v>46078</c:v>
                </c:pt>
                <c:pt idx="8">
                  <c:v>46137</c:v>
                </c:pt>
                <c:pt idx="9">
                  <c:v>46167</c:v>
                </c:pt>
                <c:pt idx="10">
                  <c:v>46209</c:v>
                </c:pt>
                <c:pt idx="11">
                  <c:v>46249</c:v>
                </c:pt>
                <c:pt idx="12">
                  <c:v>46300</c:v>
                </c:pt>
                <c:pt idx="13">
                  <c:v>46351</c:v>
                </c:pt>
                <c:pt idx="14">
                  <c:v>46433</c:v>
                </c:pt>
                <c:pt idx="15">
                  <c:v>46443</c:v>
                </c:pt>
                <c:pt idx="16">
                  <c:v>46532</c:v>
                </c:pt>
                <c:pt idx="17">
                  <c:v>46572</c:v>
                </c:pt>
                <c:pt idx="18">
                  <c:v>46614</c:v>
                </c:pt>
                <c:pt idx="19">
                  <c:v>46664</c:v>
                </c:pt>
                <c:pt idx="20">
                  <c:v>46685</c:v>
                </c:pt>
                <c:pt idx="21">
                  <c:v>46706</c:v>
                </c:pt>
                <c:pt idx="22">
                  <c:v>46727</c:v>
                </c:pt>
                <c:pt idx="23">
                  <c:v>46756</c:v>
                </c:pt>
                <c:pt idx="24">
                  <c:v>46798</c:v>
                </c:pt>
                <c:pt idx="25">
                  <c:v>46898</c:v>
                </c:pt>
                <c:pt idx="26">
                  <c:v>46938</c:v>
                </c:pt>
                <c:pt idx="27">
                  <c:v>46980</c:v>
                </c:pt>
                <c:pt idx="28">
                  <c:v>47030</c:v>
                </c:pt>
                <c:pt idx="29">
                  <c:v>47072</c:v>
                </c:pt>
                <c:pt idx="30">
                  <c:v>47082</c:v>
                </c:pt>
                <c:pt idx="31">
                  <c:v>47092</c:v>
                </c:pt>
                <c:pt idx="32">
                  <c:v>47164</c:v>
                </c:pt>
                <c:pt idx="33">
                  <c:v>47233</c:v>
                </c:pt>
                <c:pt idx="34">
                  <c:v>47263</c:v>
                </c:pt>
                <c:pt idx="35">
                  <c:v>47345</c:v>
                </c:pt>
                <c:pt idx="36">
                  <c:v>47396</c:v>
                </c:pt>
                <c:pt idx="37">
                  <c:v>47437</c:v>
                </c:pt>
                <c:pt idx="38">
                  <c:v>47447</c:v>
                </c:pt>
                <c:pt idx="39">
                  <c:v>47456</c:v>
                </c:pt>
                <c:pt idx="40">
                  <c:v>47487</c:v>
                </c:pt>
                <c:pt idx="41">
                  <c:v>47529</c:v>
                </c:pt>
                <c:pt idx="42">
                  <c:v>47628</c:v>
                </c:pt>
                <c:pt idx="43">
                  <c:v>47710</c:v>
                </c:pt>
                <c:pt idx="44">
                  <c:v>47802</c:v>
                </c:pt>
                <c:pt idx="45">
                  <c:v>47812</c:v>
                </c:pt>
                <c:pt idx="46">
                  <c:v>47821</c:v>
                </c:pt>
                <c:pt idx="47">
                  <c:v>47852</c:v>
                </c:pt>
                <c:pt idx="48">
                  <c:v>47894</c:v>
                </c:pt>
                <c:pt idx="49">
                  <c:v>47993</c:v>
                </c:pt>
                <c:pt idx="50">
                  <c:v>48033</c:v>
                </c:pt>
                <c:pt idx="51">
                  <c:v>48075</c:v>
                </c:pt>
                <c:pt idx="52">
                  <c:v>48177</c:v>
                </c:pt>
                <c:pt idx="53">
                  <c:v>48186</c:v>
                </c:pt>
                <c:pt idx="54">
                  <c:v>48259</c:v>
                </c:pt>
                <c:pt idx="55">
                  <c:v>48359</c:v>
                </c:pt>
                <c:pt idx="56">
                  <c:v>48401</c:v>
                </c:pt>
                <c:pt idx="57">
                  <c:v>48441</c:v>
                </c:pt>
                <c:pt idx="58">
                  <c:v>48543</c:v>
                </c:pt>
                <c:pt idx="59">
                  <c:v>48614</c:v>
                </c:pt>
                <c:pt idx="60">
                  <c:v>48625</c:v>
                </c:pt>
                <c:pt idx="61">
                  <c:v>48806</c:v>
                </c:pt>
                <c:pt idx="62">
                  <c:v>48990</c:v>
                </c:pt>
                <c:pt idx="63">
                  <c:v>49089</c:v>
                </c:pt>
                <c:pt idx="64">
                  <c:v>49129</c:v>
                </c:pt>
                <c:pt idx="65">
                  <c:v>49273</c:v>
                </c:pt>
                <c:pt idx="66">
                  <c:v>49282</c:v>
                </c:pt>
                <c:pt idx="67">
                  <c:v>49424</c:v>
                </c:pt>
                <c:pt idx="68">
                  <c:v>49444</c:v>
                </c:pt>
                <c:pt idx="69">
                  <c:v>49810</c:v>
                </c:pt>
                <c:pt idx="70">
                  <c:v>49820</c:v>
                </c:pt>
                <c:pt idx="71">
                  <c:v>50044</c:v>
                </c:pt>
                <c:pt idx="72">
                  <c:v>50075</c:v>
                </c:pt>
                <c:pt idx="73">
                  <c:v>50540</c:v>
                </c:pt>
                <c:pt idx="74">
                  <c:v>50682</c:v>
                </c:pt>
                <c:pt idx="75">
                  <c:v>50703</c:v>
                </c:pt>
                <c:pt idx="76">
                  <c:v>50946</c:v>
                </c:pt>
                <c:pt idx="77">
                  <c:v>50955</c:v>
                </c:pt>
                <c:pt idx="78">
                  <c:v>51047</c:v>
                </c:pt>
                <c:pt idx="79">
                  <c:v>51281</c:v>
                </c:pt>
                <c:pt idx="80">
                  <c:v>51321</c:v>
                </c:pt>
                <c:pt idx="81">
                  <c:v>51616</c:v>
                </c:pt>
                <c:pt idx="82">
                  <c:v>51636</c:v>
                </c:pt>
                <c:pt idx="83">
                  <c:v>51686</c:v>
                </c:pt>
                <c:pt idx="84">
                  <c:v>52051</c:v>
                </c:pt>
                <c:pt idx="85">
                  <c:v>52174</c:v>
                </c:pt>
                <c:pt idx="86">
                  <c:v>52266</c:v>
                </c:pt>
                <c:pt idx="87">
                  <c:v>52376</c:v>
                </c:pt>
                <c:pt idx="88">
                  <c:v>52691</c:v>
                </c:pt>
                <c:pt idx="89">
                  <c:v>52773</c:v>
                </c:pt>
                <c:pt idx="90">
                  <c:v>52782</c:v>
                </c:pt>
                <c:pt idx="91">
                  <c:v>53107</c:v>
                </c:pt>
                <c:pt idx="92">
                  <c:v>53554</c:v>
                </c:pt>
                <c:pt idx="93">
                  <c:v>54092</c:v>
                </c:pt>
                <c:pt idx="94">
                  <c:v>54203</c:v>
                </c:pt>
                <c:pt idx="95">
                  <c:v>54285</c:v>
                </c:pt>
                <c:pt idx="96">
                  <c:v>54599</c:v>
                </c:pt>
                <c:pt idx="97">
                  <c:v>54823</c:v>
                </c:pt>
                <c:pt idx="98">
                  <c:v>54933</c:v>
                </c:pt>
                <c:pt idx="99">
                  <c:v>55015</c:v>
                </c:pt>
                <c:pt idx="100">
                  <c:v>55340</c:v>
                </c:pt>
                <c:pt idx="101">
                  <c:v>55664</c:v>
                </c:pt>
                <c:pt idx="102">
                  <c:v>55746</c:v>
                </c:pt>
                <c:pt idx="103">
                  <c:v>55796</c:v>
                </c:pt>
                <c:pt idx="104">
                  <c:v>55947</c:v>
                </c:pt>
                <c:pt idx="105">
                  <c:v>56029</c:v>
                </c:pt>
                <c:pt idx="106">
                  <c:v>56111</c:v>
                </c:pt>
                <c:pt idx="107">
                  <c:v>56394</c:v>
                </c:pt>
                <c:pt idx="108">
                  <c:v>56476</c:v>
                </c:pt>
                <c:pt idx="109">
                  <c:v>56527</c:v>
                </c:pt>
                <c:pt idx="110">
                  <c:v>56729</c:v>
                </c:pt>
              </c:numCache>
            </c:numRef>
          </c:cat>
          <c:val>
            <c:numRef>
              <c:f>'EU, DE, FR Curves'!$B$3:$B$113</c:f>
              <c:numCache>
                <c:formatCode>General</c:formatCode>
                <c:ptCount val="111"/>
                <c:pt idx="3">
                  <c:v>2.2170238896592918</c:v>
                </c:pt>
                <c:pt idx="6">
                  <c:v>2.0934769921808103</c:v>
                </c:pt>
                <c:pt idx="11">
                  <c:v>2.0502799436636909</c:v>
                </c:pt>
                <c:pt idx="14">
                  <c:v>2.0525538102464456</c:v>
                </c:pt>
                <c:pt idx="17">
                  <c:v>2.073998304779888</c:v>
                </c:pt>
                <c:pt idx="18">
                  <c:v>2.0485162984749694</c:v>
                </c:pt>
                <c:pt idx="21">
                  <c:v>2.0748733001406228</c:v>
                </c:pt>
                <c:pt idx="23">
                  <c:v>2.0994987391218793</c:v>
                </c:pt>
                <c:pt idx="24">
                  <c:v>2.0641695507551709</c:v>
                </c:pt>
                <c:pt idx="26">
                  <c:v>2.0964992473228041</c:v>
                </c:pt>
                <c:pt idx="27">
                  <c:v>2.0786772729428593</c:v>
                </c:pt>
                <c:pt idx="29">
                  <c:v>2.093446258176157</c:v>
                </c:pt>
                <c:pt idx="32">
                  <c:v>2.1063784092808402</c:v>
                </c:pt>
                <c:pt idx="35">
                  <c:v>2.15028854067838</c:v>
                </c:pt>
                <c:pt idx="37">
                  <c:v>2.221678636337288</c:v>
                </c:pt>
                <c:pt idx="40">
                  <c:v>2.2424965409902575</c:v>
                </c:pt>
                <c:pt idx="41">
                  <c:v>2.1807984039285744</c:v>
                </c:pt>
                <c:pt idx="43">
                  <c:v>2.2036538701028396</c:v>
                </c:pt>
                <c:pt idx="44">
                  <c:v>2.2635004168541313</c:v>
                </c:pt>
                <c:pt idx="47">
                  <c:v>2.2800408487412005</c:v>
                </c:pt>
                <c:pt idx="48">
                  <c:v>2.2302808756992976</c:v>
                </c:pt>
                <c:pt idx="51">
                  <c:v>2.2553967868938263</c:v>
                </c:pt>
                <c:pt idx="54">
                  <c:v>2.3037936504223699</c:v>
                </c:pt>
                <c:pt idx="57">
                  <c:v>2.3228090500278484</c:v>
                </c:pt>
                <c:pt idx="60">
                  <c:v>2.3692660355849395</c:v>
                </c:pt>
                <c:pt idx="61">
                  <c:v>2.4021191527290386</c:v>
                </c:pt>
                <c:pt idx="62">
                  <c:v>2.4311262631283097</c:v>
                </c:pt>
                <c:pt idx="64">
                  <c:v>2.4246371753563492</c:v>
                </c:pt>
                <c:pt idx="68">
                  <c:v>2.5111395447404261</c:v>
                </c:pt>
                <c:pt idx="69">
                  <c:v>2.5636434097484395</c:v>
                </c:pt>
                <c:pt idx="71">
                  <c:v>2.5803811575859621</c:v>
                </c:pt>
                <c:pt idx="73">
                  <c:v>2.6476892658874682</c:v>
                </c:pt>
                <c:pt idx="77">
                  <c:v>2.6644799057036606</c:v>
                </c:pt>
                <c:pt idx="80">
                  <c:v>2.6789266471239945</c:v>
                </c:pt>
                <c:pt idx="82">
                  <c:v>2.7139533106206937</c:v>
                </c:pt>
                <c:pt idx="84">
                  <c:v>2.7082353022956429</c:v>
                </c:pt>
                <c:pt idx="90">
                  <c:v>2.7179841012593609</c:v>
                </c:pt>
                <c:pt idx="92">
                  <c:v>2.7209424207970478</c:v>
                </c:pt>
                <c:pt idx="95">
                  <c:v>2.7103086441204036</c:v>
                </c:pt>
                <c:pt idx="99">
                  <c:v>2.6875582243849117</c:v>
                </c:pt>
                <c:pt idx="102">
                  <c:v>2.6876304986283017</c:v>
                </c:pt>
                <c:pt idx="106">
                  <c:v>2.7285392015137395</c:v>
                </c:pt>
                <c:pt idx="108">
                  <c:v>2.7410902035924187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F3-4F6A-99E1-D7E543B04546}"/>
            </c:ext>
          </c:extLst>
        </c:ser>
        <c:ser>
          <c:idx val="1"/>
          <c:order val="1"/>
          <c:tx>
            <c:strRef>
              <c:f>'EU, DE, FR Curves'!$C$2</c:f>
              <c:strCache>
                <c:ptCount val="1"/>
                <c:pt idx="0">
                  <c:v>EU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'EU, DE, FR Curves'!$A$3:$A$113</c:f>
              <c:numCache>
                <c:formatCode>m/d/yyyy</c:formatCode>
                <c:ptCount val="111"/>
                <c:pt idx="0">
                  <c:v>45741</c:v>
                </c:pt>
                <c:pt idx="1">
                  <c:v>45802</c:v>
                </c:pt>
                <c:pt idx="2">
                  <c:v>45842</c:v>
                </c:pt>
                <c:pt idx="3">
                  <c:v>45884</c:v>
                </c:pt>
                <c:pt idx="4">
                  <c:v>45955</c:v>
                </c:pt>
                <c:pt idx="5">
                  <c:v>45986</c:v>
                </c:pt>
                <c:pt idx="6">
                  <c:v>46068</c:v>
                </c:pt>
                <c:pt idx="7">
                  <c:v>46078</c:v>
                </c:pt>
                <c:pt idx="8">
                  <c:v>46137</c:v>
                </c:pt>
                <c:pt idx="9">
                  <c:v>46167</c:v>
                </c:pt>
                <c:pt idx="10">
                  <c:v>46209</c:v>
                </c:pt>
                <c:pt idx="11">
                  <c:v>46249</c:v>
                </c:pt>
                <c:pt idx="12">
                  <c:v>46300</c:v>
                </c:pt>
                <c:pt idx="13">
                  <c:v>46351</c:v>
                </c:pt>
                <c:pt idx="14">
                  <c:v>46433</c:v>
                </c:pt>
                <c:pt idx="15">
                  <c:v>46443</c:v>
                </c:pt>
                <c:pt idx="16">
                  <c:v>46532</c:v>
                </c:pt>
                <c:pt idx="17">
                  <c:v>46572</c:v>
                </c:pt>
                <c:pt idx="18">
                  <c:v>46614</c:v>
                </c:pt>
                <c:pt idx="19">
                  <c:v>46664</c:v>
                </c:pt>
                <c:pt idx="20">
                  <c:v>46685</c:v>
                </c:pt>
                <c:pt idx="21">
                  <c:v>46706</c:v>
                </c:pt>
                <c:pt idx="22">
                  <c:v>46727</c:v>
                </c:pt>
                <c:pt idx="23">
                  <c:v>46756</c:v>
                </c:pt>
                <c:pt idx="24">
                  <c:v>46798</c:v>
                </c:pt>
                <c:pt idx="25">
                  <c:v>46898</c:v>
                </c:pt>
                <c:pt idx="26">
                  <c:v>46938</c:v>
                </c:pt>
                <c:pt idx="27">
                  <c:v>46980</c:v>
                </c:pt>
                <c:pt idx="28">
                  <c:v>47030</c:v>
                </c:pt>
                <c:pt idx="29">
                  <c:v>47072</c:v>
                </c:pt>
                <c:pt idx="30">
                  <c:v>47082</c:v>
                </c:pt>
                <c:pt idx="31">
                  <c:v>47092</c:v>
                </c:pt>
                <c:pt idx="32">
                  <c:v>47164</c:v>
                </c:pt>
                <c:pt idx="33">
                  <c:v>47233</c:v>
                </c:pt>
                <c:pt idx="34">
                  <c:v>47263</c:v>
                </c:pt>
                <c:pt idx="35">
                  <c:v>47345</c:v>
                </c:pt>
                <c:pt idx="36">
                  <c:v>47396</c:v>
                </c:pt>
                <c:pt idx="37">
                  <c:v>47437</c:v>
                </c:pt>
                <c:pt idx="38">
                  <c:v>47447</c:v>
                </c:pt>
                <c:pt idx="39">
                  <c:v>47456</c:v>
                </c:pt>
                <c:pt idx="40">
                  <c:v>47487</c:v>
                </c:pt>
                <c:pt idx="41">
                  <c:v>47529</c:v>
                </c:pt>
                <c:pt idx="42">
                  <c:v>47628</c:v>
                </c:pt>
                <c:pt idx="43">
                  <c:v>47710</c:v>
                </c:pt>
                <c:pt idx="44">
                  <c:v>47802</c:v>
                </c:pt>
                <c:pt idx="45">
                  <c:v>47812</c:v>
                </c:pt>
                <c:pt idx="46">
                  <c:v>47821</c:v>
                </c:pt>
                <c:pt idx="47">
                  <c:v>47852</c:v>
                </c:pt>
                <c:pt idx="48">
                  <c:v>47894</c:v>
                </c:pt>
                <c:pt idx="49">
                  <c:v>47993</c:v>
                </c:pt>
                <c:pt idx="50">
                  <c:v>48033</c:v>
                </c:pt>
                <c:pt idx="51">
                  <c:v>48075</c:v>
                </c:pt>
                <c:pt idx="52">
                  <c:v>48177</c:v>
                </c:pt>
                <c:pt idx="53">
                  <c:v>48186</c:v>
                </c:pt>
                <c:pt idx="54">
                  <c:v>48259</c:v>
                </c:pt>
                <c:pt idx="55">
                  <c:v>48359</c:v>
                </c:pt>
                <c:pt idx="56">
                  <c:v>48401</c:v>
                </c:pt>
                <c:pt idx="57">
                  <c:v>48441</c:v>
                </c:pt>
                <c:pt idx="58">
                  <c:v>48543</c:v>
                </c:pt>
                <c:pt idx="59">
                  <c:v>48614</c:v>
                </c:pt>
                <c:pt idx="60">
                  <c:v>48625</c:v>
                </c:pt>
                <c:pt idx="61">
                  <c:v>48806</c:v>
                </c:pt>
                <c:pt idx="62">
                  <c:v>48990</c:v>
                </c:pt>
                <c:pt idx="63">
                  <c:v>49089</c:v>
                </c:pt>
                <c:pt idx="64">
                  <c:v>49129</c:v>
                </c:pt>
                <c:pt idx="65">
                  <c:v>49273</c:v>
                </c:pt>
                <c:pt idx="66">
                  <c:v>49282</c:v>
                </c:pt>
                <c:pt idx="67">
                  <c:v>49424</c:v>
                </c:pt>
                <c:pt idx="68">
                  <c:v>49444</c:v>
                </c:pt>
                <c:pt idx="69">
                  <c:v>49810</c:v>
                </c:pt>
                <c:pt idx="70">
                  <c:v>49820</c:v>
                </c:pt>
                <c:pt idx="71">
                  <c:v>50044</c:v>
                </c:pt>
                <c:pt idx="72">
                  <c:v>50075</c:v>
                </c:pt>
                <c:pt idx="73">
                  <c:v>50540</c:v>
                </c:pt>
                <c:pt idx="74">
                  <c:v>50682</c:v>
                </c:pt>
                <c:pt idx="75">
                  <c:v>50703</c:v>
                </c:pt>
                <c:pt idx="76">
                  <c:v>50946</c:v>
                </c:pt>
                <c:pt idx="77">
                  <c:v>50955</c:v>
                </c:pt>
                <c:pt idx="78">
                  <c:v>51047</c:v>
                </c:pt>
                <c:pt idx="79">
                  <c:v>51281</c:v>
                </c:pt>
                <c:pt idx="80">
                  <c:v>51321</c:v>
                </c:pt>
                <c:pt idx="81">
                  <c:v>51616</c:v>
                </c:pt>
                <c:pt idx="82">
                  <c:v>51636</c:v>
                </c:pt>
                <c:pt idx="83">
                  <c:v>51686</c:v>
                </c:pt>
                <c:pt idx="84">
                  <c:v>52051</c:v>
                </c:pt>
                <c:pt idx="85">
                  <c:v>52174</c:v>
                </c:pt>
                <c:pt idx="86">
                  <c:v>52266</c:v>
                </c:pt>
                <c:pt idx="87">
                  <c:v>52376</c:v>
                </c:pt>
                <c:pt idx="88">
                  <c:v>52691</c:v>
                </c:pt>
                <c:pt idx="89">
                  <c:v>52773</c:v>
                </c:pt>
                <c:pt idx="90">
                  <c:v>52782</c:v>
                </c:pt>
                <c:pt idx="91">
                  <c:v>53107</c:v>
                </c:pt>
                <c:pt idx="92">
                  <c:v>53554</c:v>
                </c:pt>
                <c:pt idx="93">
                  <c:v>54092</c:v>
                </c:pt>
                <c:pt idx="94">
                  <c:v>54203</c:v>
                </c:pt>
                <c:pt idx="95">
                  <c:v>54285</c:v>
                </c:pt>
                <c:pt idx="96">
                  <c:v>54599</c:v>
                </c:pt>
                <c:pt idx="97">
                  <c:v>54823</c:v>
                </c:pt>
                <c:pt idx="98">
                  <c:v>54933</c:v>
                </c:pt>
                <c:pt idx="99">
                  <c:v>55015</c:v>
                </c:pt>
                <c:pt idx="100">
                  <c:v>55340</c:v>
                </c:pt>
                <c:pt idx="101">
                  <c:v>55664</c:v>
                </c:pt>
                <c:pt idx="102">
                  <c:v>55746</c:v>
                </c:pt>
                <c:pt idx="103">
                  <c:v>55796</c:v>
                </c:pt>
                <c:pt idx="104">
                  <c:v>55947</c:v>
                </c:pt>
                <c:pt idx="105">
                  <c:v>56029</c:v>
                </c:pt>
                <c:pt idx="106">
                  <c:v>56111</c:v>
                </c:pt>
                <c:pt idx="107">
                  <c:v>56394</c:v>
                </c:pt>
                <c:pt idx="108">
                  <c:v>56476</c:v>
                </c:pt>
                <c:pt idx="109">
                  <c:v>56527</c:v>
                </c:pt>
                <c:pt idx="110">
                  <c:v>56729</c:v>
                </c:pt>
              </c:numCache>
            </c:numRef>
          </c:cat>
          <c:val>
            <c:numRef>
              <c:f>'EU, DE, FR Curves'!$C$3:$C$113</c:f>
              <c:numCache>
                <c:formatCode>General</c:formatCode>
                <c:ptCount val="111"/>
                <c:pt idx="2">
                  <c:v>2.3992856387042347</c:v>
                </c:pt>
                <c:pt idx="10">
                  <c:v>2.2224425683746274</c:v>
                </c:pt>
                <c:pt idx="12">
                  <c:v>2.2404815982571522</c:v>
                </c:pt>
                <c:pt idx="19">
                  <c:v>2.3182879158678116</c:v>
                </c:pt>
                <c:pt idx="22">
                  <c:v>2.3447685727067</c:v>
                </c:pt>
                <c:pt idx="26">
                  <c:v>2.4039249969821315</c:v>
                </c:pt>
                <c:pt idx="28">
                  <c:v>2.429247480516783</c:v>
                </c:pt>
                <c:pt idx="31">
                  <c:v>2.4392943428530809</c:v>
                </c:pt>
                <c:pt idx="36">
                  <c:v>2.5270364074958498</c:v>
                </c:pt>
                <c:pt idx="39">
                  <c:v>2.5394964613089277</c:v>
                </c:pt>
                <c:pt idx="46">
                  <c:v>2.6159680750215308</c:v>
                </c:pt>
                <c:pt idx="50">
                  <c:v>2.6638416042289004</c:v>
                </c:pt>
                <c:pt idx="53">
                  <c:v>2.7141195545826582</c:v>
                </c:pt>
                <c:pt idx="56">
                  <c:v>2.7541388345102695</c:v>
                </c:pt>
                <c:pt idx="59">
                  <c:v>2.7853000238785928</c:v>
                </c:pt>
                <c:pt idx="64">
                  <c:v>2.9313855077934896</c:v>
                </c:pt>
                <c:pt idx="66">
                  <c:v>2.9626053637904461</c:v>
                </c:pt>
                <c:pt idx="72">
                  <c:v>3.0435094902823376</c:v>
                </c:pt>
                <c:pt idx="74">
                  <c:v>3.2290576456616318</c:v>
                </c:pt>
                <c:pt idx="78">
                  <c:v>3.2971314086483452</c:v>
                </c:pt>
                <c:pt idx="83">
                  <c:v>3.3202584602314542</c:v>
                </c:pt>
                <c:pt idx="85">
                  <c:v>3.3716193399291279</c:v>
                </c:pt>
                <c:pt idx="86">
                  <c:v>3.3833149912217388</c:v>
                </c:pt>
                <c:pt idx="88">
                  <c:v>3.4460134754886509</c:v>
                </c:pt>
                <c:pt idx="93">
                  <c:v>3.4337998758671504</c:v>
                </c:pt>
                <c:pt idx="97">
                  <c:v>3.4773068992699274</c:v>
                </c:pt>
                <c:pt idx="100">
                  <c:v>3.352834180132978</c:v>
                </c:pt>
                <c:pt idx="103">
                  <c:v>3.5150790166210424</c:v>
                </c:pt>
                <c:pt idx="104">
                  <c:v>3.5207191451971074</c:v>
                </c:pt>
                <c:pt idx="109">
                  <c:v>3.5638480803947323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F3-4F6A-99E1-D7E543B04546}"/>
            </c:ext>
          </c:extLst>
        </c:ser>
        <c:ser>
          <c:idx val="2"/>
          <c:order val="2"/>
          <c:tx>
            <c:strRef>
              <c:f>'EU, DE, FR Curves'!$D$2</c:f>
              <c:strCache>
                <c:ptCount val="1"/>
                <c:pt idx="0">
                  <c:v>France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'EU, DE, FR Curves'!$A$3:$A$113</c:f>
              <c:numCache>
                <c:formatCode>m/d/yyyy</c:formatCode>
                <c:ptCount val="111"/>
                <c:pt idx="0">
                  <c:v>45741</c:v>
                </c:pt>
                <c:pt idx="1">
                  <c:v>45802</c:v>
                </c:pt>
                <c:pt idx="2">
                  <c:v>45842</c:v>
                </c:pt>
                <c:pt idx="3">
                  <c:v>45884</c:v>
                </c:pt>
                <c:pt idx="4">
                  <c:v>45955</c:v>
                </c:pt>
                <c:pt idx="5">
                  <c:v>45986</c:v>
                </c:pt>
                <c:pt idx="6">
                  <c:v>46068</c:v>
                </c:pt>
                <c:pt idx="7">
                  <c:v>46078</c:v>
                </c:pt>
                <c:pt idx="8">
                  <c:v>46137</c:v>
                </c:pt>
                <c:pt idx="9">
                  <c:v>46167</c:v>
                </c:pt>
                <c:pt idx="10">
                  <c:v>46209</c:v>
                </c:pt>
                <c:pt idx="11">
                  <c:v>46249</c:v>
                </c:pt>
                <c:pt idx="12">
                  <c:v>46300</c:v>
                </c:pt>
                <c:pt idx="13">
                  <c:v>46351</c:v>
                </c:pt>
                <c:pt idx="14">
                  <c:v>46433</c:v>
                </c:pt>
                <c:pt idx="15">
                  <c:v>46443</c:v>
                </c:pt>
                <c:pt idx="16">
                  <c:v>46532</c:v>
                </c:pt>
                <c:pt idx="17">
                  <c:v>46572</c:v>
                </c:pt>
                <c:pt idx="18">
                  <c:v>46614</c:v>
                </c:pt>
                <c:pt idx="19">
                  <c:v>46664</c:v>
                </c:pt>
                <c:pt idx="20">
                  <c:v>46685</c:v>
                </c:pt>
                <c:pt idx="21">
                  <c:v>46706</c:v>
                </c:pt>
                <c:pt idx="22">
                  <c:v>46727</c:v>
                </c:pt>
                <c:pt idx="23">
                  <c:v>46756</c:v>
                </c:pt>
                <c:pt idx="24">
                  <c:v>46798</c:v>
                </c:pt>
                <c:pt idx="25">
                  <c:v>46898</c:v>
                </c:pt>
                <c:pt idx="26">
                  <c:v>46938</c:v>
                </c:pt>
                <c:pt idx="27">
                  <c:v>46980</c:v>
                </c:pt>
                <c:pt idx="28">
                  <c:v>47030</c:v>
                </c:pt>
                <c:pt idx="29">
                  <c:v>47072</c:v>
                </c:pt>
                <c:pt idx="30">
                  <c:v>47082</c:v>
                </c:pt>
                <c:pt idx="31">
                  <c:v>47092</c:v>
                </c:pt>
                <c:pt idx="32">
                  <c:v>47164</c:v>
                </c:pt>
                <c:pt idx="33">
                  <c:v>47233</c:v>
                </c:pt>
                <c:pt idx="34">
                  <c:v>47263</c:v>
                </c:pt>
                <c:pt idx="35">
                  <c:v>47345</c:v>
                </c:pt>
                <c:pt idx="36">
                  <c:v>47396</c:v>
                </c:pt>
                <c:pt idx="37">
                  <c:v>47437</c:v>
                </c:pt>
                <c:pt idx="38">
                  <c:v>47447</c:v>
                </c:pt>
                <c:pt idx="39">
                  <c:v>47456</c:v>
                </c:pt>
                <c:pt idx="40">
                  <c:v>47487</c:v>
                </c:pt>
                <c:pt idx="41">
                  <c:v>47529</c:v>
                </c:pt>
                <c:pt idx="42">
                  <c:v>47628</c:v>
                </c:pt>
                <c:pt idx="43">
                  <c:v>47710</c:v>
                </c:pt>
                <c:pt idx="44">
                  <c:v>47802</c:v>
                </c:pt>
                <c:pt idx="45">
                  <c:v>47812</c:v>
                </c:pt>
                <c:pt idx="46">
                  <c:v>47821</c:v>
                </c:pt>
                <c:pt idx="47">
                  <c:v>47852</c:v>
                </c:pt>
                <c:pt idx="48">
                  <c:v>47894</c:v>
                </c:pt>
                <c:pt idx="49">
                  <c:v>47993</c:v>
                </c:pt>
                <c:pt idx="50">
                  <c:v>48033</c:v>
                </c:pt>
                <c:pt idx="51">
                  <c:v>48075</c:v>
                </c:pt>
                <c:pt idx="52">
                  <c:v>48177</c:v>
                </c:pt>
                <c:pt idx="53">
                  <c:v>48186</c:v>
                </c:pt>
                <c:pt idx="54">
                  <c:v>48259</c:v>
                </c:pt>
                <c:pt idx="55">
                  <c:v>48359</c:v>
                </c:pt>
                <c:pt idx="56">
                  <c:v>48401</c:v>
                </c:pt>
                <c:pt idx="57">
                  <c:v>48441</c:v>
                </c:pt>
                <c:pt idx="58">
                  <c:v>48543</c:v>
                </c:pt>
                <c:pt idx="59">
                  <c:v>48614</c:v>
                </c:pt>
                <c:pt idx="60">
                  <c:v>48625</c:v>
                </c:pt>
                <c:pt idx="61">
                  <c:v>48806</c:v>
                </c:pt>
                <c:pt idx="62">
                  <c:v>48990</c:v>
                </c:pt>
                <c:pt idx="63">
                  <c:v>49089</c:v>
                </c:pt>
                <c:pt idx="64">
                  <c:v>49129</c:v>
                </c:pt>
                <c:pt idx="65">
                  <c:v>49273</c:v>
                </c:pt>
                <c:pt idx="66">
                  <c:v>49282</c:v>
                </c:pt>
                <c:pt idx="67">
                  <c:v>49424</c:v>
                </c:pt>
                <c:pt idx="68">
                  <c:v>49444</c:v>
                </c:pt>
                <c:pt idx="69">
                  <c:v>49810</c:v>
                </c:pt>
                <c:pt idx="70">
                  <c:v>49820</c:v>
                </c:pt>
                <c:pt idx="71">
                  <c:v>50044</c:v>
                </c:pt>
                <c:pt idx="72">
                  <c:v>50075</c:v>
                </c:pt>
                <c:pt idx="73">
                  <c:v>50540</c:v>
                </c:pt>
                <c:pt idx="74">
                  <c:v>50682</c:v>
                </c:pt>
                <c:pt idx="75">
                  <c:v>50703</c:v>
                </c:pt>
                <c:pt idx="76">
                  <c:v>50946</c:v>
                </c:pt>
                <c:pt idx="77">
                  <c:v>50955</c:v>
                </c:pt>
                <c:pt idx="78">
                  <c:v>51047</c:v>
                </c:pt>
                <c:pt idx="79">
                  <c:v>51281</c:v>
                </c:pt>
                <c:pt idx="80">
                  <c:v>51321</c:v>
                </c:pt>
                <c:pt idx="81">
                  <c:v>51616</c:v>
                </c:pt>
                <c:pt idx="82">
                  <c:v>51636</c:v>
                </c:pt>
                <c:pt idx="83">
                  <c:v>51686</c:v>
                </c:pt>
                <c:pt idx="84">
                  <c:v>52051</c:v>
                </c:pt>
                <c:pt idx="85">
                  <c:v>52174</c:v>
                </c:pt>
                <c:pt idx="86">
                  <c:v>52266</c:v>
                </c:pt>
                <c:pt idx="87">
                  <c:v>52376</c:v>
                </c:pt>
                <c:pt idx="88">
                  <c:v>52691</c:v>
                </c:pt>
                <c:pt idx="89">
                  <c:v>52773</c:v>
                </c:pt>
                <c:pt idx="90">
                  <c:v>52782</c:v>
                </c:pt>
                <c:pt idx="91">
                  <c:v>53107</c:v>
                </c:pt>
                <c:pt idx="92">
                  <c:v>53554</c:v>
                </c:pt>
                <c:pt idx="93">
                  <c:v>54092</c:v>
                </c:pt>
                <c:pt idx="94">
                  <c:v>54203</c:v>
                </c:pt>
                <c:pt idx="95">
                  <c:v>54285</c:v>
                </c:pt>
                <c:pt idx="96">
                  <c:v>54599</c:v>
                </c:pt>
                <c:pt idx="97">
                  <c:v>54823</c:v>
                </c:pt>
                <c:pt idx="98">
                  <c:v>54933</c:v>
                </c:pt>
                <c:pt idx="99">
                  <c:v>55015</c:v>
                </c:pt>
                <c:pt idx="100">
                  <c:v>55340</c:v>
                </c:pt>
                <c:pt idx="101">
                  <c:v>55664</c:v>
                </c:pt>
                <c:pt idx="102">
                  <c:v>55746</c:v>
                </c:pt>
                <c:pt idx="103">
                  <c:v>55796</c:v>
                </c:pt>
                <c:pt idx="104">
                  <c:v>55947</c:v>
                </c:pt>
                <c:pt idx="105">
                  <c:v>56029</c:v>
                </c:pt>
                <c:pt idx="106">
                  <c:v>56111</c:v>
                </c:pt>
                <c:pt idx="107">
                  <c:v>56394</c:v>
                </c:pt>
                <c:pt idx="108">
                  <c:v>56476</c:v>
                </c:pt>
                <c:pt idx="109">
                  <c:v>56527</c:v>
                </c:pt>
                <c:pt idx="110">
                  <c:v>56729</c:v>
                </c:pt>
              </c:numCache>
            </c:numRef>
          </c:cat>
          <c:val>
            <c:numRef>
              <c:f>'EU, DE, FR Curves'!$D$3:$D$113</c:f>
              <c:numCache>
                <c:formatCode>General</c:formatCode>
                <c:ptCount val="111"/>
                <c:pt idx="0">
                  <c:v>2.5626141243604073</c:v>
                </c:pt>
                <c:pt idx="1">
                  <c:v>2.4298983526548841</c:v>
                </c:pt>
                <c:pt idx="4">
                  <c:v>2.2948323605047007</c:v>
                </c:pt>
                <c:pt idx="5">
                  <c:v>2.2607810148070544</c:v>
                </c:pt>
                <c:pt idx="7">
                  <c:v>2.1981065393013699</c:v>
                </c:pt>
                <c:pt idx="8">
                  <c:v>2.1891346184319782</c:v>
                </c:pt>
                <c:pt idx="9">
                  <c:v>2.1755713944033266</c:v>
                </c:pt>
                <c:pt idx="13">
                  <c:v>2.2214310466813858</c:v>
                </c:pt>
                <c:pt idx="15">
                  <c:v>2.2536259703930472</c:v>
                </c:pt>
                <c:pt idx="16">
                  <c:v>2.2906262455743067</c:v>
                </c:pt>
                <c:pt idx="20">
                  <c:v>2.3386471653720666</c:v>
                </c:pt>
                <c:pt idx="25">
                  <c:v>2.4380379834988171</c:v>
                </c:pt>
                <c:pt idx="30">
                  <c:v>2.5243430515920608</c:v>
                </c:pt>
                <c:pt idx="33">
                  <c:v>2.5700404152159271</c:v>
                </c:pt>
                <c:pt idx="34">
                  <c:v>2.5953445974297487</c:v>
                </c:pt>
                <c:pt idx="38">
                  <c:v>2.6532355999761226</c:v>
                </c:pt>
                <c:pt idx="42">
                  <c:v>2.7014667277347342</c:v>
                </c:pt>
                <c:pt idx="45">
                  <c:v>2.7594956342573251</c:v>
                </c:pt>
                <c:pt idx="49">
                  <c:v>2.8121994375727741</c:v>
                </c:pt>
                <c:pt idx="52">
                  <c:v>2.8724376960684195</c:v>
                </c:pt>
                <c:pt idx="55">
                  <c:v>2.9445801591265086</c:v>
                </c:pt>
                <c:pt idx="58">
                  <c:v>3.0010907841061201</c:v>
                </c:pt>
                <c:pt idx="63">
                  <c:v>3.1376951418515495</c:v>
                </c:pt>
                <c:pt idx="65">
                  <c:v>3.1865075033996759</c:v>
                </c:pt>
                <c:pt idx="67">
                  <c:v>3.1970619501992301</c:v>
                </c:pt>
                <c:pt idx="70">
                  <c:v>3.2949227097616216</c:v>
                </c:pt>
                <c:pt idx="75">
                  <c:v>3.4140373664073187</c:v>
                </c:pt>
                <c:pt idx="76">
                  <c:v>3.4288418343697944</c:v>
                </c:pt>
                <c:pt idx="79">
                  <c:v>3.5048283883779909</c:v>
                </c:pt>
                <c:pt idx="81">
                  <c:v>3.5101956845662827</c:v>
                </c:pt>
                <c:pt idx="87">
                  <c:v>3.588466376762935</c:v>
                </c:pt>
                <c:pt idx="89">
                  <c:v>3.5523264895198503</c:v>
                </c:pt>
                <c:pt idx="91">
                  <c:v>3.5964110480854137</c:v>
                </c:pt>
                <c:pt idx="94">
                  <c:v>3.648881175979509</c:v>
                </c:pt>
                <c:pt idx="96">
                  <c:v>3.6573923643580275</c:v>
                </c:pt>
                <c:pt idx="98">
                  <c:v>3.6851906992101129</c:v>
                </c:pt>
                <c:pt idx="101">
                  <c:v>3.6750731991296997</c:v>
                </c:pt>
                <c:pt idx="105">
                  <c:v>3.6901345664926919</c:v>
                </c:pt>
                <c:pt idx="107">
                  <c:v>3.7643635572399914</c:v>
                </c:pt>
                <c:pt idx="110">
                  <c:v>3.7722343790851722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F3-4F6A-99E1-D7E543B045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upDownBars>
          <c:gapWidth val="150"/>
          <c:upBars>
            <c:spPr>
              <a:solidFill>
                <a:schemeClr val="lt1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</a:ln>
              <a:effectLst/>
            </c:spPr>
          </c:upBars>
          <c:downBars>
            <c:spPr>
              <a:solidFill>
                <a:schemeClr val="bg2"/>
              </a:solidFill>
              <a:ln w="9525">
                <a:solidFill>
                  <a:schemeClr val="tx1">
                    <a:lumMod val="15000"/>
                    <a:lumOff val="85000"/>
                  </a:schemeClr>
                </a:solidFill>
                <a:prstDash val="sysDash"/>
              </a:ln>
              <a:effectLst/>
            </c:spPr>
          </c:downBars>
        </c:upDownBars>
        <c:marker val="1"/>
        <c:smooth val="0"/>
        <c:axId val="971819071"/>
        <c:axId val="1348888464"/>
      </c:lineChart>
      <c:dateAx>
        <c:axId val="971819071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8888464"/>
        <c:crosses val="autoZero"/>
        <c:auto val="1"/>
        <c:lblOffset val="100"/>
        <c:baseTimeUnit val="days"/>
      </c:dateAx>
      <c:valAx>
        <c:axId val="1348888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181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'Outstanding debt charts'!$I$25:$I$29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45382</c:v>
                </c:pt>
              </c:numCache>
            </c:numRef>
          </c:cat>
          <c:val>
            <c:numRef>
              <c:f>'Outstanding debt charts'!$J$25:$J$29</c:f>
              <c:numCache>
                <c:formatCode>#,##0</c:formatCode>
                <c:ptCount val="5"/>
                <c:pt idx="0">
                  <c:v>92735500000</c:v>
                </c:pt>
                <c:pt idx="1">
                  <c:v>215620500000</c:v>
                </c:pt>
                <c:pt idx="2">
                  <c:v>331073500000</c:v>
                </c:pt>
                <c:pt idx="3">
                  <c:v>443272999999.99994</c:v>
                </c:pt>
                <c:pt idx="4">
                  <c:v>478700000000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20-4AA3-AFDB-C290B72A706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'Outstanding debt charts'!$I$25:$I$29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45382</c:v>
                </c:pt>
              </c:numCache>
            </c:numRef>
          </c:cat>
          <c:val>
            <c:numRef>
              <c:f>'Outstanding debt charts'!$I$9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20-4AA3-AFDB-C290B72A7062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'Outstanding debt charts'!$I$25:$I$29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45382</c:v>
                </c:pt>
              </c:numCache>
            </c:numRef>
          </c:cat>
          <c:val>
            <c:numRef>
              <c:f>'Outstanding debt charts'!$J$9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20-4AA3-AFDB-C290B72A7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5191328"/>
        <c:axId val="999706736"/>
      </c:lineChart>
      <c:dateAx>
        <c:axId val="9951913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99706736"/>
        <c:crosses val="autoZero"/>
        <c:auto val="1"/>
        <c:lblOffset val="100"/>
        <c:baseTimeUnit val="months"/>
      </c:dateAx>
      <c:valAx>
        <c:axId val="999706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95191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'comparison EU other SSA'!$P$40</c:f>
              <c:strCache>
                <c:ptCount val="1"/>
                <c:pt idx="0">
                  <c:v>EU current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'comparison EU other SSA'!$O$41:$O$42</c:f>
              <c:strCache>
                <c:ptCount val="2"/>
                <c:pt idx="0">
                  <c:v>EU</c:v>
                </c:pt>
                <c:pt idx="1">
                  <c:v>Other main SSA</c:v>
                </c:pt>
              </c:strCache>
            </c:strRef>
          </c:cat>
          <c:val>
            <c:numRef>
              <c:f>'comparison EU other SSA'!$P$41:$P$42</c:f>
              <c:numCache>
                <c:formatCode>General</c:formatCode>
                <c:ptCount val="2"/>
                <c:pt idx="0" formatCode="0.0">
                  <c:v>593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83-4BB4-8171-B67BD446F0D4}"/>
            </c:ext>
          </c:extLst>
        </c:ser>
        <c:ser>
          <c:idx val="1"/>
          <c:order val="1"/>
          <c:tx>
            <c:strRef>
              <c:f>'comparison EU other SSA'!$Q$40</c:f>
              <c:strCache>
                <c:ptCount val="1"/>
                <c:pt idx="0">
                  <c:v>EU to be issued by 2026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  <a:alpha val="44000"/>
                  </a:schemeClr>
                </a:gs>
                <a:gs pos="28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'comparison EU other SSA'!$O$41:$O$42</c:f>
              <c:strCache>
                <c:ptCount val="2"/>
                <c:pt idx="0">
                  <c:v>EU</c:v>
                </c:pt>
                <c:pt idx="1">
                  <c:v>Other main SSA</c:v>
                </c:pt>
              </c:strCache>
            </c:strRef>
          </c:cat>
          <c:val>
            <c:numRef>
              <c:f>'comparison EU other SSA'!$Q$41:$Q$42</c:f>
              <c:numCache>
                <c:formatCode>General</c:formatCode>
                <c:ptCount val="2"/>
                <c:pt idx="0" formatCode="0.0">
                  <c:v>407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83-4BB4-8171-B67BD446F0D4}"/>
            </c:ext>
          </c:extLst>
        </c:ser>
        <c:ser>
          <c:idx val="2"/>
          <c:order val="2"/>
          <c:tx>
            <c:strRef>
              <c:f>'comparison EU other SSA'!$R$40</c:f>
              <c:strCache>
                <c:ptCount val="1"/>
                <c:pt idx="0">
                  <c:v>ESM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'comparison EU other SSA'!$O$41:$O$42</c:f>
              <c:strCache>
                <c:ptCount val="2"/>
                <c:pt idx="0">
                  <c:v>EU</c:v>
                </c:pt>
                <c:pt idx="1">
                  <c:v>Other main SSA</c:v>
                </c:pt>
              </c:strCache>
            </c:strRef>
          </c:cat>
          <c:val>
            <c:numRef>
              <c:f>'comparison EU other SSA'!$R$41:$R$42</c:f>
              <c:numCache>
                <c:formatCode>0.0</c:formatCode>
                <c:ptCount val="2"/>
                <c:pt idx="0" formatCode="General">
                  <c:v>0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83-4BB4-8171-B67BD446F0D4}"/>
            </c:ext>
          </c:extLst>
        </c:ser>
        <c:ser>
          <c:idx val="3"/>
          <c:order val="3"/>
          <c:tx>
            <c:strRef>
              <c:f>'comparison EU other SSA'!$S$40</c:f>
              <c:strCache>
                <c:ptCount val="1"/>
                <c:pt idx="0">
                  <c:v>EFSF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'comparison EU other SSA'!$O$41:$O$42</c:f>
              <c:strCache>
                <c:ptCount val="2"/>
                <c:pt idx="0">
                  <c:v>EU</c:v>
                </c:pt>
                <c:pt idx="1">
                  <c:v>Other main SSA</c:v>
                </c:pt>
              </c:strCache>
            </c:strRef>
          </c:cat>
          <c:val>
            <c:numRef>
              <c:f>'comparison EU other SSA'!$S$41:$S$42</c:f>
              <c:numCache>
                <c:formatCode>0.0</c:formatCode>
                <c:ptCount val="2"/>
                <c:pt idx="0" formatCode="General">
                  <c:v>0</c:v>
                </c:pt>
                <c:pt idx="1">
                  <c:v>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483-4BB4-8171-B67BD446F0D4}"/>
            </c:ext>
          </c:extLst>
        </c:ser>
        <c:ser>
          <c:idx val="4"/>
          <c:order val="4"/>
          <c:tx>
            <c:strRef>
              <c:f>'comparison EU other SSA'!$T$40</c:f>
              <c:strCache>
                <c:ptCount val="1"/>
                <c:pt idx="0">
                  <c:v>EIB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'comparison EU other SSA'!$O$41:$O$42</c:f>
              <c:strCache>
                <c:ptCount val="2"/>
                <c:pt idx="0">
                  <c:v>EU</c:v>
                </c:pt>
                <c:pt idx="1">
                  <c:v>Other main SSA</c:v>
                </c:pt>
              </c:strCache>
            </c:strRef>
          </c:cat>
          <c:val>
            <c:numRef>
              <c:f>'comparison EU other SSA'!$T$41:$T$42</c:f>
              <c:numCache>
                <c:formatCode>0.0</c:formatCode>
                <c:ptCount val="2"/>
                <c:pt idx="0" formatCode="General">
                  <c:v>0</c:v>
                </c:pt>
                <c:pt idx="1">
                  <c:v>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83-4BB4-8171-B67BD446F0D4}"/>
            </c:ext>
          </c:extLst>
        </c:ser>
        <c:ser>
          <c:idx val="5"/>
          <c:order val="5"/>
          <c:tx>
            <c:strRef>
              <c:f>'comparison EU other SSA'!$U$40</c:f>
              <c:strCache>
                <c:ptCount val="1"/>
                <c:pt idx="0">
                  <c:v>KFW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'comparison EU other SSA'!$O$41:$O$42</c:f>
              <c:strCache>
                <c:ptCount val="2"/>
                <c:pt idx="0">
                  <c:v>EU</c:v>
                </c:pt>
                <c:pt idx="1">
                  <c:v>Other main SSA</c:v>
                </c:pt>
              </c:strCache>
            </c:strRef>
          </c:cat>
          <c:val>
            <c:numRef>
              <c:f>'comparison EU other SSA'!$U$41:$U$42</c:f>
              <c:numCache>
                <c:formatCode>0.0</c:formatCode>
                <c:ptCount val="2"/>
                <c:pt idx="0" formatCode="General">
                  <c:v>0</c:v>
                </c:pt>
                <c:pt idx="1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483-4BB4-8171-B67BD446F0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1673232"/>
        <c:axId val="444544528"/>
      </c:barChart>
      <c:catAx>
        <c:axId val="108167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544528"/>
        <c:crosses val="autoZero"/>
        <c:auto val="1"/>
        <c:lblAlgn val="ctr"/>
        <c:lblOffset val="100"/>
        <c:noMultiLvlLbl val="0"/>
      </c:catAx>
      <c:valAx>
        <c:axId val="44454452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167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'Outstanding debt charts'!$I$25:$I$29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45382</c:v>
                </c:pt>
              </c:numCache>
            </c:numRef>
          </c:cat>
          <c:val>
            <c:numRef>
              <c:f>'Outstanding debt charts'!$J$25:$J$29</c:f>
              <c:numCache>
                <c:formatCode>#,##0</c:formatCode>
                <c:ptCount val="5"/>
                <c:pt idx="0">
                  <c:v>92735500000</c:v>
                </c:pt>
                <c:pt idx="1">
                  <c:v>215620500000</c:v>
                </c:pt>
                <c:pt idx="2">
                  <c:v>331073500000</c:v>
                </c:pt>
                <c:pt idx="3">
                  <c:v>443272999999.99994</c:v>
                </c:pt>
                <c:pt idx="4">
                  <c:v>478700000000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20-4AA3-AFDB-C290B72A7062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'Outstanding debt charts'!$I$25:$I$29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45382</c:v>
                </c:pt>
              </c:numCache>
            </c:numRef>
          </c:cat>
          <c:val>
            <c:numRef>
              <c:f>'Outstanding debt charts'!$I$9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20-4AA3-AFDB-C290B72A7062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'Outstanding debt charts'!$I$25:$I$29</c:f>
              <c:numCache>
                <c:formatCode>m/d/yyyy</c:formatCode>
                <c:ptCount val="5"/>
                <c:pt idx="0">
                  <c:v>44196</c:v>
                </c:pt>
                <c:pt idx="1">
                  <c:v>44561</c:v>
                </c:pt>
                <c:pt idx="2">
                  <c:v>44926</c:v>
                </c:pt>
                <c:pt idx="3">
                  <c:v>45291</c:v>
                </c:pt>
                <c:pt idx="4">
                  <c:v>45382</c:v>
                </c:pt>
              </c:numCache>
            </c:numRef>
          </c:cat>
          <c:val>
            <c:numRef>
              <c:f>'Outstanding debt charts'!$J$9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20-4AA3-AFDB-C290B72A7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95191328"/>
        <c:axId val="999706736"/>
      </c:lineChart>
      <c:dateAx>
        <c:axId val="9951913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999706736"/>
        <c:crosses val="autoZero"/>
        <c:auto val="1"/>
        <c:lblOffset val="100"/>
        <c:baseTimeUnit val="months"/>
      </c:dateAx>
      <c:valAx>
        <c:axId val="9997067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995191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'13 Debt per programme'!$B$4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 Debt per programme'!$A$5:$A$14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'13 Debt per programme'!$B$5:$B$14</c:f>
              <c:numCache>
                <c:formatCode>0</c:formatCode>
                <c:ptCount val="10"/>
                <c:pt idx="0">
                  <c:v>47.195900000000002</c:v>
                </c:pt>
                <c:pt idx="1">
                  <c:v>47.2727</c:v>
                </c:pt>
                <c:pt idx="2">
                  <c:v>47.349499999999999</c:v>
                </c:pt>
                <c:pt idx="3">
                  <c:v>46.826300000000003</c:v>
                </c:pt>
                <c:pt idx="4">
                  <c:v>43.313099999999999</c:v>
                </c:pt>
                <c:pt idx="5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A-472F-8AE9-ACA1D078695D}"/>
            </c:ext>
          </c:extLst>
        </c:ser>
        <c:ser>
          <c:idx val="2"/>
          <c:order val="1"/>
          <c:tx>
            <c:strRef>
              <c:f>'13 Debt per programme'!$C$4</c:f>
              <c:strCache>
                <c:ptCount val="1"/>
                <c:pt idx="0">
                  <c:v>SURE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 Debt per programme'!$A$5:$A$14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'13 Debt per programme'!$C$5:$C$14</c:f>
              <c:numCache>
                <c:formatCode>0</c:formatCode>
                <c:ptCount val="10"/>
                <c:pt idx="0">
                  <c:v>0</c:v>
                </c:pt>
                <c:pt idx="1">
                  <c:v>39.5</c:v>
                </c:pt>
                <c:pt idx="2">
                  <c:v>89.637</c:v>
                </c:pt>
                <c:pt idx="3">
                  <c:v>98.355000000000004</c:v>
                </c:pt>
                <c:pt idx="4">
                  <c:v>98.355000000000004</c:v>
                </c:pt>
                <c:pt idx="5">
                  <c:v>98.355000000000004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A-472F-8AE9-ACA1D078695D}"/>
            </c:ext>
          </c:extLst>
        </c:ser>
        <c:ser>
          <c:idx val="3"/>
          <c:order val="2"/>
          <c:tx>
            <c:strRef>
              <c:f>'13 Debt per programme'!$D$4</c:f>
              <c:strCache>
                <c:ptCount val="1"/>
                <c:pt idx="0">
                  <c:v>3rd Country Loans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F8A-472F-8AE9-ACA1D07869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 Debt per programme'!$A$5:$A$14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'13 Debt per programme'!$D$5:$D$14</c:f>
              <c:numCache>
                <c:formatCode>0</c:formatCode>
                <c:ptCount val="10"/>
                <c:pt idx="0">
                  <c:v>4.7258999999999993</c:v>
                </c:pt>
                <c:pt idx="1">
                  <c:v>5.7868000000000004</c:v>
                </c:pt>
                <c:pt idx="2">
                  <c:v>7.4379999999999997</c:v>
                </c:pt>
                <c:pt idx="3">
                  <c:v>14.962999999999999</c:v>
                </c:pt>
                <c:pt idx="4">
                  <c:v>33.192999999999998</c:v>
                </c:pt>
                <c:pt idx="5">
                  <c:v>46.849521428000003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A-472F-8AE9-ACA1D078695D}"/>
            </c:ext>
          </c:extLst>
        </c:ser>
        <c:ser>
          <c:idx val="4"/>
          <c:order val="3"/>
          <c:tx>
            <c:strRef>
              <c:f>'13 Debt per programme'!$E$4</c:f>
              <c:strCache>
                <c:ptCount val="1"/>
                <c:pt idx="0">
                  <c:v>RRF Loans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43-4401-B87F-07AE09F9D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 Debt per programme'!$A$5:$A$14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'13 Debt per programme'!$E$5:$E$14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17.969727012</c:v>
                </c:pt>
                <c:pt idx="3">
                  <c:v>45.156372505999997</c:v>
                </c:pt>
                <c:pt idx="4">
                  <c:v>79.240275284000006</c:v>
                </c:pt>
                <c:pt idx="5">
                  <c:v>108.68641884500001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8A-472F-8AE9-ACA1D078695D}"/>
            </c:ext>
          </c:extLst>
        </c:ser>
        <c:ser>
          <c:idx val="6"/>
          <c:order val="4"/>
          <c:tx>
            <c:strRef>
              <c:f>'13 Debt per programme'!$F$4</c:f>
              <c:strCache>
                <c:ptCount val="1"/>
                <c:pt idx="0">
                  <c:v>RRF Grants</c:v>
                </c:pt>
              </c:strCache>
            </c:strRef>
          </c:tx>
          <c:spPr>
            <a:solidFill>
              <a:srgbClr val="7DA52D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43-4401-B87F-07AE09F9D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 Debt per programme'!$A$5:$A$14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'13 Debt per programme'!$F$5:$F$14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46.373302461000002</c:v>
                </c:pt>
                <c:pt idx="3">
                  <c:v>93.541500201000005</c:v>
                </c:pt>
                <c:pt idx="4">
                  <c:v>139.867964726</c:v>
                </c:pt>
                <c:pt idx="5">
                  <c:v>187.86737193100001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F8A-472F-8AE9-ACA1D078695D}"/>
            </c:ext>
          </c:extLst>
        </c:ser>
        <c:ser>
          <c:idx val="0"/>
          <c:order val="5"/>
          <c:tx>
            <c:strRef>
              <c:f>'13 Debt per programme'!$G$4</c:f>
              <c:strCache>
                <c:ptCount val="1"/>
                <c:pt idx="0">
                  <c:v>NGEU exRRF</c:v>
                </c:pt>
              </c:strCache>
            </c:strRef>
          </c:tx>
          <c:spPr>
            <a:solidFill>
              <a:srgbClr val="CEEAB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43-4401-B87F-07AE09F9DFDC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69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D6-4980-84A6-88FD3F129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'13 Debt per programme'!$A$5:$A$14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'13 Debt per programme'!$G$5:$G$14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8.6186641911399988</c:v>
                </c:pt>
                <c:pt idx="3">
                  <c:v>23.91324362212</c:v>
                </c:pt>
                <c:pt idx="4">
                  <c:v>40.898582562119998</c:v>
                </c:pt>
                <c:pt idx="5">
                  <c:v>70.224688548390006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8A-472F-8AE9-ACA1D07869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5999327"/>
        <c:axId val="656023807"/>
      </c:barChart>
      <c:catAx>
        <c:axId val="655999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023807"/>
        <c:crosses val="autoZero"/>
        <c:auto val="1"/>
        <c:lblAlgn val="ctr"/>
        <c:lblOffset val="100"/>
        <c:noMultiLvlLbl val="0"/>
      </c:catAx>
      <c:valAx>
        <c:axId val="656023807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655999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'Evolution Outstanding debt '!$H$7</c:f>
              <c:strCache>
                <c:ptCount val="1"/>
                <c:pt idx="0">
                  <c:v>EU gross bond issuance per calendar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'Evolution Outstanding debt '!$G$8:$G$27</c:f>
              <c:numCache>
                <c:formatCode>m/d/yyyy</c:formatCode>
                <c:ptCount val="20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</c:numCache>
            </c:numRef>
          </c:cat>
          <c:val>
            <c:numRef>
              <c:f>'Evolution Outstanding debt '!$H$8:$H$27</c:f>
              <c:numCache>
                <c:formatCode>_-* #,##0_-;\-* #,##0_-;_-* "-"??_-;_-@_-</c:formatCode>
                <c:ptCount val="20"/>
                <c:pt idx="0">
                  <c:v>190000000</c:v>
                </c:pt>
                <c:pt idx="1">
                  <c:v>42500000</c:v>
                </c:pt>
                <c:pt idx="2">
                  <c:v>0</c:v>
                </c:pt>
                <c:pt idx="3">
                  <c:v>2000000000</c:v>
                </c:pt>
                <c:pt idx="4">
                  <c:v>7232081677</c:v>
                </c:pt>
                <c:pt idx="5">
                  <c:v>2850000000</c:v>
                </c:pt>
                <c:pt idx="6">
                  <c:v>29476000000</c:v>
                </c:pt>
                <c:pt idx="7">
                  <c:v>15839000000</c:v>
                </c:pt>
                <c:pt idx="8">
                  <c:v>100000000</c:v>
                </c:pt>
                <c:pt idx="9">
                  <c:v>4360000000</c:v>
                </c:pt>
                <c:pt idx="10">
                  <c:v>6245000000</c:v>
                </c:pt>
                <c:pt idx="11">
                  <c:v>4760000000</c:v>
                </c:pt>
                <c:pt idx="12">
                  <c:v>1063000000</c:v>
                </c:pt>
                <c:pt idx="13">
                  <c:v>5065000000</c:v>
                </c:pt>
                <c:pt idx="14">
                  <c:v>420000000</c:v>
                </c:pt>
                <c:pt idx="15">
                  <c:v>41275000000</c:v>
                </c:pt>
                <c:pt idx="16">
                  <c:v>132644000000</c:v>
                </c:pt>
                <c:pt idx="17">
                  <c:v>118253000000</c:v>
                </c:pt>
                <c:pt idx="18">
                  <c:v>115899000000</c:v>
                </c:pt>
                <c:pt idx="19">
                  <c:v>137981000000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76-4708-B485-0EA2CF1D8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7353688"/>
        <c:axId val="685387080"/>
      </c:barChart>
      <c:lineChart>
        <c:grouping val="standard"/>
        <c:varyColors val="0"/>
        <c:ser>
          <c:idx val="1"/>
          <c:order val="1"/>
          <c:tx>
            <c:strRef>
              <c:f>'Evolution Outstanding debt '!$I$7</c:f>
              <c:strCache>
                <c:ptCount val="1"/>
                <c:pt idx="0">
                  <c:v>EU outstanding bonds at end of calendar year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'Evolution Outstanding debt '!$G$8:$G$27</c:f>
              <c:numCache>
                <c:formatCode>m/d/yyyy</c:formatCode>
                <c:ptCount val="20"/>
                <c:pt idx="0">
                  <c:v>38717</c:v>
                </c:pt>
                <c:pt idx="1">
                  <c:v>39082</c:v>
                </c:pt>
                <c:pt idx="2">
                  <c:v>39447</c:v>
                </c:pt>
                <c:pt idx="3">
                  <c:v>39813</c:v>
                </c:pt>
                <c:pt idx="4">
                  <c:v>40178</c:v>
                </c:pt>
                <c:pt idx="5">
                  <c:v>40543</c:v>
                </c:pt>
                <c:pt idx="6">
                  <c:v>40908</c:v>
                </c:pt>
                <c:pt idx="7">
                  <c:v>41274</c:v>
                </c:pt>
                <c:pt idx="8">
                  <c:v>41639</c:v>
                </c:pt>
                <c:pt idx="9">
                  <c:v>42004</c:v>
                </c:pt>
                <c:pt idx="10">
                  <c:v>42369</c:v>
                </c:pt>
                <c:pt idx="11">
                  <c:v>42735</c:v>
                </c:pt>
                <c:pt idx="12">
                  <c:v>43100</c:v>
                </c:pt>
                <c:pt idx="13">
                  <c:v>43465</c:v>
                </c:pt>
                <c:pt idx="14">
                  <c:v>43830</c:v>
                </c:pt>
                <c:pt idx="15">
                  <c:v>44196</c:v>
                </c:pt>
                <c:pt idx="16">
                  <c:v>44561</c:v>
                </c:pt>
                <c:pt idx="17">
                  <c:v>44926</c:v>
                </c:pt>
                <c:pt idx="18">
                  <c:v>45291</c:v>
                </c:pt>
                <c:pt idx="19">
                  <c:v>45657</c:v>
                </c:pt>
              </c:numCache>
            </c:numRef>
          </c:cat>
          <c:val>
            <c:numRef>
              <c:f>'Evolution Outstanding debt '!$I$8:$I$27</c:f>
              <c:numCache>
                <c:formatCode>#,##0</c:formatCode>
                <c:ptCount val="20"/>
                <c:pt idx="0">
                  <c:v>190000000</c:v>
                </c:pt>
                <c:pt idx="1">
                  <c:v>232500000</c:v>
                </c:pt>
                <c:pt idx="2">
                  <c:v>232500000</c:v>
                </c:pt>
                <c:pt idx="3">
                  <c:v>2232500000</c:v>
                </c:pt>
                <c:pt idx="4">
                  <c:v>9464581677</c:v>
                </c:pt>
                <c:pt idx="5">
                  <c:v>12314581677</c:v>
                </c:pt>
                <c:pt idx="6">
                  <c:v>39790581677</c:v>
                </c:pt>
                <c:pt idx="7">
                  <c:v>55629581677</c:v>
                </c:pt>
                <c:pt idx="8">
                  <c:v>55729581677</c:v>
                </c:pt>
                <c:pt idx="9">
                  <c:v>57064581677</c:v>
                </c:pt>
                <c:pt idx="10">
                  <c:v>55609581677</c:v>
                </c:pt>
                <c:pt idx="11">
                  <c:v>54119581677</c:v>
                </c:pt>
                <c:pt idx="12">
                  <c:v>54025500000</c:v>
                </c:pt>
                <c:pt idx="13">
                  <c:v>53240500000</c:v>
                </c:pt>
                <c:pt idx="14">
                  <c:v>52060500000</c:v>
                </c:pt>
                <c:pt idx="15">
                  <c:v>92735500000</c:v>
                </c:pt>
                <c:pt idx="16">
                  <c:v>215620500000</c:v>
                </c:pt>
                <c:pt idx="17">
                  <c:v>331073500000</c:v>
                </c:pt>
                <c:pt idx="18">
                  <c:v>443273000000</c:v>
                </c:pt>
                <c:pt idx="19">
                  <c:v>578134500000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76-4708-B485-0EA2CF1D8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353688"/>
        <c:axId val="685387080"/>
      </c:lineChart>
      <c:catAx>
        <c:axId val="55735368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5387080"/>
        <c:crosses val="autoZero"/>
        <c:auto val="0"/>
        <c:lblAlgn val="ctr"/>
        <c:lblOffset val="100"/>
        <c:noMultiLvlLbl val="1"/>
      </c:catAx>
      <c:valAx>
        <c:axId val="685387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353688"/>
        <c:crosses val="autoZero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2.1415737193001259E-3"/>
                <c:y val="0.2257706096900308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IE" dirty="0"/>
                    <a:t>EUR, Billions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03940656190262"/>
          <c:y val="0.21283246827197261"/>
          <c:w val="0.40850573977832549"/>
          <c:h val="0.6902163767249953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39-4B98-8108-FB62442E80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39-4B98-8108-FB62442E80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39-4B98-8108-FB62442E80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39-4B98-8108-FB62442E80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39-4B98-8108-FB62442E80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39-4B98-8108-FB62442E80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39-4B98-8108-FB62442E804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439-4B98-8108-FB62442E8042}"/>
              </c:ext>
            </c:extLst>
          </c:dPt>
          <c:dLbls>
            <c:dLbl>
              <c:idx val="0"/>
              <c:layout>
                <c:manualLayout>
                  <c:x val="9.2855656539940878E-2"/>
                  <c:y val="-4.26814387703609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39-4B98-8108-FB62442E8042}"/>
                </c:ext>
              </c:extLst>
            </c:dLbl>
            <c:dLbl>
              <c:idx val="1"/>
              <c:layout>
                <c:manualLayout>
                  <c:x val="-0.12129278160351824"/>
                  <c:y val="0.1184672495339715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39-4B98-8108-FB62442E8042}"/>
                </c:ext>
              </c:extLst>
            </c:dLbl>
            <c:dLbl>
              <c:idx val="2"/>
              <c:layout>
                <c:manualLayout>
                  <c:x val="-0.18964219997761037"/>
                  <c:y val="2.90973316718493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39-4B98-8108-FB62442E8042}"/>
                </c:ext>
              </c:extLst>
            </c:dLbl>
            <c:dLbl>
              <c:idx val="3"/>
              <c:layout>
                <c:manualLayout>
                  <c:x val="-0.19165638774106952"/>
                  <c:y val="-0.1056764087692980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39-4B98-8108-FB62442E8042}"/>
                </c:ext>
              </c:extLst>
            </c:dLbl>
            <c:dLbl>
              <c:idx val="4"/>
              <c:layout>
                <c:manualLayout>
                  <c:x val="-0.10059276962056066"/>
                  <c:y val="-0.1319717751690439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39-4B98-8108-FB62442E8042}"/>
                </c:ext>
              </c:extLst>
            </c:dLbl>
            <c:dLbl>
              <c:idx val="5"/>
              <c:layout>
                <c:manualLayout>
                  <c:x val="9.2855656539940878E-2"/>
                  <c:y val="-0.1444602542996831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39-4B98-8108-FB62442E80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39-4B98-8108-FB62442E80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39-4B98-8108-FB62442E8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'UoP EU outstanding bonds'!$C$9:$C$16</c:f>
              <c:strCache>
                <c:ptCount val="8"/>
                <c:pt idx="0">
                  <c:v>NGEU</c:v>
                </c:pt>
                <c:pt idx="1">
                  <c:v>SURE</c:v>
                </c:pt>
                <c:pt idx="2">
                  <c:v>EFSM</c:v>
                </c:pt>
                <c:pt idx="3">
                  <c:v>MFA+</c:v>
                </c:pt>
                <c:pt idx="4">
                  <c:v>MFA</c:v>
                </c:pt>
                <c:pt idx="5">
                  <c:v>Ukraine Facility </c:v>
                </c:pt>
                <c:pt idx="6">
                  <c:v>BOP</c:v>
                </c:pt>
                <c:pt idx="7">
                  <c:v>EURATOM</c:v>
                </c:pt>
              </c:strCache>
            </c:strRef>
          </c:cat>
          <c:val>
            <c:numRef>
              <c:f>'UoP EU outstanding bonds'!$D$9:$D$16</c:f>
              <c:numCache>
                <c:formatCode>#,##0</c:formatCode>
                <c:ptCount val="8"/>
                <c:pt idx="0">
                  <c:v>366778479324.39001</c:v>
                </c:pt>
                <c:pt idx="1">
                  <c:v>98355000000</c:v>
                </c:pt>
                <c:pt idx="2">
                  <c:v>42000000000</c:v>
                </c:pt>
                <c:pt idx="3">
                  <c:v>18000000000</c:v>
                </c:pt>
                <c:pt idx="4">
                  <c:v>14643000000</c:v>
                </c:pt>
                <c:pt idx="5">
                  <c:v>13111521428</c:v>
                </c:pt>
                <c:pt idx="6">
                  <c:v>200000000</c:v>
                </c:pt>
                <c:pt idx="7">
                  <c:v>311000000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439-4B98-8108-FB62442E8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779279170765968E-2"/>
          <c:y val="5.0622538967478287E-2"/>
          <c:w val="0.87420630829166579"/>
          <c:h val="0.65742531783853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 Net issuance MS+EU'!$G$3</c:f>
              <c:strCache>
                <c:ptCount val="1"/>
                <c:pt idx="0">
                  <c:v>Estimate of Outstanding bonds in Euro at the end of 2025 (EUR bn., lhs)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'30 Net issuance MS+EU'!$E$4:$E$18</c:f>
              <c:strCache>
                <c:ptCount val="15"/>
                <c:pt idx="0">
                  <c:v>France</c:v>
                </c:pt>
                <c:pt idx="1">
                  <c:v>Italy</c:v>
                </c:pt>
                <c:pt idx="2">
                  <c:v>Germany</c:v>
                </c:pt>
                <c:pt idx="3">
                  <c:v>Spain</c:v>
                </c:pt>
                <c:pt idx="4">
                  <c:v>EU</c:v>
                </c:pt>
                <c:pt idx="5">
                  <c:v>Belgium</c:v>
                </c:pt>
                <c:pt idx="6">
                  <c:v>Netherlands</c:v>
                </c:pt>
                <c:pt idx="7">
                  <c:v>Austria</c:v>
                </c:pt>
                <c:pt idx="8">
                  <c:v>EIB</c:v>
                </c:pt>
                <c:pt idx="9">
                  <c:v>EFSF</c:v>
                </c:pt>
                <c:pt idx="10">
                  <c:v>Portugal</c:v>
                </c:pt>
                <c:pt idx="11">
                  <c:v>Finland</c:v>
                </c:pt>
                <c:pt idx="12">
                  <c:v>Ireland</c:v>
                </c:pt>
                <c:pt idx="13">
                  <c:v>Greece</c:v>
                </c:pt>
                <c:pt idx="14">
                  <c:v>ESM</c:v>
                </c:pt>
              </c:strCache>
            </c:strRef>
          </c:cat>
          <c:val>
            <c:numRef>
              <c:f>'30 Net issuance MS+EU'!$G$4:$G$18</c:f>
              <c:numCache>
                <c:formatCode>#,##0_ ;\-#,##0\ </c:formatCode>
                <c:ptCount val="15"/>
                <c:pt idx="0">
                  <c:v>2485.5227400000003</c:v>
                </c:pt>
                <c:pt idx="1">
                  <c:v>2501.7151168486648</c:v>
                </c:pt>
                <c:pt idx="2">
                  <c:v>1836.2649999999999</c:v>
                </c:pt>
                <c:pt idx="3">
                  <c:v>1368.15498</c:v>
                </c:pt>
                <c:pt idx="4">
                  <c:v>709.16300000000001</c:v>
                </c:pt>
                <c:pt idx="5">
                  <c:v>464.58505535972995</c:v>
                </c:pt>
                <c:pt idx="6">
                  <c:v>391.27055000000001</c:v>
                </c:pt>
                <c:pt idx="7">
                  <c:v>344.41724099999999</c:v>
                </c:pt>
                <c:pt idx="8">
                  <c:v>238.01032609999999</c:v>
                </c:pt>
                <c:pt idx="9">
                  <c:v>184.7998</c:v>
                </c:pt>
                <c:pt idx="10">
                  <c:v>173.48900487399999</c:v>
                </c:pt>
                <c:pt idx="11">
                  <c:v>160.75</c:v>
                </c:pt>
                <c:pt idx="12">
                  <c:v>141.3889088</c:v>
                </c:pt>
                <c:pt idx="13">
                  <c:v>98.834588899999986</c:v>
                </c:pt>
                <c:pt idx="14">
                  <c:v>66.972409999999996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B-4C1C-AEBA-E1EDB7D90DDA}"/>
            </c:ext>
          </c:extLst>
        </c:ser>
        <c:ser>
          <c:idx val="2"/>
          <c:order val="1"/>
          <c:tx>
            <c:strRef>
              <c:f>'30 Net issuance MS+EU'!$F$3</c:f>
              <c:strCache>
                <c:ptCount val="1"/>
                <c:pt idx="0">
                  <c:v>Outstanding bonds in Euro at the end of 2024 (EUR bn., lhs)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cat>
            <c:strRef>
              <c:f>'30 Net issuance MS+EU'!$E$4:$E$18</c:f>
              <c:strCache>
                <c:ptCount val="15"/>
                <c:pt idx="0">
                  <c:v>France</c:v>
                </c:pt>
                <c:pt idx="1">
                  <c:v>Italy</c:v>
                </c:pt>
                <c:pt idx="2">
                  <c:v>Germany</c:v>
                </c:pt>
                <c:pt idx="3">
                  <c:v>Spain</c:v>
                </c:pt>
                <c:pt idx="4">
                  <c:v>EU</c:v>
                </c:pt>
                <c:pt idx="5">
                  <c:v>Belgium</c:v>
                </c:pt>
                <c:pt idx="6">
                  <c:v>Netherlands</c:v>
                </c:pt>
                <c:pt idx="7">
                  <c:v>Austria</c:v>
                </c:pt>
                <c:pt idx="8">
                  <c:v>EIB</c:v>
                </c:pt>
                <c:pt idx="9">
                  <c:v>EFSF</c:v>
                </c:pt>
                <c:pt idx="10">
                  <c:v>Portugal</c:v>
                </c:pt>
                <c:pt idx="11">
                  <c:v>Finland</c:v>
                </c:pt>
                <c:pt idx="12">
                  <c:v>Ireland</c:v>
                </c:pt>
                <c:pt idx="13">
                  <c:v>Greece</c:v>
                </c:pt>
                <c:pt idx="14">
                  <c:v>ESM</c:v>
                </c:pt>
              </c:strCache>
            </c:strRef>
          </c:cat>
          <c:val>
            <c:numRef>
              <c:f>'30 Net issuance MS+EU'!$F$4:$F$18</c:f>
              <c:numCache>
                <c:formatCode>#,##0_ ;\-#,##0\ </c:formatCode>
                <c:ptCount val="15"/>
                <c:pt idx="0">
                  <c:v>2358.2227400000002</c:v>
                </c:pt>
                <c:pt idx="1">
                  <c:v>2373.272369327</c:v>
                </c:pt>
                <c:pt idx="2">
                  <c:v>1773.5</c:v>
                </c:pt>
                <c:pt idx="3">
                  <c:v>1313.15498</c:v>
                </c:pt>
                <c:pt idx="4">
                  <c:v>577.79700000000003</c:v>
                </c:pt>
                <c:pt idx="5">
                  <c:v>442.95959999999997</c:v>
                </c:pt>
                <c:pt idx="6">
                  <c:v>371.17054999999999</c:v>
                </c:pt>
                <c:pt idx="7">
                  <c:v>324.53324099999998</c:v>
                </c:pt>
                <c:pt idx="8">
                  <c:v>241.01032609999999</c:v>
                </c:pt>
                <c:pt idx="9">
                  <c:v>184.79365000000001</c:v>
                </c:pt>
                <c:pt idx="10">
                  <c:v>164.14497505</c:v>
                </c:pt>
                <c:pt idx="11">
                  <c:v>148.179</c:v>
                </c:pt>
                <c:pt idx="12">
                  <c:v>144.9009088</c:v>
                </c:pt>
                <c:pt idx="13">
                  <c:v>96.374588899999992</c:v>
                </c:pt>
                <c:pt idx="14">
                  <c:v>71.999849999999995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CB-4C1C-AEBA-E1EDB7D90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axId val="828617104"/>
        <c:axId val="828617760"/>
      </c:barChart>
      <c:scatterChart>
        <c:scatterStyle val="lineMarker"/>
        <c:varyColors val="0"/>
        <c:ser>
          <c:idx val="1"/>
          <c:order val="2"/>
          <c:tx>
            <c:strRef>
              <c:f>'30 Net issuance MS+EU'!$H$3</c:f>
              <c:strCache>
                <c:ptCount val="1"/>
                <c:pt idx="0">
                  <c:v>Estimate of net bond issuance in 2025 (EUR bn., rhs)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ash"/>
            <c:size val="5"/>
            <c:spPr>
              <a:solidFill>
                <a:srgbClr val="FF0000"/>
              </a:solidFill>
              <a:ln w="63500">
                <a:solidFill>
                  <a:srgbClr val="FF0000"/>
                </a:solidFill>
              </a:ln>
              <a:effectLst/>
            </c:spPr>
          </c:marker>
          <c:xVal>
            <c:strRef>
              <c:f>'30 Net issuance MS+EU'!$E$4:$E$18</c:f>
              <c:strCache>
                <c:ptCount val="15"/>
                <c:pt idx="0">
                  <c:v>France</c:v>
                </c:pt>
                <c:pt idx="1">
                  <c:v>Italy</c:v>
                </c:pt>
                <c:pt idx="2">
                  <c:v>Germany</c:v>
                </c:pt>
                <c:pt idx="3">
                  <c:v>Spain</c:v>
                </c:pt>
                <c:pt idx="4">
                  <c:v>EU</c:v>
                </c:pt>
                <c:pt idx="5">
                  <c:v>Belgium</c:v>
                </c:pt>
                <c:pt idx="6">
                  <c:v>Netherlands</c:v>
                </c:pt>
                <c:pt idx="7">
                  <c:v>Austria</c:v>
                </c:pt>
                <c:pt idx="8">
                  <c:v>EIB</c:v>
                </c:pt>
                <c:pt idx="9">
                  <c:v>EFSF</c:v>
                </c:pt>
                <c:pt idx="10">
                  <c:v>Portugal</c:v>
                </c:pt>
                <c:pt idx="11">
                  <c:v>Finland</c:v>
                </c:pt>
                <c:pt idx="12">
                  <c:v>Ireland</c:v>
                </c:pt>
                <c:pt idx="13">
                  <c:v>Greece</c:v>
                </c:pt>
                <c:pt idx="14">
                  <c:v>ESM</c:v>
                </c:pt>
              </c:strCache>
            </c:strRef>
          </c:xVal>
          <c:yVal>
            <c:numRef>
              <c:f>'30 Net issuance MS+EU'!$H$4:$H$18</c:f>
              <c:numCache>
                <c:formatCode>#,##0_ ;\-#,##0\ </c:formatCode>
                <c:ptCount val="15"/>
                <c:pt idx="0">
                  <c:v>127.30000000000001</c:v>
                </c:pt>
                <c:pt idx="1">
                  <c:v>128.44274752166467</c:v>
                </c:pt>
                <c:pt idx="2">
                  <c:v>62.764999999999986</c:v>
                </c:pt>
                <c:pt idx="3">
                  <c:v>55.000000000000028</c:v>
                </c:pt>
                <c:pt idx="4">
                  <c:v>131.36599999999999</c:v>
                </c:pt>
                <c:pt idx="5">
                  <c:v>21.625455359730001</c:v>
                </c:pt>
                <c:pt idx="6">
                  <c:v>20.100000000000001</c:v>
                </c:pt>
                <c:pt idx="7">
                  <c:v>19.884000000000004</c:v>
                </c:pt>
                <c:pt idx="8">
                  <c:v>-3</c:v>
                </c:pt>
                <c:pt idx="9">
                  <c:v>6.1500000000016541E-3</c:v>
                </c:pt>
                <c:pt idx="10">
                  <c:v>9.3440298239999962</c:v>
                </c:pt>
                <c:pt idx="11">
                  <c:v>12.571000000000002</c:v>
                </c:pt>
                <c:pt idx="12">
                  <c:v>-3.5120000000000005</c:v>
                </c:pt>
                <c:pt idx="13">
                  <c:v>2.46</c:v>
                </c:pt>
                <c:pt idx="14">
                  <c:v>-5.0274400000000004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DCB-4C1C-AEBA-E1EDB7D90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9215968"/>
        <c:axId val="883412808"/>
      </c:scatterChart>
      <c:catAx>
        <c:axId val="82861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617760"/>
        <c:crosses val="autoZero"/>
        <c:auto val="1"/>
        <c:lblAlgn val="ctr"/>
        <c:lblOffset val="100"/>
        <c:noMultiLvlLbl val="0"/>
      </c:catAx>
      <c:valAx>
        <c:axId val="828617760"/>
        <c:scaling>
          <c:orientation val="minMax"/>
          <c:max val="2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8617104"/>
        <c:crosses val="autoZero"/>
        <c:crossBetween val="between"/>
      </c:valAx>
      <c:valAx>
        <c:axId val="883412808"/>
        <c:scaling>
          <c:orientation val="minMax"/>
          <c:max val="180"/>
          <c:min val="-2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215968"/>
        <c:crosses val="max"/>
        <c:crossBetween val="midCat"/>
      </c:valAx>
      <c:valAx>
        <c:axId val="88921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3412808"/>
        <c:crossesAt val="-10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321684860721772"/>
          <c:w val="0.99997508195727214"/>
          <c:h val="0.103940821565048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151229260017579E-2"/>
          <c:y val="2.1288346411137662E-2"/>
          <c:w val="0.95913875276152516"/>
          <c:h val="0.803678483494065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'Curve of EU bonds'!$C$5</c:f>
              <c:strCache>
                <c:ptCount val="1"/>
                <c:pt idx="0">
                  <c:v>Conventional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'Curve of EU bonds'!$B$6:$B$35</c:f>
              <c:numCache>
                <c:formatCode>General</c:formatCode>
                <c:ptCount val="3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  <c:pt idx="26">
                  <c:v>2051</c:v>
                </c:pt>
                <c:pt idx="27">
                  <c:v>2052</c:v>
                </c:pt>
                <c:pt idx="28">
                  <c:v>2053</c:v>
                </c:pt>
                <c:pt idx="29">
                  <c:v>2054</c:v>
                </c:pt>
              </c:numCache>
            </c:numRef>
          </c:cat>
          <c:val>
            <c:numRef>
              <c:f>'Curve of EU bonds'!$C$6:$C$35</c:f>
              <c:numCache>
                <c:formatCode>General</c:formatCode>
                <c:ptCount val="30"/>
                <c:pt idx="0">
                  <c:v>20.634</c:v>
                </c:pt>
                <c:pt idx="1">
                  <c:v>39.384</c:v>
                </c:pt>
                <c:pt idx="2">
                  <c:v>38.26</c:v>
                </c:pt>
                <c:pt idx="3">
                  <c:v>40.884</c:v>
                </c:pt>
                <c:pt idx="4">
                  <c:v>32.542000000000002</c:v>
                </c:pt>
                <c:pt idx="5">
                  <c:v>15.521000000000001</c:v>
                </c:pt>
                <c:pt idx="6">
                  <c:v>43.51</c:v>
                </c:pt>
                <c:pt idx="7">
                  <c:v>22.12</c:v>
                </c:pt>
                <c:pt idx="8">
                  <c:v>2.6150000000000002</c:v>
                </c:pt>
                <c:pt idx="9">
                  <c:v>35.664000000000001</c:v>
                </c:pt>
                <c:pt idx="10">
                  <c:v>4.0149999999999997</c:v>
                </c:pt>
                <c:pt idx="11">
                  <c:v>7.0750000000000002</c:v>
                </c:pt>
                <c:pt idx="12">
                  <c:v>0.9</c:v>
                </c:pt>
                <c:pt idx="13">
                  <c:v>16.416</c:v>
                </c:pt>
                <c:pt idx="14">
                  <c:v>14.276999999999999</c:v>
                </c:pt>
                <c:pt idx="15">
                  <c:v>0.5</c:v>
                </c:pt>
                <c:pt idx="16">
                  <c:v>16.003</c:v>
                </c:pt>
                <c:pt idx="17">
                  <c:v>17</c:v>
                </c:pt>
                <c:pt idx="18" formatCode="@">
                  <c:v>0</c:v>
                </c:pt>
                <c:pt idx="19">
                  <c:v>12.036</c:v>
                </c:pt>
                <c:pt idx="20" formatCode="@">
                  <c:v>0</c:v>
                </c:pt>
                <c:pt idx="21" formatCode="@">
                  <c:v>0</c:v>
                </c:pt>
                <c:pt idx="22" formatCode="@">
                  <c:v>0</c:v>
                </c:pt>
                <c:pt idx="23" formatCode="@">
                  <c:v>0</c:v>
                </c:pt>
                <c:pt idx="24" formatCode="@">
                  <c:v>0</c:v>
                </c:pt>
                <c:pt idx="25" formatCode="@">
                  <c:v>0</c:v>
                </c:pt>
                <c:pt idx="26">
                  <c:v>14</c:v>
                </c:pt>
                <c:pt idx="27">
                  <c:v>11.446999999999999</c:v>
                </c:pt>
                <c:pt idx="28">
                  <c:v>17.812000000000001</c:v>
                </c:pt>
                <c:pt idx="2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B-4E48-A9AF-A1597BC18B31}"/>
            </c:ext>
          </c:extLst>
        </c:ser>
        <c:ser>
          <c:idx val="3"/>
          <c:order val="1"/>
          <c:tx>
            <c:strRef>
              <c:f>'Curve of EU bonds'!$D$5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'Curve of EU bonds'!$B$6:$B$35</c:f>
              <c:numCache>
                <c:formatCode>General</c:formatCode>
                <c:ptCount val="3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  <c:pt idx="26">
                  <c:v>2051</c:v>
                </c:pt>
                <c:pt idx="27">
                  <c:v>2052</c:v>
                </c:pt>
                <c:pt idx="28">
                  <c:v>2053</c:v>
                </c:pt>
                <c:pt idx="29">
                  <c:v>2054</c:v>
                </c:pt>
              </c:numCache>
            </c:numRef>
          </c:cat>
          <c:val>
            <c:numRef>
              <c:f>'Curve of EU bonds'!$D$6:$D$35</c:f>
              <c:numCache>
                <c:formatCode>@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 formatCode="General">
                  <c:v>11.756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 formatCode="General">
                  <c:v>18.448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 formatCode="General">
                  <c:v>12.026999999999999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 formatCode="General">
                  <c:v>14</c:v>
                </c:pt>
                <c:pt idx="24">
                  <c:v>0</c:v>
                </c:pt>
                <c:pt idx="25" formatCode="General">
                  <c:v>17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B-4E48-A9AF-A1597BC18B31}"/>
            </c:ext>
          </c:extLst>
        </c:ser>
        <c:ser>
          <c:idx val="1"/>
          <c:order val="2"/>
          <c:tx>
            <c:strRef>
              <c:f>'Curve of EU bonds'!$E$5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'Curve of EU bonds'!$B$6:$B$35</c:f>
              <c:numCache>
                <c:formatCode>General</c:formatCode>
                <c:ptCount val="30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  <c:pt idx="6">
                  <c:v>2031</c:v>
                </c:pt>
                <c:pt idx="7">
                  <c:v>2032</c:v>
                </c:pt>
                <c:pt idx="8">
                  <c:v>2033</c:v>
                </c:pt>
                <c:pt idx="9">
                  <c:v>2034</c:v>
                </c:pt>
                <c:pt idx="10">
                  <c:v>2035</c:v>
                </c:pt>
                <c:pt idx="11">
                  <c:v>2036</c:v>
                </c:pt>
                <c:pt idx="12">
                  <c:v>2037</c:v>
                </c:pt>
                <c:pt idx="13">
                  <c:v>2038</c:v>
                </c:pt>
                <c:pt idx="14">
                  <c:v>2039</c:v>
                </c:pt>
                <c:pt idx="15">
                  <c:v>2040</c:v>
                </c:pt>
                <c:pt idx="16">
                  <c:v>2041</c:v>
                </c:pt>
                <c:pt idx="17">
                  <c:v>2042</c:v>
                </c:pt>
                <c:pt idx="18">
                  <c:v>2043</c:v>
                </c:pt>
                <c:pt idx="19">
                  <c:v>2044</c:v>
                </c:pt>
                <c:pt idx="20">
                  <c:v>2045</c:v>
                </c:pt>
                <c:pt idx="21">
                  <c:v>2046</c:v>
                </c:pt>
                <c:pt idx="22">
                  <c:v>2047</c:v>
                </c:pt>
                <c:pt idx="23">
                  <c:v>2048</c:v>
                </c:pt>
                <c:pt idx="24">
                  <c:v>2049</c:v>
                </c:pt>
                <c:pt idx="25">
                  <c:v>2050</c:v>
                </c:pt>
                <c:pt idx="26">
                  <c:v>2051</c:v>
                </c:pt>
                <c:pt idx="27">
                  <c:v>2052</c:v>
                </c:pt>
                <c:pt idx="28">
                  <c:v>2053</c:v>
                </c:pt>
                <c:pt idx="29">
                  <c:v>2054</c:v>
                </c:pt>
              </c:numCache>
            </c:numRef>
          </c:cat>
          <c:val>
            <c:numRef>
              <c:f>'Curve of EU bonds'!$E$6:$E$35</c:f>
              <c:numCache>
                <c:formatCode>General</c:formatCode>
                <c:ptCount val="30"/>
                <c:pt idx="0">
                  <c:v>8</c:v>
                </c:pt>
                <c:pt idx="1">
                  <c:v>8</c:v>
                </c:pt>
                <c:pt idx="2" formatCode="@">
                  <c:v>0</c:v>
                </c:pt>
                <c:pt idx="3">
                  <c:v>10</c:v>
                </c:pt>
                <c:pt idx="4">
                  <c:v>8.1370000000000005</c:v>
                </c:pt>
                <c:pt idx="5">
                  <c:v>10</c:v>
                </c:pt>
                <c:pt idx="6" formatCode="@">
                  <c:v>0</c:v>
                </c:pt>
                <c:pt idx="7" formatCode="@">
                  <c:v>0</c:v>
                </c:pt>
                <c:pt idx="8" formatCode="@">
                  <c:v>0</c:v>
                </c:pt>
                <c:pt idx="9" formatCode="@">
                  <c:v>0</c:v>
                </c:pt>
                <c:pt idx="10">
                  <c:v>8.5</c:v>
                </c:pt>
                <c:pt idx="11">
                  <c:v>9</c:v>
                </c:pt>
                <c:pt idx="12">
                  <c:v>8.718</c:v>
                </c:pt>
                <c:pt idx="13" formatCode="@">
                  <c:v>0</c:v>
                </c:pt>
                <c:pt idx="14" formatCode="@">
                  <c:v>0</c:v>
                </c:pt>
                <c:pt idx="15">
                  <c:v>7</c:v>
                </c:pt>
                <c:pt idx="16" formatCode="@">
                  <c:v>0</c:v>
                </c:pt>
                <c:pt idx="17" formatCode="@">
                  <c:v>0</c:v>
                </c:pt>
                <c:pt idx="18" formatCode="@">
                  <c:v>0</c:v>
                </c:pt>
                <c:pt idx="19" formatCode="@">
                  <c:v>0</c:v>
                </c:pt>
                <c:pt idx="20" formatCode="@">
                  <c:v>0</c:v>
                </c:pt>
                <c:pt idx="21">
                  <c:v>5</c:v>
                </c:pt>
                <c:pt idx="22">
                  <c:v>6</c:v>
                </c:pt>
                <c:pt idx="23" formatCode="@">
                  <c:v>0</c:v>
                </c:pt>
                <c:pt idx="24" formatCode="@">
                  <c:v>0</c:v>
                </c:pt>
                <c:pt idx="25">
                  <c:v>10</c:v>
                </c:pt>
                <c:pt idx="26" formatCode="@">
                  <c:v>0</c:v>
                </c:pt>
                <c:pt idx="27" formatCode="@">
                  <c:v>0</c:v>
                </c:pt>
                <c:pt idx="28" formatCode="@">
                  <c:v>0</c:v>
                </c:pt>
                <c:pt idx="29" formatCode="@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B-4E48-A9AF-A1597BC18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28075648"/>
        <c:axId val="128098304"/>
      </c:barChart>
      <c:catAx>
        <c:axId val="12807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98304"/>
        <c:crosses val="autoZero"/>
        <c:auto val="1"/>
        <c:lblAlgn val="ctr"/>
        <c:lblOffset val="100"/>
        <c:noMultiLvlLbl val="0"/>
      </c:catAx>
      <c:valAx>
        <c:axId val="1280983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0756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1974702222695"/>
          <c:y val="0.14488920672615049"/>
          <c:w val="0.66706686031053908"/>
          <c:h val="0.765955469753063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15-410C-8935-356082D58E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15-410C-8935-356082D58E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15-410C-8935-356082D58E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15-410C-8935-356082D58E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615-410C-8935-356082D58E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615-410C-8935-356082D58E9A}"/>
              </c:ext>
            </c:extLst>
          </c:dPt>
          <c:dLbls>
            <c:dLbl>
              <c:idx val="0"/>
              <c:layout>
                <c:manualLayout>
                  <c:x val="0.16107885057224347"/>
                  <c:y val="-6.808724241991066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15-410C-8935-356082D58E9A}"/>
                </c:ext>
              </c:extLst>
            </c:dLbl>
            <c:dLbl>
              <c:idx val="1"/>
              <c:layout>
                <c:manualLayout>
                  <c:x val="0.30488042380091462"/>
                  <c:y val="4.61879531240070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15-410C-8935-356082D58E9A}"/>
                </c:ext>
              </c:extLst>
            </c:dLbl>
            <c:dLbl>
              <c:idx val="2"/>
              <c:layout>
                <c:manualLayout>
                  <c:x val="-0.10225571315996848"/>
                  <c:y val="0.280834208223971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15-410C-8935-356082D58E9A}"/>
                </c:ext>
              </c:extLst>
            </c:dLbl>
            <c:dLbl>
              <c:idx val="3"/>
              <c:layout>
                <c:manualLayout>
                  <c:x val="-0.16526711259535268"/>
                  <c:y val="-8.74876073574552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615-410C-8935-356082D58E9A}"/>
                </c:ext>
              </c:extLst>
            </c:dLbl>
            <c:dLbl>
              <c:idx val="4"/>
              <c:layout>
                <c:manualLayout>
                  <c:x val="-0.10960913405296183"/>
                  <c:y val="-0.1371374077772140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615-410C-8935-356082D58E9A}"/>
                </c:ext>
              </c:extLst>
            </c:dLbl>
            <c:dLbl>
              <c:idx val="5"/>
              <c:layout>
                <c:manualLayout>
                  <c:x val="0.22220571096824096"/>
                  <c:y val="-0.1081751287223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687087636591949"/>
                      <c:h val="0.17185675052354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6615-410C-8935-356082D58E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'Eu bonds Investor Distrib'!$B$3:$B$8</c:f>
              <c:strCache>
                <c:ptCount val="6"/>
                <c:pt idx="0">
                  <c:v>Fund Managers</c:v>
                </c:pt>
                <c:pt idx="1">
                  <c:v>Bank Treasuries</c:v>
                </c:pt>
                <c:pt idx="2">
                  <c:v>Central Bank / Official Institutions</c:v>
                </c:pt>
                <c:pt idx="3">
                  <c:v>Insurance / Pension Funds</c:v>
                </c:pt>
                <c:pt idx="4">
                  <c:v>Banks</c:v>
                </c:pt>
                <c:pt idx="5">
                  <c:v>Hedge Funds</c:v>
                </c:pt>
              </c:strCache>
            </c:strRef>
          </c:cat>
          <c:val>
            <c:numRef>
              <c:f>'Eu bonds Investor Distrib'!$D$3:$D$8</c:f>
              <c:numCache>
                <c:formatCode>#,##0.00%</c:formatCode>
                <c:ptCount val="6"/>
                <c:pt idx="0">
                  <c:v>0.29048957726423702</c:v>
                </c:pt>
                <c:pt idx="1">
                  <c:v>0.24842676880035</c:v>
                </c:pt>
                <c:pt idx="2">
                  <c:v>0.209343803188484</c:v>
                </c:pt>
                <c:pt idx="3">
                  <c:v>0.165858780347446</c:v>
                </c:pt>
                <c:pt idx="4">
                  <c:v>6.5016112874671697E-2</c:v>
                </c:pt>
                <c:pt idx="5">
                  <c:v>2.0794448897922101E-2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615-410C-8935-356082D58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CD-4D23-B77B-13E320FFE3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CD-4D23-B77B-13E320FFE3A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CD-4D23-B77B-13E320FFE3A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CD-4D23-B77B-13E320FFE3A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CD-4D23-B77B-13E320FFE3A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CD-4D23-B77B-13E320FFE3A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CD-4D23-B77B-13E320FFE3A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CD-4D23-B77B-13E320FFE3A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CD-4D23-B77B-13E320FFE3A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CD-4D23-B77B-13E320FFE3A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9CD-4D23-B77B-13E320FFE3A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9CD-4D23-B77B-13E320FFE3A1}"/>
              </c:ext>
            </c:extLst>
          </c:dPt>
          <c:dLbls>
            <c:dLbl>
              <c:idx val="0"/>
              <c:layout>
                <c:manualLayout>
                  <c:x val="0.23868676122931443"/>
                  <c:y val="-1.96972878390201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CD-4D23-B77B-13E320FFE3A1}"/>
                </c:ext>
              </c:extLst>
            </c:dLbl>
            <c:dLbl>
              <c:idx val="1"/>
              <c:layout>
                <c:manualLayout>
                  <c:x val="0.13851161594269484"/>
                  <c:y val="6.21909044940681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9CD-4D23-B77B-13E320FFE3A1}"/>
                </c:ext>
              </c:extLst>
            </c:dLbl>
            <c:dLbl>
              <c:idx val="2"/>
              <c:layout>
                <c:manualLayout>
                  <c:x val="0.15405200945626477"/>
                  <c:y val="0.1139499125109361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9CD-4D23-B77B-13E320FFE3A1}"/>
                </c:ext>
              </c:extLst>
            </c:dLbl>
            <c:dLbl>
              <c:idx val="3"/>
              <c:layout>
                <c:manualLayout>
                  <c:x val="-5.2195035460992911E-2"/>
                  <c:y val="0.115404855643044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9CD-4D23-B77B-13E320FFE3A1}"/>
                </c:ext>
              </c:extLst>
            </c:dLbl>
            <c:dLbl>
              <c:idx val="4"/>
              <c:layout>
                <c:manualLayout>
                  <c:x val="-0.11593026004728132"/>
                  <c:y val="0.125131014873140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9CD-4D23-B77B-13E320FFE3A1}"/>
                </c:ext>
              </c:extLst>
            </c:dLbl>
            <c:dLbl>
              <c:idx val="5"/>
              <c:layout>
                <c:manualLayout>
                  <c:x val="-0.14545902285263987"/>
                  <c:y val="6.3414479440069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9CD-4D23-B77B-13E320FFE3A1}"/>
                </c:ext>
              </c:extLst>
            </c:dLbl>
            <c:dLbl>
              <c:idx val="6"/>
              <c:layout>
                <c:manualLayout>
                  <c:x val="-0.16424133175728919"/>
                  <c:y val="8.410323709536256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9CD-4D23-B77B-13E320FFE3A1}"/>
                </c:ext>
              </c:extLst>
            </c:dLbl>
            <c:dLbl>
              <c:idx val="7"/>
              <c:layout>
                <c:manualLayout>
                  <c:x val="-0.21302580772261623"/>
                  <c:y val="-6.84884076990376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99CD-4D23-B77B-13E320FFE3A1}"/>
                </c:ext>
              </c:extLst>
            </c:dLbl>
            <c:dLbl>
              <c:idx val="8"/>
              <c:layout>
                <c:manualLayout>
                  <c:x val="-0.23937411347517731"/>
                  <c:y val="-0.12210717410323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99CD-4D23-B77B-13E320FFE3A1}"/>
                </c:ext>
              </c:extLst>
            </c:dLbl>
            <c:dLbl>
              <c:idx val="9"/>
              <c:layout>
                <c:manualLayout>
                  <c:x val="-0.10521650906225374"/>
                  <c:y val="-0.1173532370953630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99CD-4D23-B77B-13E320FFE3A1}"/>
                </c:ext>
              </c:extLst>
            </c:dLbl>
            <c:dLbl>
              <c:idx val="10"/>
              <c:layout>
                <c:manualLayout>
                  <c:x val="7.6558510638297786E-2"/>
                  <c:y val="-0.1276679790026246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99CD-4D23-B77B-13E320FFE3A1}"/>
                </c:ext>
              </c:extLst>
            </c:dLbl>
            <c:dLbl>
              <c:idx val="11"/>
              <c:layout>
                <c:manualLayout>
                  <c:x val="0.27647852639873916"/>
                  <c:y val="-8.40231846019247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99CD-4D23-B77B-13E320FFE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'Eu bonds Investor Distrib'!$F$3:$F$14</c:f>
              <c:strCache>
                <c:ptCount val="12"/>
                <c:pt idx="0">
                  <c:v>UK</c:v>
                </c:pt>
                <c:pt idx="1">
                  <c:v>Germany</c:v>
                </c:pt>
                <c:pt idx="2">
                  <c:v>France</c:v>
                </c:pt>
                <c:pt idx="3">
                  <c:v>Benelux</c:v>
                </c:pt>
                <c:pt idx="4">
                  <c:v>Nordics</c:v>
                </c:pt>
                <c:pt idx="5">
                  <c:v>Italy</c:v>
                </c:pt>
                <c:pt idx="6">
                  <c:v>Iberia</c:v>
                </c:pt>
                <c:pt idx="7">
                  <c:v>APAC</c:v>
                </c:pt>
                <c:pt idx="8">
                  <c:v>Other EU</c:v>
                </c:pt>
                <c:pt idx="9">
                  <c:v>Other Europe, non-EU</c:v>
                </c:pt>
                <c:pt idx="10">
                  <c:v>Americas</c:v>
                </c:pt>
                <c:pt idx="11">
                  <c:v>Middle-East &amp; Africa</c:v>
                </c:pt>
              </c:strCache>
            </c:strRef>
          </c:cat>
          <c:val>
            <c:numRef>
              <c:f>'Eu bonds Investor Distrib'!$H$3:$H$14</c:f>
              <c:numCache>
                <c:formatCode>#,##0.00%</c:formatCode>
                <c:ptCount val="12"/>
                <c:pt idx="0">
                  <c:v>0.206285526637603</c:v>
                </c:pt>
                <c:pt idx="1">
                  <c:v>0.13937201813455299</c:v>
                </c:pt>
                <c:pt idx="2">
                  <c:v>0.116015296821091</c:v>
                </c:pt>
                <c:pt idx="3">
                  <c:v>0.11517970946223401</c:v>
                </c:pt>
                <c:pt idx="4">
                  <c:v>9.5471877048820805E-2</c:v>
                </c:pt>
                <c:pt idx="5">
                  <c:v>7.4663444395513895E-2</c:v>
                </c:pt>
                <c:pt idx="6">
                  <c:v>6.9061366304244698E-2</c:v>
                </c:pt>
                <c:pt idx="7">
                  <c:v>6.5413393082551799E-2</c:v>
                </c:pt>
                <c:pt idx="8">
                  <c:v>5.8106245150194899E-2</c:v>
                </c:pt>
                <c:pt idx="9">
                  <c:v>2.4981866882308201E-2</c:v>
                </c:pt>
                <c:pt idx="10">
                  <c:v>2.2573189017085701E-2</c:v>
                </c:pt>
                <c:pt idx="11">
                  <c:v>1.2876067063799301E-2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9CD-4D23-B77B-13E320FFE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117093773075149E-2"/>
          <c:y val="9.7078733323484628E-2"/>
          <c:w val="0.92474642052451117"/>
          <c:h val="0.631479195549898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'35 turnover'!$AA$4</c:f>
              <c:strCache>
                <c:ptCount val="1"/>
                <c:pt idx="0">
                  <c:v>EU market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multiLvlStrRef>
              <c:f>'35 turnover'!$A$21:$B$40</c:f>
              <c:multiLvlStrCache>
                <c:ptCount val="20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</c:lvl>
                <c:lvl>
                  <c:pt idx="0">
                    <c:v>2020</c:v>
                  </c:pt>
                  <c:pt idx="4">
                    <c:v>2021</c:v>
                  </c:pt>
                  <c:pt idx="8">
                    <c:v>2022</c:v>
                  </c:pt>
                  <c:pt idx="12">
                    <c:v>2023</c:v>
                  </c:pt>
                  <c:pt idx="16">
                    <c:v>2024</c:v>
                  </c:pt>
                </c:lvl>
              </c:multiLvlStrCache>
            </c:multiLvlStrRef>
          </c:cat>
          <c:val>
            <c:numRef>
              <c:f>'35 turnover'!$AA$21:$AA$40</c:f>
              <c:numCache>
                <c:formatCode>0%</c:formatCode>
                <c:ptCount val="20"/>
                <c:pt idx="0">
                  <c:v>2.897861228867351E-2</c:v>
                </c:pt>
                <c:pt idx="1">
                  <c:v>5.9288336573263892E-2</c:v>
                </c:pt>
                <c:pt idx="2">
                  <c:v>4.2181617421884372E-2</c:v>
                </c:pt>
                <c:pt idx="3">
                  <c:v>0.60100667431184907</c:v>
                </c:pt>
                <c:pt idx="4">
                  <c:v>0.56188286903496409</c:v>
                </c:pt>
                <c:pt idx="5">
                  <c:v>0.4305215756953702</c:v>
                </c:pt>
                <c:pt idx="6">
                  <c:v>0.61899459819118208</c:v>
                </c:pt>
                <c:pt idx="7">
                  <c:v>0.45106382978723403</c:v>
                </c:pt>
                <c:pt idx="8">
                  <c:v>0.52734215205658475</c:v>
                </c:pt>
                <c:pt idx="9">
                  <c:v>0.44708706680695853</c:v>
                </c:pt>
                <c:pt idx="10">
                  <c:v>0.40132058854668218</c:v>
                </c:pt>
                <c:pt idx="11">
                  <c:v>0.39621891973117379</c:v>
                </c:pt>
                <c:pt idx="12">
                  <c:v>0.65656462922102543</c:v>
                </c:pt>
                <c:pt idx="13">
                  <c:v>0.55499956649615201</c:v>
                </c:pt>
                <c:pt idx="14">
                  <c:v>0.47827581471300024</c:v>
                </c:pt>
                <c:pt idx="15">
                  <c:v>0.49056792668754567</c:v>
                </c:pt>
                <c:pt idx="16">
                  <c:v>0.65871452126370222</c:v>
                </c:pt>
                <c:pt idx="17">
                  <c:v>0.67483545678907708</c:v>
                </c:pt>
                <c:pt idx="18">
                  <c:v>0.67146697355419405</c:v>
                </c:pt>
                <c:pt idx="19">
                  <c:v>0.82866199058850532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9-4FA6-9D9C-7CE2A930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0413560"/>
        <c:axId val="903797920"/>
      </c:barChart>
      <c:lineChart>
        <c:grouping val="standard"/>
        <c:varyColors val="0"/>
        <c:ser>
          <c:idx val="2"/>
          <c:order val="1"/>
          <c:tx>
            <c:strRef>
              <c:f>'35 turnover'!$AC$4</c:f>
              <c:strCache>
                <c:ptCount val="1"/>
                <c:pt idx="0">
                  <c:v>EGB market* (average)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multiLvlStrRef>
              <c:f>[9]turnover!$A$24:$B$38</c:f>
              <c:multiLvlStrCache>
                <c:ptCount val="15"/>
                <c:lvl>
                  <c:pt idx="0">
                    <c:v>4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</c:v>
                  </c:pt>
                  <c:pt idx="5">
                    <c:v>1</c:v>
                  </c:pt>
                  <c:pt idx="6">
                    <c:v>2</c:v>
                  </c:pt>
                  <c:pt idx="7">
                    <c:v>3</c:v>
                  </c:pt>
                  <c:pt idx="8">
                    <c:v>4</c:v>
                  </c:pt>
                  <c:pt idx="9">
                    <c:v>1</c:v>
                  </c:pt>
                  <c:pt idx="10">
                    <c:v>2</c:v>
                  </c:pt>
                  <c:pt idx="11">
                    <c:v>3</c:v>
                  </c:pt>
                  <c:pt idx="12">
                    <c:v>4</c:v>
                  </c:pt>
                  <c:pt idx="13">
                    <c:v>1</c:v>
                  </c:pt>
                  <c:pt idx="14">
                    <c:v>2</c:v>
                  </c:pt>
                </c:lvl>
                <c:lvl>
                  <c:pt idx="1">
                    <c:v>2021</c:v>
                  </c:pt>
                  <c:pt idx="5">
                    <c:v>2022</c:v>
                  </c:pt>
                  <c:pt idx="9">
                    <c:v>2023</c:v>
                  </c:pt>
                  <c:pt idx="13">
                    <c:v>2024</c:v>
                  </c:pt>
                </c:lvl>
              </c:multiLvlStrCache>
            </c:multiLvlStrRef>
          </c:cat>
          <c:val>
            <c:numRef>
              <c:f>'35 turnover'!$AC$21:$AC$38</c:f>
              <c:numCache>
                <c:formatCode>0%</c:formatCode>
                <c:ptCount val="18"/>
                <c:pt idx="0">
                  <c:v>0.48875813333337753</c:v>
                </c:pt>
                <c:pt idx="1">
                  <c:v>0.48875813333337753</c:v>
                </c:pt>
                <c:pt idx="2">
                  <c:v>0.48875813333337753</c:v>
                </c:pt>
                <c:pt idx="3">
                  <c:v>0.48875813333337753</c:v>
                </c:pt>
                <c:pt idx="4">
                  <c:v>0.48875813333337753</c:v>
                </c:pt>
                <c:pt idx="5">
                  <c:v>0.48875813333337753</c:v>
                </c:pt>
                <c:pt idx="6">
                  <c:v>0.48875813333337753</c:v>
                </c:pt>
                <c:pt idx="7">
                  <c:v>0.48875813333337753</c:v>
                </c:pt>
                <c:pt idx="8">
                  <c:v>0.48875813333337753</c:v>
                </c:pt>
                <c:pt idx="9">
                  <c:v>0.48875813333337753</c:v>
                </c:pt>
                <c:pt idx="10">
                  <c:v>0.48875813333337753</c:v>
                </c:pt>
                <c:pt idx="11">
                  <c:v>0.48875813333337753</c:v>
                </c:pt>
                <c:pt idx="12">
                  <c:v>0.48875813333337753</c:v>
                </c:pt>
                <c:pt idx="13">
                  <c:v>0.48875813333337753</c:v>
                </c:pt>
                <c:pt idx="14">
                  <c:v>0.48875813333337753</c:v>
                </c:pt>
                <c:pt idx="15">
                  <c:v>0.48875813333337753</c:v>
                </c:pt>
                <c:pt idx="16">
                  <c:v>0.48875813333337753</c:v>
                </c:pt>
                <c:pt idx="17">
                  <c:v>0.48875813333337753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C9-4FA6-9D9C-7CE2A930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0413560"/>
        <c:axId val="903797920"/>
      </c:lineChart>
      <c:catAx>
        <c:axId val="90041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797920"/>
        <c:crosses val="autoZero"/>
        <c:auto val="1"/>
        <c:lblAlgn val="ctr"/>
        <c:lblOffset val="100"/>
        <c:noMultiLvlLbl val="0"/>
      </c:catAx>
      <c:valAx>
        <c:axId val="90379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041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418706817031118"/>
          <c:y val="0.87164640815700356"/>
          <c:w val="0.60684457364572064"/>
          <c:h val="5.1682815234437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300F0-CA80-49D6-9452-FE5ED20A2BB4}" type="doc">
      <dgm:prSet loTypeId="urn:microsoft.com/office/officeart/2005/8/layout/hChevron3" loCatId="process" qsTypeId="urn:microsoft.com/office/officeart/2005/8/quickstyle/simple1" qsCatId="simple" csTypeId="urn:microsoft.com/office/officeart/2005/8/colors/colorful2" csCatId="colorful" phldr="1"/>
      <dgm:spPr/>
    </dgm:pt>
    <dgm:pt modelId="{72508F37-9179-4E02-BD5A-6FD4D8828411}">
      <dgm:prSet phldrT="[Text]"/>
      <dgm:spPr/>
      <dgm:t>
        <a:bodyPr/>
        <a:lstStyle/>
        <a:p>
          <a:r>
            <a:rPr lang="en-US" dirty="0"/>
            <a:t>2019</a:t>
          </a:r>
          <a:endParaRPr lang="de-DE" dirty="0"/>
        </a:p>
      </dgm:t>
    </dgm:pt>
    <dgm:pt modelId="{2370D91C-7B83-4E13-B436-E946D716B756}" type="parTrans" cxnId="{458A5380-F3AE-4408-93DC-FE36EB0A6EB0}">
      <dgm:prSet/>
      <dgm:spPr/>
      <dgm:t>
        <a:bodyPr/>
        <a:lstStyle/>
        <a:p>
          <a:endParaRPr lang="de-DE"/>
        </a:p>
      </dgm:t>
    </dgm:pt>
    <dgm:pt modelId="{12755F13-73AB-421F-9E02-76B9F143710F}" type="sibTrans" cxnId="{458A5380-F3AE-4408-93DC-FE36EB0A6EB0}">
      <dgm:prSet/>
      <dgm:spPr/>
      <dgm:t>
        <a:bodyPr/>
        <a:lstStyle/>
        <a:p>
          <a:endParaRPr lang="de-DE"/>
        </a:p>
      </dgm:t>
    </dgm:pt>
    <dgm:pt modelId="{39E5047E-DB2C-4963-A735-87D66630CAB8}">
      <dgm:prSet phldrT="[Text]"/>
      <dgm:spPr/>
      <dgm:t>
        <a:bodyPr/>
        <a:lstStyle/>
        <a:p>
          <a:r>
            <a:rPr lang="en-US" dirty="0"/>
            <a:t>2020</a:t>
          </a:r>
          <a:endParaRPr lang="de-DE" dirty="0"/>
        </a:p>
      </dgm:t>
    </dgm:pt>
    <dgm:pt modelId="{61EE9552-1815-4FBC-8F20-C51BD979A3DA}" type="parTrans" cxnId="{4930A24A-12E6-4AC2-8CD6-4C2F5742296E}">
      <dgm:prSet/>
      <dgm:spPr/>
      <dgm:t>
        <a:bodyPr/>
        <a:lstStyle/>
        <a:p>
          <a:endParaRPr lang="de-DE"/>
        </a:p>
      </dgm:t>
    </dgm:pt>
    <dgm:pt modelId="{D48E725E-0507-4345-9781-9E28F05661F8}" type="sibTrans" cxnId="{4930A24A-12E6-4AC2-8CD6-4C2F5742296E}">
      <dgm:prSet/>
      <dgm:spPr/>
      <dgm:t>
        <a:bodyPr/>
        <a:lstStyle/>
        <a:p>
          <a:endParaRPr lang="de-DE"/>
        </a:p>
      </dgm:t>
    </dgm:pt>
    <dgm:pt modelId="{A1E18BA4-3226-407E-9769-DB67BBCAC0C5}">
      <dgm:prSet phldrT="[Text]"/>
      <dgm:spPr/>
      <dgm:t>
        <a:bodyPr/>
        <a:lstStyle/>
        <a:p>
          <a:r>
            <a:rPr lang="en-US" dirty="0"/>
            <a:t>2021</a:t>
          </a:r>
          <a:endParaRPr lang="de-DE" dirty="0"/>
        </a:p>
      </dgm:t>
    </dgm:pt>
    <dgm:pt modelId="{E10CD553-24E9-40A1-A012-0BD7BE0515AD}" type="parTrans" cxnId="{5FDCCA36-F8E4-4586-85E8-295FB0E0ED85}">
      <dgm:prSet/>
      <dgm:spPr/>
      <dgm:t>
        <a:bodyPr/>
        <a:lstStyle/>
        <a:p>
          <a:endParaRPr lang="de-DE"/>
        </a:p>
      </dgm:t>
    </dgm:pt>
    <dgm:pt modelId="{D5011896-2A17-4C65-970C-908BD2BD6E66}" type="sibTrans" cxnId="{5FDCCA36-F8E4-4586-85E8-295FB0E0ED85}">
      <dgm:prSet/>
      <dgm:spPr/>
      <dgm:t>
        <a:bodyPr/>
        <a:lstStyle/>
        <a:p>
          <a:endParaRPr lang="de-DE"/>
        </a:p>
      </dgm:t>
    </dgm:pt>
    <dgm:pt modelId="{1B5D089E-7331-46C3-97F9-D0C151161C6D}">
      <dgm:prSet phldrT="[Text]"/>
      <dgm:spPr/>
      <dgm:t>
        <a:bodyPr/>
        <a:lstStyle/>
        <a:p>
          <a:r>
            <a:rPr lang="en-US" dirty="0"/>
            <a:t>2022</a:t>
          </a:r>
          <a:endParaRPr lang="de-DE" dirty="0"/>
        </a:p>
      </dgm:t>
    </dgm:pt>
    <dgm:pt modelId="{181A2DBD-FEBC-4BA6-8683-93020945F906}" type="parTrans" cxnId="{494B93FC-9ADE-4301-BC12-C0B40EA17E29}">
      <dgm:prSet/>
      <dgm:spPr/>
      <dgm:t>
        <a:bodyPr/>
        <a:lstStyle/>
        <a:p>
          <a:endParaRPr lang="de-DE"/>
        </a:p>
      </dgm:t>
    </dgm:pt>
    <dgm:pt modelId="{3A4F7B40-EABD-49B7-B601-1D21A6086703}" type="sibTrans" cxnId="{494B93FC-9ADE-4301-BC12-C0B40EA17E29}">
      <dgm:prSet/>
      <dgm:spPr/>
      <dgm:t>
        <a:bodyPr/>
        <a:lstStyle/>
        <a:p>
          <a:endParaRPr lang="de-DE"/>
        </a:p>
      </dgm:t>
    </dgm:pt>
    <dgm:pt modelId="{99371102-8B29-4EA6-8D3A-FDBAF3064464}">
      <dgm:prSet phldrT="[Text]"/>
      <dgm:spPr/>
      <dgm:t>
        <a:bodyPr/>
        <a:lstStyle/>
        <a:p>
          <a:r>
            <a:rPr lang="en-US" dirty="0"/>
            <a:t>2023</a:t>
          </a:r>
          <a:endParaRPr lang="de-DE" dirty="0"/>
        </a:p>
      </dgm:t>
    </dgm:pt>
    <dgm:pt modelId="{5FBA0B7A-40CD-4AF7-9631-D89A4F5A8BF0}" type="parTrans" cxnId="{47EB9ABD-556D-458E-B4A9-75AF4268B7EB}">
      <dgm:prSet/>
      <dgm:spPr/>
      <dgm:t>
        <a:bodyPr/>
        <a:lstStyle/>
        <a:p>
          <a:endParaRPr lang="de-DE"/>
        </a:p>
      </dgm:t>
    </dgm:pt>
    <dgm:pt modelId="{E5CA6982-6ADB-409C-8B08-72326F211CC1}" type="sibTrans" cxnId="{47EB9ABD-556D-458E-B4A9-75AF4268B7EB}">
      <dgm:prSet/>
      <dgm:spPr/>
      <dgm:t>
        <a:bodyPr/>
        <a:lstStyle/>
        <a:p>
          <a:endParaRPr lang="de-DE"/>
        </a:p>
      </dgm:t>
    </dgm:pt>
    <dgm:pt modelId="{03BFB057-0802-4E51-B2F6-F54662781B23}">
      <dgm:prSet phldrT="[Text]"/>
      <dgm:spPr/>
      <dgm:t>
        <a:bodyPr/>
        <a:lstStyle/>
        <a:p>
          <a:r>
            <a:rPr lang="en-US" dirty="0"/>
            <a:t>2024</a:t>
          </a:r>
          <a:endParaRPr lang="de-DE" dirty="0"/>
        </a:p>
      </dgm:t>
    </dgm:pt>
    <dgm:pt modelId="{23EEC527-696C-4DCD-A206-CCA6378FA077}" type="parTrans" cxnId="{0B624000-7BEC-4ABA-96D3-982E4AB9CB5F}">
      <dgm:prSet/>
      <dgm:spPr/>
      <dgm:t>
        <a:bodyPr/>
        <a:lstStyle/>
        <a:p>
          <a:endParaRPr lang="de-DE"/>
        </a:p>
      </dgm:t>
    </dgm:pt>
    <dgm:pt modelId="{E531EB2E-ACFD-4154-A297-D75689605BD5}" type="sibTrans" cxnId="{0B624000-7BEC-4ABA-96D3-982E4AB9CB5F}">
      <dgm:prSet/>
      <dgm:spPr/>
      <dgm:t>
        <a:bodyPr/>
        <a:lstStyle/>
        <a:p>
          <a:endParaRPr lang="de-DE"/>
        </a:p>
      </dgm:t>
    </dgm:pt>
    <dgm:pt modelId="{39F72E75-E1B3-4B07-B35D-CF0E4D6115A0}" type="pres">
      <dgm:prSet presAssocID="{460300F0-CA80-49D6-9452-FE5ED20A2BB4}" presName="Name0" presStyleCnt="0">
        <dgm:presLayoutVars>
          <dgm:dir/>
          <dgm:resizeHandles val="exact"/>
        </dgm:presLayoutVars>
      </dgm:prSet>
      <dgm:spPr/>
    </dgm:pt>
    <dgm:pt modelId="{DDF91BD2-6F11-4AB4-9C90-D6873FFC7FED}" type="pres">
      <dgm:prSet presAssocID="{72508F37-9179-4E02-BD5A-6FD4D8828411}" presName="parTxOnly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3C89B-0D00-43DF-9D6E-271A88AE69B9}" type="pres">
      <dgm:prSet presAssocID="{12755F13-73AB-421F-9E02-76B9F143710F}" presName="parSpace" presStyleCnt="0"/>
      <dgm:spPr/>
    </dgm:pt>
    <dgm:pt modelId="{19EFB972-CC65-43F4-B557-52C5399B4F82}" type="pres">
      <dgm:prSet presAssocID="{39E5047E-DB2C-4963-A735-87D66630CAB8}" presName="parTxOnly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228E6-3F21-4B3D-8750-514826A6C142}" type="pres">
      <dgm:prSet presAssocID="{D48E725E-0507-4345-9781-9E28F05661F8}" presName="parSpace" presStyleCnt="0"/>
      <dgm:spPr/>
    </dgm:pt>
    <dgm:pt modelId="{A97A64B5-C060-421E-996F-0686C18DF9FB}" type="pres">
      <dgm:prSet presAssocID="{A1E18BA4-3226-407E-9769-DB67BBCAC0C5}" presName="parTxOnly" presStyleLbl="node1" presStyleIdx="2" presStyleCnt="6" custLinFactNeighborX="-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8A8AD-00DB-46E5-9F48-5D6CD43CDB57}" type="pres">
      <dgm:prSet presAssocID="{D5011896-2A17-4C65-970C-908BD2BD6E66}" presName="parSpace" presStyleCnt="0"/>
      <dgm:spPr/>
    </dgm:pt>
    <dgm:pt modelId="{6A09E87E-827C-45A8-89DA-9B5770115F72}" type="pres">
      <dgm:prSet presAssocID="{1B5D089E-7331-46C3-97F9-D0C151161C6D}" presName="parTxOnly" presStyleLbl="node1" presStyleIdx="3" presStyleCnt="6" custLinFactNeighborX="-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4024F-C976-414D-9956-2E8AD7DB4E46}" type="pres">
      <dgm:prSet presAssocID="{3A4F7B40-EABD-49B7-B601-1D21A6086703}" presName="parSpace" presStyleCnt="0"/>
      <dgm:spPr/>
    </dgm:pt>
    <dgm:pt modelId="{53A54767-5C96-4962-96B7-95CB9438DE55}" type="pres">
      <dgm:prSet presAssocID="{99371102-8B29-4EA6-8D3A-FDBAF3064464}" presName="parTxOnly" presStyleLbl="node1" presStyleIdx="4" presStyleCnt="6" custLinFactNeighborX="-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82A98-F6E7-4AC8-9A2D-3A9068C2BBAB}" type="pres">
      <dgm:prSet presAssocID="{E5CA6982-6ADB-409C-8B08-72326F211CC1}" presName="parSpace" presStyleCnt="0"/>
      <dgm:spPr/>
    </dgm:pt>
    <dgm:pt modelId="{E767BA87-10FC-4910-B7F2-06D191418123}" type="pres">
      <dgm:prSet presAssocID="{03BFB057-0802-4E51-B2F6-F54662781B23}" presName="parTxOnly" presStyleLbl="node1" presStyleIdx="5" presStyleCnt="6" custLinFactNeighborX="-2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22E39D-E0DB-4CE8-BE7E-2393B4C15DBB}" type="presOf" srcId="{99371102-8B29-4EA6-8D3A-FDBAF3064464}" destId="{53A54767-5C96-4962-96B7-95CB9438DE55}" srcOrd="0" destOrd="0" presId="urn:microsoft.com/office/officeart/2005/8/layout/hChevron3"/>
    <dgm:cxn modelId="{0B624000-7BEC-4ABA-96D3-982E4AB9CB5F}" srcId="{460300F0-CA80-49D6-9452-FE5ED20A2BB4}" destId="{03BFB057-0802-4E51-B2F6-F54662781B23}" srcOrd="5" destOrd="0" parTransId="{23EEC527-696C-4DCD-A206-CCA6378FA077}" sibTransId="{E531EB2E-ACFD-4154-A297-D75689605BD5}"/>
    <dgm:cxn modelId="{5FDCCA36-F8E4-4586-85E8-295FB0E0ED85}" srcId="{460300F0-CA80-49D6-9452-FE5ED20A2BB4}" destId="{A1E18BA4-3226-407E-9769-DB67BBCAC0C5}" srcOrd="2" destOrd="0" parTransId="{E10CD553-24E9-40A1-A012-0BD7BE0515AD}" sibTransId="{D5011896-2A17-4C65-970C-908BD2BD6E66}"/>
    <dgm:cxn modelId="{4930A24A-12E6-4AC2-8CD6-4C2F5742296E}" srcId="{460300F0-CA80-49D6-9452-FE5ED20A2BB4}" destId="{39E5047E-DB2C-4963-A735-87D66630CAB8}" srcOrd="1" destOrd="0" parTransId="{61EE9552-1815-4FBC-8F20-C51BD979A3DA}" sibTransId="{D48E725E-0507-4345-9781-9E28F05661F8}"/>
    <dgm:cxn modelId="{494B93FC-9ADE-4301-BC12-C0B40EA17E29}" srcId="{460300F0-CA80-49D6-9452-FE5ED20A2BB4}" destId="{1B5D089E-7331-46C3-97F9-D0C151161C6D}" srcOrd="3" destOrd="0" parTransId="{181A2DBD-FEBC-4BA6-8683-93020945F906}" sibTransId="{3A4F7B40-EABD-49B7-B601-1D21A6086703}"/>
    <dgm:cxn modelId="{7D300BFE-DBB5-4987-9207-E40D24D5CC7B}" type="presOf" srcId="{39E5047E-DB2C-4963-A735-87D66630CAB8}" destId="{19EFB972-CC65-43F4-B557-52C5399B4F82}" srcOrd="0" destOrd="0" presId="urn:microsoft.com/office/officeart/2005/8/layout/hChevron3"/>
    <dgm:cxn modelId="{47EB9ABD-556D-458E-B4A9-75AF4268B7EB}" srcId="{460300F0-CA80-49D6-9452-FE5ED20A2BB4}" destId="{99371102-8B29-4EA6-8D3A-FDBAF3064464}" srcOrd="4" destOrd="0" parTransId="{5FBA0B7A-40CD-4AF7-9631-D89A4F5A8BF0}" sibTransId="{E5CA6982-6ADB-409C-8B08-72326F211CC1}"/>
    <dgm:cxn modelId="{458A5380-F3AE-4408-93DC-FE36EB0A6EB0}" srcId="{460300F0-CA80-49D6-9452-FE5ED20A2BB4}" destId="{72508F37-9179-4E02-BD5A-6FD4D8828411}" srcOrd="0" destOrd="0" parTransId="{2370D91C-7B83-4E13-B436-E946D716B756}" sibTransId="{12755F13-73AB-421F-9E02-76B9F143710F}"/>
    <dgm:cxn modelId="{F78F30B8-DC26-4289-853C-E26019423504}" type="presOf" srcId="{A1E18BA4-3226-407E-9769-DB67BBCAC0C5}" destId="{A97A64B5-C060-421E-996F-0686C18DF9FB}" srcOrd="0" destOrd="0" presId="urn:microsoft.com/office/officeart/2005/8/layout/hChevron3"/>
    <dgm:cxn modelId="{7E5A1E62-E15D-40AA-A74D-5D70F4D5DECE}" type="presOf" srcId="{460300F0-CA80-49D6-9452-FE5ED20A2BB4}" destId="{39F72E75-E1B3-4B07-B35D-CF0E4D6115A0}" srcOrd="0" destOrd="0" presId="urn:microsoft.com/office/officeart/2005/8/layout/hChevron3"/>
    <dgm:cxn modelId="{14C7D503-CBF2-4019-9F69-19F8864B3652}" type="presOf" srcId="{72508F37-9179-4E02-BD5A-6FD4D8828411}" destId="{DDF91BD2-6F11-4AB4-9C90-D6873FFC7FED}" srcOrd="0" destOrd="0" presId="urn:microsoft.com/office/officeart/2005/8/layout/hChevron3"/>
    <dgm:cxn modelId="{F55C6884-603B-459D-9F22-8510A5FDE3A7}" type="presOf" srcId="{03BFB057-0802-4E51-B2F6-F54662781B23}" destId="{E767BA87-10FC-4910-B7F2-06D191418123}" srcOrd="0" destOrd="0" presId="urn:microsoft.com/office/officeart/2005/8/layout/hChevron3"/>
    <dgm:cxn modelId="{1B75E059-8076-45B6-A8E8-9DE9C777E0A6}" type="presOf" srcId="{1B5D089E-7331-46C3-97F9-D0C151161C6D}" destId="{6A09E87E-827C-45A8-89DA-9B5770115F72}" srcOrd="0" destOrd="0" presId="urn:microsoft.com/office/officeart/2005/8/layout/hChevron3"/>
    <dgm:cxn modelId="{24FBF0D2-D601-462A-B155-5B351F4FE6D2}" type="presParOf" srcId="{39F72E75-E1B3-4B07-B35D-CF0E4D6115A0}" destId="{DDF91BD2-6F11-4AB4-9C90-D6873FFC7FED}" srcOrd="0" destOrd="0" presId="urn:microsoft.com/office/officeart/2005/8/layout/hChevron3"/>
    <dgm:cxn modelId="{1FC52A78-E654-4C88-858B-F240C302D690}" type="presParOf" srcId="{39F72E75-E1B3-4B07-B35D-CF0E4D6115A0}" destId="{8913C89B-0D00-43DF-9D6E-271A88AE69B9}" srcOrd="1" destOrd="0" presId="urn:microsoft.com/office/officeart/2005/8/layout/hChevron3"/>
    <dgm:cxn modelId="{D00BC257-89CE-497E-B52B-5ADA43BB3540}" type="presParOf" srcId="{39F72E75-E1B3-4B07-B35D-CF0E4D6115A0}" destId="{19EFB972-CC65-43F4-B557-52C5399B4F82}" srcOrd="2" destOrd="0" presId="urn:microsoft.com/office/officeart/2005/8/layout/hChevron3"/>
    <dgm:cxn modelId="{F0649DDA-1EF0-4D3C-A03B-5A3C9AF79791}" type="presParOf" srcId="{39F72E75-E1B3-4B07-B35D-CF0E4D6115A0}" destId="{616228E6-3F21-4B3D-8750-514826A6C142}" srcOrd="3" destOrd="0" presId="urn:microsoft.com/office/officeart/2005/8/layout/hChevron3"/>
    <dgm:cxn modelId="{36CCF608-31D6-46D5-B836-688617F64AB0}" type="presParOf" srcId="{39F72E75-E1B3-4B07-B35D-CF0E4D6115A0}" destId="{A97A64B5-C060-421E-996F-0686C18DF9FB}" srcOrd="4" destOrd="0" presId="urn:microsoft.com/office/officeart/2005/8/layout/hChevron3"/>
    <dgm:cxn modelId="{AFB65AB5-8BBF-473E-88CF-AC6B70E5B4D3}" type="presParOf" srcId="{39F72E75-E1B3-4B07-B35D-CF0E4D6115A0}" destId="{DB38A8AD-00DB-46E5-9F48-5D6CD43CDB57}" srcOrd="5" destOrd="0" presId="urn:microsoft.com/office/officeart/2005/8/layout/hChevron3"/>
    <dgm:cxn modelId="{CCD2D5FA-0ECB-4950-BB90-67E84DFD7632}" type="presParOf" srcId="{39F72E75-E1B3-4B07-B35D-CF0E4D6115A0}" destId="{6A09E87E-827C-45A8-89DA-9B5770115F72}" srcOrd="6" destOrd="0" presId="urn:microsoft.com/office/officeart/2005/8/layout/hChevron3"/>
    <dgm:cxn modelId="{95FFC72B-3AC3-4D9F-A460-37DE3ED2810F}" type="presParOf" srcId="{39F72E75-E1B3-4B07-B35D-CF0E4D6115A0}" destId="{E034024F-C976-414D-9956-2E8AD7DB4E46}" srcOrd="7" destOrd="0" presId="urn:microsoft.com/office/officeart/2005/8/layout/hChevron3"/>
    <dgm:cxn modelId="{B4307087-DFA2-45EC-B939-BB6AC0453BAE}" type="presParOf" srcId="{39F72E75-E1B3-4B07-B35D-CF0E4D6115A0}" destId="{53A54767-5C96-4962-96B7-95CB9438DE55}" srcOrd="8" destOrd="0" presId="urn:microsoft.com/office/officeart/2005/8/layout/hChevron3"/>
    <dgm:cxn modelId="{086635F6-F55A-47AB-929B-0814C97E8B3F}" type="presParOf" srcId="{39F72E75-E1B3-4B07-B35D-CF0E4D6115A0}" destId="{FEB82A98-F6E7-4AC8-9A2D-3A9068C2BBAB}" srcOrd="9" destOrd="0" presId="urn:microsoft.com/office/officeart/2005/8/layout/hChevron3"/>
    <dgm:cxn modelId="{18FA2787-D10A-4768-A5C3-1DD9FFF0EB14}" type="presParOf" srcId="{39F72E75-E1B3-4B07-B35D-CF0E4D6115A0}" destId="{E767BA87-10FC-4910-B7F2-06D191418123}" srcOrd="1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91BD2-6F11-4AB4-9C90-D6873FFC7FED}">
      <dsp:nvSpPr>
        <dsp:cNvPr id="0" name=""/>
        <dsp:cNvSpPr/>
      </dsp:nvSpPr>
      <dsp:spPr>
        <a:xfrm>
          <a:off x="1331" y="1579193"/>
          <a:ext cx="2180692" cy="872276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692" tIns="101346" rIns="50673" bIns="10134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2019</a:t>
          </a:r>
          <a:endParaRPr lang="de-DE" sz="3800" kern="1200" dirty="0"/>
        </a:p>
      </dsp:txBody>
      <dsp:txXfrm>
        <a:off x="1331" y="1579193"/>
        <a:ext cx="1962623" cy="872276"/>
      </dsp:txXfrm>
    </dsp:sp>
    <dsp:sp modelId="{19EFB972-CC65-43F4-B557-52C5399B4F82}">
      <dsp:nvSpPr>
        <dsp:cNvPr id="0" name=""/>
        <dsp:cNvSpPr/>
      </dsp:nvSpPr>
      <dsp:spPr>
        <a:xfrm>
          <a:off x="1745885" y="1579193"/>
          <a:ext cx="2180692" cy="872276"/>
        </a:xfrm>
        <a:prstGeom prst="chevron">
          <a:avLst/>
        </a:prstGeom>
        <a:solidFill>
          <a:schemeClr val="accent2">
            <a:hueOff val="2346986"/>
            <a:satOff val="-13100"/>
            <a:lumOff val="-1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2020</a:t>
          </a:r>
          <a:endParaRPr lang="de-DE" sz="3800" kern="1200" dirty="0"/>
        </a:p>
      </dsp:txBody>
      <dsp:txXfrm>
        <a:off x="2182023" y="1579193"/>
        <a:ext cx="1308416" cy="872276"/>
      </dsp:txXfrm>
    </dsp:sp>
    <dsp:sp modelId="{A97A64B5-C060-421E-996F-0686C18DF9FB}">
      <dsp:nvSpPr>
        <dsp:cNvPr id="0" name=""/>
        <dsp:cNvSpPr/>
      </dsp:nvSpPr>
      <dsp:spPr>
        <a:xfrm>
          <a:off x="3478833" y="1579193"/>
          <a:ext cx="2180692" cy="872276"/>
        </a:xfrm>
        <a:prstGeom prst="chevron">
          <a:avLst/>
        </a:prstGeom>
        <a:solidFill>
          <a:schemeClr val="accent2">
            <a:hueOff val="4693972"/>
            <a:satOff val="-26201"/>
            <a:lumOff val="-2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2021</a:t>
          </a:r>
          <a:endParaRPr lang="de-DE" sz="3800" kern="1200" dirty="0"/>
        </a:p>
      </dsp:txBody>
      <dsp:txXfrm>
        <a:off x="3914971" y="1579193"/>
        <a:ext cx="1308416" cy="872276"/>
      </dsp:txXfrm>
    </dsp:sp>
    <dsp:sp modelId="{6A09E87E-827C-45A8-89DA-9B5770115F72}">
      <dsp:nvSpPr>
        <dsp:cNvPr id="0" name=""/>
        <dsp:cNvSpPr/>
      </dsp:nvSpPr>
      <dsp:spPr>
        <a:xfrm>
          <a:off x="5223387" y="1579193"/>
          <a:ext cx="2180692" cy="872276"/>
        </a:xfrm>
        <a:prstGeom prst="chevron">
          <a:avLst/>
        </a:prstGeom>
        <a:solidFill>
          <a:schemeClr val="accent2">
            <a:hueOff val="7040958"/>
            <a:satOff val="-39301"/>
            <a:lumOff val="-3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2022</a:t>
          </a:r>
          <a:endParaRPr lang="de-DE" sz="3800" kern="1200" dirty="0"/>
        </a:p>
      </dsp:txBody>
      <dsp:txXfrm>
        <a:off x="5659525" y="1579193"/>
        <a:ext cx="1308416" cy="872276"/>
      </dsp:txXfrm>
    </dsp:sp>
    <dsp:sp modelId="{53A54767-5C96-4962-96B7-95CB9438DE55}">
      <dsp:nvSpPr>
        <dsp:cNvPr id="0" name=""/>
        <dsp:cNvSpPr/>
      </dsp:nvSpPr>
      <dsp:spPr>
        <a:xfrm>
          <a:off x="6967941" y="1579193"/>
          <a:ext cx="2180692" cy="872276"/>
        </a:xfrm>
        <a:prstGeom prst="chevron">
          <a:avLst/>
        </a:prstGeom>
        <a:solidFill>
          <a:schemeClr val="accent2">
            <a:hueOff val="9387945"/>
            <a:satOff val="-52402"/>
            <a:lumOff val="-4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2023</a:t>
          </a:r>
          <a:endParaRPr lang="de-DE" sz="3800" kern="1200" dirty="0"/>
        </a:p>
      </dsp:txBody>
      <dsp:txXfrm>
        <a:off x="7404079" y="1579193"/>
        <a:ext cx="1308416" cy="872276"/>
      </dsp:txXfrm>
    </dsp:sp>
    <dsp:sp modelId="{E767BA87-10FC-4910-B7F2-06D191418123}">
      <dsp:nvSpPr>
        <dsp:cNvPr id="0" name=""/>
        <dsp:cNvSpPr/>
      </dsp:nvSpPr>
      <dsp:spPr>
        <a:xfrm>
          <a:off x="8712495" y="1579193"/>
          <a:ext cx="2180692" cy="872276"/>
        </a:xfrm>
        <a:prstGeom prst="chevron">
          <a:avLst/>
        </a:prstGeom>
        <a:solidFill>
          <a:schemeClr val="accent2">
            <a:hueOff val="11734930"/>
            <a:satOff val="-65502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019" tIns="101346" rIns="50673" bIns="10134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2024</a:t>
          </a:r>
          <a:endParaRPr lang="de-DE" sz="3800" kern="1200" dirty="0"/>
        </a:p>
      </dsp:txBody>
      <dsp:txXfrm>
        <a:off x="9148633" y="1579193"/>
        <a:ext cx="1308416" cy="872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0.87741</cdr:x>
      <cdr:y>0.88044</cdr:y>
    </cdr:from>
    <cdr:to>
      <cdr:x>0.98672</cdr:x>
      <cdr:y>0.94837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6CDF0FF-9C78-C6CB-D0BD-633EE36A8035}"/>
            </a:ext>
          </a:extLst>
        </cdr:cNvPr>
        <cdr:cNvSpPr txBox="1"/>
      </cdr:nvSpPr>
      <cdr:spPr>
        <a:xfrm xmlns:a="http://schemas.openxmlformats.org/drawingml/2006/main">
          <a:off x="11398150" y="5611464"/>
          <a:ext cx="1420091" cy="432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IE" sz="1100"/>
        </a:p>
      </cdr:txBody>
    </cdr:sp>
  </cdr:relSizeAnchor>
  <cdr:relSizeAnchor xmlns:cdr="http://schemas.openxmlformats.org/drawingml/2006/chartDrawing">
    <cdr:from>
      <cdr:x>0.89458</cdr:x>
      <cdr:y>0.83247</cdr:y>
    </cdr:from>
    <cdr:to>
      <cdr:x>1</cdr:x>
      <cdr:y>1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1B959B82-9797-5F52-F7C0-3DDFD58E9E3A}"/>
            </a:ext>
          </a:extLst>
        </cdr:cNvPr>
        <cdr:cNvGrpSpPr/>
      </cdr:nvGrpSpPr>
      <cdr:grpSpPr>
        <a:xfrm xmlns:a="http://schemas.openxmlformats.org/drawingml/2006/main">
          <a:off x="9314092" y="3263979"/>
          <a:ext cx="1097601" cy="656858"/>
          <a:chOff x="11906676" y="5639272"/>
          <a:chExt cx="855423" cy="584020"/>
        </a:xfrm>
      </cdr:grpSpPr>
      <cdr:sp macro="" textlink="">
        <cdr:nvSpPr>
          <cdr:cNvPr id="3" name="TextBox 2">
            <a:extLst xmlns:a="http://schemas.openxmlformats.org/drawingml/2006/main">
              <a:ext uri="{FF2B5EF4-FFF2-40B4-BE49-F238E27FC236}">
                <a16:creationId xmlns:a16="http://schemas.microsoft.com/office/drawing/2014/main" id="{3B1669CC-06E2-953D-3D4D-8F1F37D26392}"/>
              </a:ext>
            </a:extLst>
          </cdr:cNvPr>
          <cdr:cNvSpPr txBox="1"/>
        </cdr:nvSpPr>
        <cdr:spPr>
          <a:xfrm xmlns:a="http://schemas.openxmlformats.org/drawingml/2006/main">
            <a:off x="11906676" y="5771515"/>
            <a:ext cx="855423" cy="451777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IE" sz="1100" b="1" dirty="0">
                <a:solidFill>
                  <a:schemeClr val="accent2"/>
                </a:solidFill>
              </a:rPr>
              <a:t>issuance projections</a:t>
            </a:r>
          </a:p>
        </cdr:txBody>
      </cdr:sp>
      <cdr:sp macro="" textlink="">
        <cdr:nvSpPr>
          <cdr:cNvPr id="4" name="Left Brace 3">
            <a:extLst xmlns:a="http://schemas.openxmlformats.org/drawingml/2006/main">
              <a:ext uri="{FF2B5EF4-FFF2-40B4-BE49-F238E27FC236}">
                <a16:creationId xmlns:a16="http://schemas.microsoft.com/office/drawing/2014/main" id="{A238574B-215B-554A-6988-C3DA016EB6FE}"/>
              </a:ext>
            </a:extLst>
          </cdr:cNvPr>
          <cdr:cNvSpPr/>
        </cdr:nvSpPr>
        <cdr:spPr>
          <a:xfrm xmlns:a="http://schemas.openxmlformats.org/drawingml/2006/main" rot="16200000">
            <a:off x="12230744" y="5432155"/>
            <a:ext cx="174111" cy="588345"/>
          </a:xfrm>
          <a:prstGeom xmlns:a="http://schemas.openxmlformats.org/drawingml/2006/main" prst="leftBrace">
            <a:avLst/>
          </a:prstGeom>
          <a:ln xmlns:a="http://schemas.openxmlformats.org/drawingml/2006/main">
            <a:solidFill>
              <a:schemeClr val="accent2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b="1"/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0.32525</cdr:x>
      <cdr:y>0.39387</cdr:y>
    </cdr:from>
    <cdr:to>
      <cdr:x>0.35716</cdr:x>
      <cdr:y>0.45702</cdr:y>
    </cdr:to>
    <cdr:grpSp>
      <cdr:nvGrpSpPr>
        <cdr:cNvPr id="7" name="Group 6">
          <a:extLst xmlns:a="http://schemas.openxmlformats.org/drawingml/2006/main">
            <a:ext uri="{FF2B5EF4-FFF2-40B4-BE49-F238E27FC236}">
              <a16:creationId xmlns:a16="http://schemas.microsoft.com/office/drawing/2014/main" id="{C453CDEE-257F-1729-23E3-B2304740B649}"/>
            </a:ext>
          </a:extLst>
        </cdr:cNvPr>
        <cdr:cNvGrpSpPr/>
      </cdr:nvGrpSpPr>
      <cdr:grpSpPr>
        <a:xfrm xmlns:a="http://schemas.openxmlformats.org/drawingml/2006/main">
          <a:off x="3021610" y="1739940"/>
          <a:ext cx="296447" cy="278969"/>
          <a:chOff x="3733148" y="2411698"/>
          <a:chExt cx="366151" cy="404507"/>
        </a:xfrm>
      </cdr:grpSpPr>
      <cdr:cxnSp macro="">
        <cdr:nvCxnSpPr>
          <cdr:cNvPr id="3" name="Straight Arrow Connector 2">
            <a:extLst xmlns:a="http://schemas.openxmlformats.org/drawingml/2006/main">
              <a:ext uri="{FF2B5EF4-FFF2-40B4-BE49-F238E27FC236}">
                <a16:creationId xmlns:a16="http://schemas.microsoft.com/office/drawing/2014/main" id="{8F5D5F82-4E6C-09A2-49A3-73A558189DF2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 flipH="1">
            <a:off x="3733148" y="2411698"/>
            <a:ext cx="366151" cy="404507"/>
          </a:xfrm>
          <a:prstGeom xmlns:a="http://schemas.openxmlformats.org/drawingml/2006/main" prst="straightConnector1">
            <a:avLst/>
          </a:prstGeom>
          <a:ln xmlns:a="http://schemas.openxmlformats.org/drawingml/2006/main">
            <a:tailEnd type="triangle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0.36399</cdr:x>
      <cdr:y>0.35889</cdr:y>
    </cdr:from>
    <cdr:to>
      <cdr:x>0.71852</cdr:x>
      <cdr:y>0.42711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E9C2987E-F15B-5AC0-CB69-D491E54395B4}"/>
            </a:ext>
          </a:extLst>
        </cdr:cNvPr>
        <cdr:cNvSpPr txBox="1"/>
      </cdr:nvSpPr>
      <cdr:spPr>
        <a:xfrm xmlns:a="http://schemas.openxmlformats.org/drawingml/2006/main">
          <a:off x="3381509" y="1585415"/>
          <a:ext cx="3293611" cy="301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E" sz="1200" b="1" dirty="0">
              <a:solidFill>
                <a:schemeClr val="tx2"/>
              </a:solidFill>
            </a:rPr>
            <a:t>Expected bonds outstanding by end-2026</a:t>
          </a:r>
        </a:p>
      </cdr:txBody>
    </cdr:sp>
  </cdr:relSizeAnchor>
  <cdr:relSizeAnchor xmlns:cdr="http://schemas.openxmlformats.org/drawingml/2006/chartDrawing">
    <cdr:from>
      <cdr:x>0.31938</cdr:x>
      <cdr:y>0.45886</cdr:y>
    </cdr:from>
    <cdr:to>
      <cdr:x>0.32912</cdr:x>
      <cdr:y>0.54114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A6F3F400-96B0-4E1E-8405-6007931EEFFA}"/>
            </a:ext>
          </a:extLst>
        </cdr:cNvPr>
        <cdr:cNvSpPr/>
      </cdr:nvSpPr>
      <cdr:spPr>
        <a:xfrm xmlns:a="http://schemas.openxmlformats.org/drawingml/2006/main">
          <a:off x="2967037" y="2027052"/>
          <a:ext cx="90488" cy="363445"/>
        </a:xfrm>
        <a:prstGeom xmlns:a="http://schemas.openxmlformats.org/drawingml/2006/main" prst="rect">
          <a:avLst/>
        </a:prstGeom>
        <a:gradFill xmlns:a="http://schemas.openxmlformats.org/drawingml/2006/main" flip="none" rotWithShape="1">
          <a:gsLst>
            <a:gs pos="0">
              <a:srgbClr val="004494"/>
            </a:gs>
            <a:gs pos="43000">
              <a:srgbClr val="035DC1"/>
            </a:gs>
            <a:gs pos="100000">
              <a:schemeClr val="bg1"/>
            </a:gs>
          </a:gsLst>
          <a:lin ang="16200000" scaled="1"/>
          <a:tileRect/>
        </a:gra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E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0.96224</cdr:x>
      <cdr:y>0.21674</cdr:y>
    </cdr:from>
    <cdr:to>
      <cdr:x>0.97231</cdr:x>
      <cdr:y>0.24486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9F28971B-399A-4E17-8D29-BAD9BDF80117}"/>
            </a:ext>
          </a:extLst>
        </cdr:cNvPr>
        <cdr:cNvSpPr/>
      </cdr:nvSpPr>
      <cdr:spPr>
        <a:xfrm xmlns:a="http://schemas.openxmlformats.org/drawingml/2006/main">
          <a:off x="10317695" y="885380"/>
          <a:ext cx="108000" cy="11487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E"/>
        </a:p>
      </cdr:txBody>
    </cdr:sp>
  </cdr:relSizeAnchor>
  <cdr:relSizeAnchor xmlns:cdr="http://schemas.openxmlformats.org/drawingml/2006/chartDrawing">
    <cdr:from>
      <cdr:x>0.88064</cdr:x>
      <cdr:y>0.29742</cdr:y>
    </cdr:from>
    <cdr:to>
      <cdr:x>0.97805</cdr:x>
      <cdr:y>0.44434</cdr:y>
    </cdr:to>
    <cdr:sp macro="" textlink="">
      <cdr:nvSpPr>
        <cdr:cNvPr id="3" name="TextBox 174">
          <a:extLst xmlns:a="http://schemas.openxmlformats.org/drawingml/2006/main">
            <a:ext uri="{FF2B5EF4-FFF2-40B4-BE49-F238E27FC236}">
              <a16:creationId xmlns:a16="http://schemas.microsoft.com/office/drawing/2014/main" id="{3D389954-4273-7DB6-3475-0335325B1681}"/>
            </a:ext>
          </a:extLst>
        </cdr:cNvPr>
        <cdr:cNvSpPr txBox="1"/>
      </cdr:nvSpPr>
      <cdr:spPr>
        <a:xfrm xmlns:a="http://schemas.openxmlformats.org/drawingml/2006/main">
          <a:off x="9442745" y="1214954"/>
          <a:ext cx="1044514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EC Square Sans Pro" panose="020B0506040000020004" pitchFamily="34" charset="0"/>
              <a:cs typeface="+mn-cs"/>
            </a:rPr>
            <a:t>07/10/2024</a:t>
          </a: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cs typeface="+mn-cs"/>
            </a:rPr>
            <a:t>Launch of EU repo</a:t>
          </a:r>
          <a:r>
            <a:rPr kumimoji="0" lang="en-US" sz="11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cs typeface="+mn-cs"/>
            </a:rPr>
            <a:t> facility</a:t>
          </a:r>
          <a:endParaRPr kumimoji="0" lang="en-US" sz="11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EC Square Sans Pro" panose="020B0506040000020004" pitchFamily="34" charset="0"/>
            <a:cs typeface="+mn-cs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0.74653</cdr:x>
      <cdr:y>0.10535</cdr:y>
    </cdr:from>
    <cdr:to>
      <cdr:x>0.88636</cdr:x>
      <cdr:y>0.25227</cdr:y>
    </cdr:to>
    <cdr:sp macro="" textlink="">
      <cdr:nvSpPr>
        <cdr:cNvPr id="2" name="TextBox 174">
          <a:extLst xmlns:a="http://schemas.openxmlformats.org/drawingml/2006/main">
            <a:ext uri="{FF2B5EF4-FFF2-40B4-BE49-F238E27FC236}">
              <a16:creationId xmlns:a16="http://schemas.microsoft.com/office/drawing/2014/main" id="{3D389954-4273-7DB6-3475-0335325B1681}"/>
            </a:ext>
          </a:extLst>
        </cdr:cNvPr>
        <cdr:cNvSpPr txBox="1"/>
      </cdr:nvSpPr>
      <cdr:spPr>
        <a:xfrm xmlns:a="http://schemas.openxmlformats.org/drawingml/2006/main">
          <a:off x="8004735" y="430345"/>
          <a:ext cx="1499352" cy="6001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b="1" dirty="0">
              <a:solidFill>
                <a:schemeClr val="bg1">
                  <a:lumMod val="75000"/>
                </a:schemeClr>
              </a:solidFill>
              <a:latin typeface="EC Square Sans Pro" panose="020B0506040000020004" pitchFamily="34" charset="0"/>
            </a:rPr>
            <a:t>07/10/2024</a:t>
          </a:r>
          <a:endParaRPr kumimoji="0" lang="en-US" sz="1100" b="1" i="0" u="none" strike="noStrike" kern="1200" cap="none" spc="0" normalizeH="0" baseline="0" noProof="0" dirty="0">
            <a:ln>
              <a:noFill/>
            </a:ln>
            <a:solidFill>
              <a:schemeClr val="bg1">
                <a:lumMod val="75000"/>
              </a:schemeClr>
            </a:solidFill>
            <a:effectLst/>
            <a:uLnTx/>
            <a:uFillTx/>
            <a:latin typeface="EC Square Sans Pro" panose="020B0506040000020004" pitchFamily="34" charset="0"/>
          </a:endParaRPr>
        </a:p>
        <a:p xmlns:a="http://schemas.openxmlformats.org/drawingml/2006/main"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EC Square Sans Pro" panose="020B0506040000020004" pitchFamily="34" charset="0"/>
              <a:cs typeface="+mn-cs"/>
            </a:rPr>
            <a:t>Launch of EU repo facility</a:t>
          </a:r>
        </a:p>
      </cdr:txBody>
    </cdr:sp>
  </cdr:relSizeAnchor>
  <cdr:relSizeAnchor xmlns:cdr="http://schemas.openxmlformats.org/drawingml/2006/chartDrawing">
    <cdr:from>
      <cdr:x>0.82215</cdr:x>
      <cdr:y>0.29941</cdr:y>
    </cdr:from>
    <cdr:to>
      <cdr:x>0.99432</cdr:x>
      <cdr:y>0.95873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FB253B64-24F1-12AC-312F-D00E4EA904CA}"/>
            </a:ext>
          </a:extLst>
        </cdr:cNvPr>
        <cdr:cNvGrpSpPr/>
      </cdr:nvGrpSpPr>
      <cdr:grpSpPr>
        <a:xfrm xmlns:a="http://schemas.openxmlformats.org/drawingml/2006/main">
          <a:off x="8815562" y="1223085"/>
          <a:ext cx="1846105" cy="2693312"/>
          <a:chOff x="5238715" y="3117861"/>
          <a:chExt cx="1846065" cy="2037216"/>
        </a:xfrm>
      </cdr:grpSpPr>
      <cdr:cxnSp macro="">
        <cdr:nvCxnSpPr>
          <cdr:cNvPr id="4" name="Straight Connector 3">
            <a:extLst xmlns:a="http://schemas.openxmlformats.org/drawingml/2006/main">
              <a:ext uri="{FF2B5EF4-FFF2-40B4-BE49-F238E27FC236}">
                <a16:creationId xmlns:a16="http://schemas.microsoft.com/office/drawing/2014/main" id="{46A57A21-7DC4-2174-8DF8-6C6CECA23AED}"/>
              </a:ext>
            </a:extLst>
          </cdr:cNvPr>
          <cdr:cNvCxnSpPr>
            <a:cxnSpLocks xmlns:a="http://schemas.openxmlformats.org/drawingml/2006/main"/>
          </cdr:cNvCxnSpPr>
        </cdr:nvCxnSpPr>
        <cdr:spPr>
          <a:xfrm xmlns:a="http://schemas.openxmlformats.org/drawingml/2006/main">
            <a:off x="5288681" y="3260862"/>
            <a:ext cx="0" cy="1791339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00863D"/>
            </a:solidFill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5" name="TextBox 134">
            <a:extLst xmlns:a="http://schemas.openxmlformats.org/drawingml/2006/main">
              <a:ext uri="{FF2B5EF4-FFF2-40B4-BE49-F238E27FC236}">
                <a16:creationId xmlns:a16="http://schemas.microsoft.com/office/drawing/2014/main" id="{5BAEBE3D-22C7-0417-5EA4-D968592FA686}"/>
              </a:ext>
            </a:extLst>
          </cdr:cNvPr>
          <cdr:cNvSpPr txBox="1"/>
        </cdr:nvSpPr>
        <cdr:spPr>
          <a:xfrm xmlns:a="http://schemas.openxmlformats.org/drawingml/2006/main">
            <a:off x="5342678" y="3117861"/>
            <a:ext cx="1742102" cy="2037216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>
              <a:alpha val="0"/>
            </a:schemeClr>
          </a:solidFill>
          <a:ln xmlns:a="http://schemas.openxmlformats.org/drawingml/2006/main">
            <a:noFill/>
          </a:ln>
        </cdr:spPr>
        <cdr:txBody>
          <a:bodyPr xmlns:a="http://schemas.openxmlformats.org/drawingml/2006/main" wrap="square" rtlCol="0"/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Development of independent market initiatives:</a:t>
            </a:r>
          </a:p>
          <a:p xmlns:a="http://schemas.openxmlformats.org/drawingml/2006/main">
            <a:endParaRPr lang="en-US" b="1" dirty="0">
              <a:solidFill>
                <a:srgbClr val="00863D"/>
              </a:solidFill>
              <a:latin typeface="EC Square Sans Pro" panose="020B0506040000020004" pitchFamily="34" charset="0"/>
            </a:endParaRPr>
          </a:p>
          <a:p xmlns:a="http://schemas.openxmlformats.org/drawingml/2006/main"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- Futures contracts for EU Bonds</a:t>
            </a:r>
          </a:p>
          <a:p xmlns:a="http://schemas.openxmlformats.org/drawingml/2006/main">
            <a:endParaRPr lang="en-US" b="1" dirty="0">
              <a:solidFill>
                <a:srgbClr val="00863D"/>
              </a:solidFill>
              <a:latin typeface="EC Square Sans Pro" panose="020B0506040000020004" pitchFamily="34" charset="0"/>
            </a:endParaRPr>
          </a:p>
          <a:p xmlns:a="http://schemas.openxmlformats.org/drawingml/2006/main"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- Reclassification of EU Bonds in indices</a:t>
            </a:r>
          </a:p>
          <a:p xmlns:a="http://schemas.openxmlformats.org/drawingml/2006/main">
            <a:endParaRPr lang="en-US" b="1" dirty="0">
              <a:solidFill>
                <a:srgbClr val="00863D"/>
              </a:solidFill>
              <a:latin typeface="EC Square Sans Pro" panose="020B0506040000020004" pitchFamily="34" charset="0"/>
            </a:endParaRPr>
          </a:p>
          <a:p xmlns:a="http://schemas.openxmlformats.org/drawingml/2006/main"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-Internal adjustments  from investors</a:t>
            </a:r>
          </a:p>
          <a:p xmlns:a="http://schemas.openxmlformats.org/drawingml/2006/main">
            <a:r>
              <a:rPr lang="en-US" dirty="0">
                <a:solidFill>
                  <a:srgbClr val="00863D"/>
                </a:solidFill>
                <a:latin typeface="EC Square Sans Pro" panose="020B0506040000020004" pitchFamily="34" charset="0"/>
              </a:rPr>
              <a:t>- investment / risk policies</a:t>
            </a:r>
          </a:p>
          <a:p xmlns:a="http://schemas.openxmlformats.org/drawingml/2006/main">
            <a:r>
              <a:rPr lang="en-US" dirty="0">
                <a:solidFill>
                  <a:srgbClr val="00863D"/>
                </a:solidFill>
                <a:latin typeface="EC Square Sans Pro" panose="020B0506040000020004" pitchFamily="34" charset="0"/>
              </a:rPr>
              <a:t>- internal benchmarks </a:t>
            </a:r>
          </a:p>
          <a:p xmlns:a="http://schemas.openxmlformats.org/drawingml/2006/main">
            <a:r>
              <a:rPr lang="en-US" dirty="0">
                <a:solidFill>
                  <a:srgbClr val="00863D"/>
                </a:solidFill>
                <a:latin typeface="EC Square Sans Pro" panose="020B0506040000020004" pitchFamily="34" charset="0"/>
              </a:rPr>
              <a:t>- collateral agreements </a:t>
            </a:r>
          </a:p>
          <a:p xmlns:a="http://schemas.openxmlformats.org/drawingml/2006/main">
            <a:r>
              <a:rPr lang="en-US" dirty="0">
                <a:solidFill>
                  <a:srgbClr val="00863D"/>
                </a:solidFill>
                <a:latin typeface="EC Square Sans Pro" panose="020B0506040000020004" pitchFamily="34" charset="0"/>
              </a:rPr>
              <a:t>- collateral baskets </a:t>
            </a:r>
          </a:p>
          <a:p xmlns:a="http://schemas.openxmlformats.org/drawingml/2006/main">
            <a:endParaRPr lang="en-US" b="1" dirty="0">
              <a:solidFill>
                <a:srgbClr val="00863D"/>
              </a:solidFill>
              <a:latin typeface="EC Square Sans Pro" panose="020B0506040000020004" pitchFamily="34" charset="0"/>
            </a:endParaRPr>
          </a:p>
          <a:p xmlns:a="http://schemas.openxmlformats.org/drawingml/2006/main">
            <a:endParaRPr lang="en-US" dirty="0">
              <a:solidFill>
                <a:srgbClr val="00863D"/>
              </a:solidFill>
              <a:latin typeface="EC Square Sans Pro" panose="020B0506040000020004" pitchFamily="34" charset="0"/>
            </a:endParaRPr>
          </a:p>
          <a:p xmlns:a="http://schemas.openxmlformats.org/drawingml/2006/main">
            <a:endParaRPr lang="en-US" dirty="0">
              <a:solidFill>
                <a:srgbClr val="00863D"/>
              </a:solidFill>
              <a:latin typeface="EC Square Sans Pro" panose="020B0506040000020004" pitchFamily="34" charset="0"/>
            </a:endParaRPr>
          </a:p>
        </cdr:txBody>
      </cdr:sp>
      <cdr:sp macro="" textlink="">
        <cdr:nvSpPr>
          <cdr:cNvPr id="6" name="Oval 5">
            <a:extLst xmlns:a="http://schemas.openxmlformats.org/drawingml/2006/main">
              <a:ext uri="{FF2B5EF4-FFF2-40B4-BE49-F238E27FC236}">
                <a16:creationId xmlns:a16="http://schemas.microsoft.com/office/drawing/2014/main" id="{4F75F9D3-83B1-F282-7893-8A87D22247F4}"/>
              </a:ext>
            </a:extLst>
          </cdr:cNvPr>
          <cdr:cNvSpPr/>
        </cdr:nvSpPr>
        <cdr:spPr>
          <a:xfrm xmlns:a="http://schemas.openxmlformats.org/drawingml/2006/main">
            <a:off x="5238715" y="3152487"/>
            <a:ext cx="108000" cy="1080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00863D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endParaRPr lang="en-IE" dirty="0">
              <a:solidFill>
                <a:srgbClr val="00863D"/>
              </a:solidFill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754442-8D98-4420-8473-D14FF77B6E14}" type="datetimeFigureOut">
              <a:rPr lang="en-GB"/>
              <a:pPr>
                <a:defRPr/>
              </a:pPr>
              <a:t>28/02/2025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AF9BE1-A4DF-41EB-9E96-78BE7FC589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F8C76C-7DA8-42FE-BA26-CF4DDEDC8BA2}" type="datetimeFigureOut">
              <a:rPr lang="en-GB"/>
              <a:pPr>
                <a:defRPr/>
              </a:pPr>
              <a:t>28/02/2025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16B60C-53AE-4938-8398-60C21CBE26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46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32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06B48-DEC9-74A0-B613-2C71C81C6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C46EE-FC95-1339-0973-5B68380DC3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F9BB9A-7034-D766-B339-9E920F2E4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BDF8F-CFB6-0CBF-1C7E-32EE691180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8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77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421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35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50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754063"/>
            <a:ext cx="6848475" cy="3852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AE586E-D67F-40F7-8E22-2472531F342D}" type="slidenum">
              <a:rPr lang="en-GB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8220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8588" y="754063"/>
            <a:ext cx="6848475" cy="3852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en-US" dirty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4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AE586E-D67F-40F7-8E22-2472531F342D}" type="slidenum">
              <a:rPr lang="en-GB" altLang="en-US" smtClean="0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68201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29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347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33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2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4191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335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096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9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0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136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0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16B60C-53AE-4938-8398-60C21CBE26AD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6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9" y="0"/>
            <a:ext cx="1219200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5740400" y="6619875"/>
            <a:ext cx="708025" cy="239713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8763"/>
            <a:ext cx="1658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071351" y="4723380"/>
            <a:ext cx="5377074" cy="301550"/>
          </a:xfrm>
          <a:noFill/>
        </p:spPr>
        <p:txBody>
          <a:bodyPr wrap="none" anchor="b">
            <a:noAutofit/>
          </a:bodyPr>
          <a:lstStyle>
            <a:lvl1pPr marL="0" indent="0" algn="l">
              <a:buNone/>
              <a:defRPr sz="2800" i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25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2362200"/>
          </a:xfrm>
          <a:prstGeom prst="line">
            <a:avLst/>
          </a:prstGeom>
          <a:ln w="28575">
            <a:solidFill>
              <a:srgbClr val="F58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>
            <a:noAutofit/>
          </a:bodyPr>
          <a:lstStyle>
            <a:lvl1pPr algn="l">
              <a:defRPr sz="6000">
                <a:solidFill>
                  <a:srgbClr val="F58A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9738C-707A-47D4-AB86-ED06187F85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1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40311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defRPr sz="200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 b="1"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54" y="0"/>
            <a:ext cx="7849745" cy="441548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" y="6180497"/>
            <a:ext cx="483974" cy="365125"/>
          </a:xfrm>
        </p:spPr>
        <p:txBody>
          <a:bodyPr anchor="b"/>
          <a:lstStyle>
            <a:lvl1pPr>
              <a:defRPr sz="900">
                <a:latin typeface="EC Square Sans Pro" panose="020B0506040000020004" pitchFamily="34" charset="0"/>
              </a:defRPr>
            </a:lvl1pPr>
          </a:lstStyle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224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40311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defRPr sz="2000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54" y="0"/>
            <a:ext cx="7849744" cy="441548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" y="6180497"/>
            <a:ext cx="483974" cy="365125"/>
          </a:xfrm>
        </p:spPr>
        <p:txBody>
          <a:bodyPr anchor="b"/>
          <a:lstStyle>
            <a:lvl1pPr>
              <a:defRPr sz="900">
                <a:latin typeface="EC Square Sans Pro" panose="020B0506040000020004" pitchFamily="34" charset="0"/>
              </a:defRPr>
            </a:lvl1pPr>
          </a:lstStyle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591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676401"/>
            <a:ext cx="5328000" cy="4055660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676401"/>
            <a:ext cx="5328000" cy="4055660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4965-CB78-4EC2-B469-0CCCF92B90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67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676401"/>
            <a:ext cx="5328000" cy="4055660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676401"/>
            <a:ext cx="5328000" cy="405566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442B-5F43-4C0B-B203-7790B5E7E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481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198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BAAA7-1990-4EBD-A8EC-E69621F3A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366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9845-3C59-4F4A-A05C-B35F9C17E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14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831F9-DB68-482E-B831-990E868710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946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20" b="11522"/>
          <a:stretch/>
        </p:blipFill>
        <p:spPr bwMode="auto">
          <a:xfrm>
            <a:off x="-1973" y="-19050"/>
            <a:ext cx="12202296" cy="298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970722" y="1882642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5400" b="1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B410C-75B7-412F-95CB-9CA59121DC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3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214688" y="1992313"/>
            <a:ext cx="8550275" cy="3616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63" y="744538"/>
            <a:ext cx="5461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F58A4B"/>
            </a:solidFill>
          </a:ln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588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077913"/>
            <a:ext cx="12192000" cy="578008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8763"/>
            <a:ext cx="1658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838200" y="1979613"/>
            <a:ext cx="0" cy="48783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5740400" y="6619875"/>
            <a:ext cx="708025" cy="239713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rgbClr val="F58A4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9793-9D2F-4FD3-96D2-F7A4171AF4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26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F58A4B"/>
            </a:solidFill>
          </a:ln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C45C8-2CED-4582-B6F5-A154C9562B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75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 flipH="1">
            <a:off x="838200" y="0"/>
            <a:ext cx="0" cy="12763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0C1C6-88C4-41B7-9462-670A2F3F9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8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 flipH="1">
            <a:off x="838200" y="0"/>
            <a:ext cx="0" cy="12763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D50BD-47D3-4AB3-B7D2-DE7D136C07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122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45B03-5AB4-4D55-AED8-B53ED4F0010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013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AB68E-D281-4A26-BB05-28499E1B351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58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A695-F9DD-412C-AABD-AC34B1E1B2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9262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403112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SzPct val="120000"/>
              <a:defRPr sz="1800"/>
            </a:lvl1pPr>
            <a:lvl2pPr marL="685800" indent="-228600"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buFont typeface="EC Square Sans Pro" panose="020B0506040000020004" pitchFamily="34" charset="0"/>
              <a:buChar char="–"/>
              <a:defRPr sz="1800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 sz="1600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 sz="1400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2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3200" b="1">
                <a:latin typeface="EC Square Sans Cond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54" y="0"/>
            <a:ext cx="7849745" cy="441548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" y="6180497"/>
            <a:ext cx="483974" cy="365125"/>
          </a:xfrm>
        </p:spPr>
        <p:txBody>
          <a:bodyPr anchor="b"/>
          <a:lstStyle>
            <a:lvl1pPr>
              <a:defRPr sz="900">
                <a:latin typeface="EC Square Sans Pro" panose="020B0506040000020004" pitchFamily="34" charset="0"/>
              </a:defRPr>
            </a:lvl1pPr>
          </a:lstStyle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6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121920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21920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077913"/>
            <a:ext cx="12192000" cy="289083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8763"/>
            <a:ext cx="1658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838200" y="1979613"/>
            <a:ext cx="0" cy="48783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0400" y="6619875"/>
            <a:ext cx="708025" cy="239713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AB897-6630-417B-91B1-205C986605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3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1688"/>
            <a:ext cx="12192000" cy="605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4763" y="1077913"/>
            <a:ext cx="12198350" cy="5783262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accent4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77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979613"/>
            <a:ext cx="0" cy="487838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5740400" y="6619875"/>
            <a:ext cx="708025" cy="239713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58763"/>
            <a:ext cx="1658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21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3295650"/>
          </a:xfrm>
          <a:prstGeom prst="line">
            <a:avLst/>
          </a:prstGeom>
          <a:ln w="28575">
            <a:solidFill>
              <a:srgbClr val="F58A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6045200"/>
            <a:ext cx="17176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>
            <a:noAutofit/>
          </a:bodyPr>
          <a:lstStyle>
            <a:lvl1pPr algn="l">
              <a:defRPr sz="6000">
                <a:solidFill>
                  <a:srgbClr val="F58A4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556B26F-9E53-44B7-BFBC-BEB04ABB60E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3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26580"/>
            <a:ext cx="12187987" cy="688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77014" y="1048221"/>
            <a:ext cx="8396500" cy="2387600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9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2162"/>
            <a:ext cx="12191999" cy="687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077014" y="1048221"/>
            <a:ext cx="8396500" cy="2387600"/>
          </a:xfrm>
        </p:spPr>
        <p:txBody>
          <a:bodyPr>
            <a:noAutofit/>
          </a:bodyPr>
          <a:lstStyle>
            <a:lvl1pPr algn="l">
              <a:defRPr sz="5400" b="1">
                <a:solidFill>
                  <a:schemeClr val="bg1"/>
                </a:solidFill>
                <a:latin typeface="EC Square Sans Cond Pro" panose="020B050604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71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8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588" y="6045200"/>
            <a:ext cx="171608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 userDrawn="1"/>
        </p:nvCxnSpPr>
        <p:spPr>
          <a:xfrm>
            <a:off x="838200" y="0"/>
            <a:ext cx="0" cy="3295650"/>
          </a:xfrm>
          <a:prstGeom prst="line">
            <a:avLst/>
          </a:prstGeom>
          <a:ln w="28575">
            <a:solidFill>
              <a:srgbClr val="4C4B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  <a:ln>
            <a:solidFill>
              <a:srgbClr val="4C4B9A"/>
            </a:solidFill>
          </a:ln>
        </p:spPr>
        <p:txBody>
          <a:bodyPr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3D30-9D85-497A-AABF-020D134531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50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58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0" y="0"/>
            <a:ext cx="0" cy="23622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F70E-7179-4386-AB36-6914DD36C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45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482600"/>
            <a:ext cx="1051560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58A4B"/>
                </a:solidFill>
                <a:effectLst/>
                <a:uLnTx/>
                <a:uFillTx/>
                <a:latin typeface="EC Square Sans Pro" panose="020B0506040000020004" pitchFamily="34" charset="0"/>
                <a:ea typeface="+mj-ea"/>
                <a:cs typeface="+mj-cs"/>
              </a:rPr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676400"/>
            <a:ext cx="10515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09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0E0947-0DE5-403D-9803-D66C9AC9295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38" y="6180138"/>
            <a:ext cx="1390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4" r:id="rId2"/>
    <p:sldLayoutId id="2147483795" r:id="rId3"/>
    <p:sldLayoutId id="2147483796" r:id="rId4"/>
    <p:sldLayoutId id="2147483799" r:id="rId5"/>
    <p:sldLayoutId id="2147483800" r:id="rId6"/>
    <p:sldLayoutId id="2147483815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790" r:id="rId20"/>
    <p:sldLayoutId id="2147483813" r:id="rId21"/>
    <p:sldLayoutId id="2147483814" r:id="rId22"/>
    <p:sldLayoutId id="2147483791" r:id="rId23"/>
    <p:sldLayoutId id="2147483792" r:id="rId24"/>
    <p:sldLayoutId id="2147483793" r:id="rId25"/>
    <p:sldLayoutId id="2147483816" r:id="rId2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EC Square Sans Cond Pro" panose="020B05060400000200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58A4B"/>
          </a:solidFill>
          <a:latin typeface="EC Square Sans Pro" panose="020B05060400000200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ts val="18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rtl="0" eaLnBrk="0" fontAlgn="base" hangingPunct="0">
        <a:spcBef>
          <a:spcPts val="500"/>
        </a:spcBef>
        <a:spcAft>
          <a:spcPts val="180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ts val="500"/>
        </a:spcBef>
        <a:spcAft>
          <a:spcPts val="1800"/>
        </a:spcAft>
        <a:buClr>
          <a:schemeClr val="accent2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ts val="500"/>
        </a:spcBef>
        <a:spcAft>
          <a:spcPts val="18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ts val="500"/>
        </a:spcBef>
        <a:spcAft>
          <a:spcPts val="18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hart" Target="../charts/char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commission.europa.eu/document/download/7f438488-f717-4c9d-a1f0-45dc0fc3ebdf_en?filename=Factsheet_Budgetary%20safeguards_March2024_web_v2.pdf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strategy-and-policy/eu-budget/eu-borrower-investor-relations/funding-plans_en#issuance-calenda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jpeg"/><Relationship Id="rId26" Type="http://schemas.openxmlformats.org/officeDocument/2006/relationships/image" Target="../media/image45.png"/><Relationship Id="rId3" Type="http://schemas.openxmlformats.org/officeDocument/2006/relationships/image" Target="../media/image22.png"/><Relationship Id="rId21" Type="http://schemas.openxmlformats.org/officeDocument/2006/relationships/image" Target="../media/image40.png"/><Relationship Id="rId34" Type="http://schemas.openxmlformats.org/officeDocument/2006/relationships/image" Target="../media/image5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5" Type="http://schemas.openxmlformats.org/officeDocument/2006/relationships/image" Target="../media/image44.png"/><Relationship Id="rId33" Type="http://schemas.openxmlformats.org/officeDocument/2006/relationships/image" Target="../media/image52.jpeg"/><Relationship Id="rId38" Type="http://schemas.openxmlformats.org/officeDocument/2006/relationships/image" Target="../media/image57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24" Type="http://schemas.openxmlformats.org/officeDocument/2006/relationships/image" Target="../media/image43.png"/><Relationship Id="rId32" Type="http://schemas.openxmlformats.org/officeDocument/2006/relationships/image" Target="../media/image51.jpeg"/><Relationship Id="rId37" Type="http://schemas.openxmlformats.org/officeDocument/2006/relationships/image" Target="../media/image56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55.jpe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31" Type="http://schemas.openxmlformats.org/officeDocument/2006/relationships/image" Target="../media/image50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Relationship Id="rId27" Type="http://schemas.openxmlformats.org/officeDocument/2006/relationships/image" Target="../media/image46.jpg"/><Relationship Id="rId30" Type="http://schemas.openxmlformats.org/officeDocument/2006/relationships/image" Target="../media/image49.png"/><Relationship Id="rId35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hyperlink" Target="https://ec.europa.eu/info/strategy/eu-budget/eu-borrower-investor-relations/nextgenerationeu-green-bonds/dashboard_nl" TargetMode="External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emf"/><Relationship Id="rId11" Type="http://schemas.openxmlformats.org/officeDocument/2006/relationships/image" Target="../media/image65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op.europa.eu/o/opportal-service/download-handler?identifier=a07eed09-94b8-11ee-b164-01aa75ed71a1&amp;format=pdf&amp;language=en&amp;productionSystem=cellar&amp;part=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strategy/eu-budget/eu-borrower-investor-relations/nextgenerationeu-green-bonds/dashboard_n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c.europa.eu/info/strategy/eu-budget/eu-borrower-investor-relations/nextgenerationeu/transactions-data_en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strategy-and-policy/eu-budget/eu-borrower-investor-relations/funding-plans_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document/download/a7ffc097-ef3d-4951-8e6b-dd11aa253b92_en?filename=Factsheet_Repo%20Facility.pdf" TargetMode="External"/><Relationship Id="rId2" Type="http://schemas.openxmlformats.org/officeDocument/2006/relationships/hyperlink" Target="https://commission.europa.eu/document/1bcb556f-8942-488d-b54f-d4c6bc129aa4_en" TargetMode="Externa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3" Type="http://schemas.openxmlformats.org/officeDocument/2006/relationships/hyperlink" Target="mailto:EU-INVESTOR-RELATIONS@ec.europa.eu" TargetMode="External"/><Relationship Id="rId7" Type="http://schemas.openxmlformats.org/officeDocument/2006/relationships/image" Target="../media/image71.emf"/><Relationship Id="rId2" Type="http://schemas.openxmlformats.org/officeDocument/2006/relationships/hyperlink" Target="https://europa.eu/!mq99rn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0.emf"/><Relationship Id="rId5" Type="http://schemas.openxmlformats.org/officeDocument/2006/relationships/hyperlink" Target="https://x.com/eu_budget" TargetMode="External"/><Relationship Id="rId4" Type="http://schemas.openxmlformats.org/officeDocument/2006/relationships/hyperlink" Target="https://x.com/Piotr_Serafi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ission.europa.eu/system/files/2023-09/Factsheet_Budgetary%20safeguards_0.pdf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hyperlink" Target="https://commission.europa.eu/strategy-and-policy/eu-budget/eu-borrower-investor-relations/eu-credit-strength_en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EU Investor Presentation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351" y="2529052"/>
            <a:ext cx="5377074" cy="882835"/>
          </a:xfrm>
        </p:spPr>
        <p:txBody>
          <a:bodyPr/>
          <a:lstStyle/>
          <a:p>
            <a:r>
              <a:rPr lang="en-GB" dirty="0"/>
              <a:t>INVESTING IN EU-Bonds &amp; EU-Bills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4421CA-E301-C685-54EC-AA4701F94FD3}"/>
              </a:ext>
            </a:extLst>
          </p:cNvPr>
          <p:cNvSpPr txBox="1"/>
          <p:nvPr/>
        </p:nvSpPr>
        <p:spPr>
          <a:xfrm>
            <a:off x="268335" y="6447344"/>
            <a:ext cx="45860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>
                <a:solidFill>
                  <a:schemeClr val="bg1"/>
                </a:solidFill>
              </a:rPr>
              <a:t>Data as of 28-02-2025 unless stated otherwise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LSHAPE_TB_00000000000000000000000000000000_LeftEndCaps" hidden="1"/>
          <p:cNvSpPr txBox="1"/>
          <p:nvPr>
            <p:custDataLst>
              <p:tags r:id="rId2"/>
            </p:custDataLst>
          </p:nvPr>
        </p:nvSpPr>
        <p:spPr>
          <a:xfrm>
            <a:off x="254000" y="3479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3" name="OTLSHAPE_TB_00000000000000000000000000000000_RightEndCaps" hidden="1"/>
          <p:cNvSpPr txBox="1"/>
          <p:nvPr>
            <p:custDataLst>
              <p:tags r:id="rId3"/>
            </p:custDataLst>
          </p:nvPr>
        </p:nvSpPr>
        <p:spPr>
          <a:xfrm>
            <a:off x="11474534" y="34799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</a:p>
        </p:txBody>
      </p:sp>
      <p:sp>
        <p:nvSpPr>
          <p:cNvPr id="5" name="OTLSHAPE_TB_00000000000000000000000000000000_ElapsedTime" hidden="1"/>
          <p:cNvSpPr/>
          <p:nvPr>
            <p:custDataLst>
              <p:tags r:id="rId4"/>
            </p:custDataLst>
          </p:nvPr>
        </p:nvSpPr>
        <p:spPr>
          <a:xfrm>
            <a:off x="844465" y="3429000"/>
            <a:ext cx="0" cy="0"/>
          </a:xfrm>
          <a:prstGeom prst="roundRect">
            <a:avLst>
              <a:gd name="adj" fmla="val 10000000"/>
            </a:avLst>
          </a:prstGeom>
          <a:solidFill>
            <a:srgbClr val="FF0000">
              <a:alpha val="30196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5"/>
            </p:custDataLst>
          </p:nvPr>
        </p:nvSpPr>
        <p:spPr>
          <a:xfrm>
            <a:off x="955137" y="3810000"/>
            <a:ext cx="114300" cy="1270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6"/>
            </p:custDataLst>
          </p:nvPr>
        </p:nvSpPr>
        <p:spPr>
          <a:xfrm>
            <a:off x="1009565" y="3937000"/>
            <a:ext cx="0" cy="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Today</a:t>
            </a:r>
          </a:p>
        </p:txBody>
      </p:sp>
      <p:sp>
        <p:nvSpPr>
          <p:cNvPr id="10" name="OTLSHAPE_TB_00000000000000000000000000000000_TimescaleInterval2"/>
          <p:cNvSpPr txBox="1"/>
          <p:nvPr>
            <p:custDataLst>
              <p:tags r:id="rId7"/>
            </p:custDataLst>
          </p:nvPr>
        </p:nvSpPr>
        <p:spPr>
          <a:xfrm>
            <a:off x="5024689" y="4309997"/>
            <a:ext cx="5207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2020-2022</a:t>
            </a:r>
          </a:p>
        </p:txBody>
      </p:sp>
      <p:sp>
        <p:nvSpPr>
          <p:cNvPr id="12" name="OTLSHAPE_TB_00000000000000000000000000000000_TimescaleInterval3"/>
          <p:cNvSpPr txBox="1"/>
          <p:nvPr>
            <p:custDataLst>
              <p:tags r:id="rId8"/>
            </p:custDataLst>
          </p:nvPr>
        </p:nvSpPr>
        <p:spPr>
          <a:xfrm>
            <a:off x="8355139" y="4264665"/>
            <a:ext cx="500137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2023-</a:t>
            </a:r>
          </a:p>
        </p:txBody>
      </p:sp>
      <p:cxnSp>
        <p:nvCxnSpPr>
          <p:cNvPr id="9" name="OTLSHAPE_TB_00000000000000000000000000000000_Separator1"/>
          <p:cNvCxnSpPr/>
          <p:nvPr>
            <p:custDataLst>
              <p:tags r:id="rId9"/>
            </p:custDataLst>
          </p:nvPr>
        </p:nvCxnSpPr>
        <p:spPr>
          <a:xfrm>
            <a:off x="4400496" y="3492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OTLSHAPE_TB_00000000000000000000000000000000_Separator2"/>
          <p:cNvCxnSpPr/>
          <p:nvPr>
            <p:custDataLst>
              <p:tags r:id="rId10"/>
            </p:custDataLst>
          </p:nvPr>
        </p:nvCxnSpPr>
        <p:spPr>
          <a:xfrm>
            <a:off x="7791466" y="3492500"/>
            <a:ext cx="0" cy="254000"/>
          </a:xfrm>
          <a:prstGeom prst="line">
            <a:avLst/>
          </a:prstGeom>
          <a:ln w="9525" cap="flat" cmpd="sng" algn="ctr">
            <a:solidFill>
              <a:schemeClr val="lt1">
                <a:alpha val="29804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6" name="OTLSHAPE_T_d2e879e156df4937bd34629ad9070de7_ShapePercentage" hidden="1"/>
          <p:cNvSpPr/>
          <p:nvPr>
            <p:custDataLst>
              <p:tags r:id="rId11"/>
            </p:custDataLst>
          </p:nvPr>
        </p:nvSpPr>
        <p:spPr>
          <a:xfrm>
            <a:off x="5813439" y="4013200"/>
            <a:ext cx="0" cy="0"/>
          </a:xfrm>
          <a:prstGeom prst="snip2DiagRect">
            <a:avLst>
              <a:gd name="adj1" fmla="val 100000"/>
              <a:gd name="adj2" fmla="val 16667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24" name="OTLSHAPE_T_ea9db3e0758c4652a388ad856558334a_ShapePercentage" hidden="1"/>
          <p:cNvSpPr/>
          <p:nvPr>
            <p:custDataLst>
              <p:tags r:id="rId12"/>
            </p:custDataLst>
          </p:nvPr>
        </p:nvSpPr>
        <p:spPr>
          <a:xfrm>
            <a:off x="3882470" y="4434925"/>
            <a:ext cx="0" cy="0"/>
          </a:xfrm>
          <a:prstGeom prst="roundRect">
            <a:avLst>
              <a:gd name="adj" fmla="val 100000"/>
            </a:avLst>
          </a:prstGeom>
          <a:solidFill>
            <a:schemeClr val="dk1">
              <a:alpha val="3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17" name="OTLSHAPE_T_d2e879e156df4937bd34629ad9070de7_Duration" hidden="1"/>
          <p:cNvSpPr txBox="1"/>
          <p:nvPr>
            <p:custDataLst>
              <p:tags r:id="rId13"/>
            </p:custDataLst>
          </p:nvPr>
        </p:nvSpPr>
        <p:spPr>
          <a:xfrm>
            <a:off x="0" y="3936824"/>
            <a:ext cx="4318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0.7 days</a:t>
            </a:r>
          </a:p>
        </p:txBody>
      </p:sp>
      <p:sp>
        <p:nvSpPr>
          <p:cNvPr id="9218" name="OTLSHAPE_T_d2e879e156df4937bd34629ad9070de7_TextPercentage" hidden="1"/>
          <p:cNvSpPr txBox="1"/>
          <p:nvPr>
            <p:custDataLst>
              <p:tags r:id="rId14"/>
            </p:custDataLst>
          </p:nvPr>
        </p:nvSpPr>
        <p:spPr>
          <a:xfrm>
            <a:off x="0" y="4168225"/>
            <a:ext cx="1588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19" name="OTLSHAPE_T_d2e879e156df4937bd34629ad9070de7_StartDate" hidden="1"/>
          <p:cNvSpPr txBox="1"/>
          <p:nvPr>
            <p:custDataLst>
              <p:tags r:id="rId15"/>
            </p:custDataLst>
          </p:nvPr>
        </p:nvSpPr>
        <p:spPr>
          <a:xfrm>
            <a:off x="0" y="4168225"/>
            <a:ext cx="1588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0" name="OTLSHAPE_T_d2e879e156df4937bd34629ad9070de7_EndDate" hidden="1"/>
          <p:cNvSpPr txBox="1"/>
          <p:nvPr>
            <p:custDataLst>
              <p:tags r:id="rId16"/>
            </p:custDataLst>
          </p:nvPr>
        </p:nvSpPr>
        <p:spPr>
          <a:xfrm>
            <a:off x="0" y="4168225"/>
            <a:ext cx="1588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5" name="OTLSHAPE_T_ea9db3e0758c4652a388ad856558334a_Duration" hidden="1"/>
          <p:cNvSpPr txBox="1"/>
          <p:nvPr>
            <p:custDataLst>
              <p:tags r:id="rId17"/>
            </p:custDataLst>
          </p:nvPr>
        </p:nvSpPr>
        <p:spPr>
          <a:xfrm>
            <a:off x="0" y="4358549"/>
            <a:ext cx="330200" cy="1651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days</a:t>
            </a:r>
          </a:p>
        </p:txBody>
      </p:sp>
      <p:sp>
        <p:nvSpPr>
          <p:cNvPr id="9226" name="OTLSHAPE_T_ea9db3e0758c4652a388ad856558334a_TextPercentage" hidden="1"/>
          <p:cNvSpPr txBox="1"/>
          <p:nvPr>
            <p:custDataLst>
              <p:tags r:id="rId18"/>
            </p:custDataLst>
          </p:nvPr>
        </p:nvSpPr>
        <p:spPr>
          <a:xfrm>
            <a:off x="0" y="4589949"/>
            <a:ext cx="1588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7" name="OTLSHAPE_T_ea9db3e0758c4652a388ad856558334a_StartDate" hidden="1"/>
          <p:cNvSpPr txBox="1"/>
          <p:nvPr>
            <p:custDataLst>
              <p:tags r:id="rId19"/>
            </p:custDataLst>
          </p:nvPr>
        </p:nvSpPr>
        <p:spPr>
          <a:xfrm>
            <a:off x="0" y="4589949"/>
            <a:ext cx="1588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28" name="OTLSHAPE_T_ea9db3e0758c4652a388ad856558334a_EndDate" hidden="1"/>
          <p:cNvSpPr txBox="1"/>
          <p:nvPr>
            <p:custDataLst>
              <p:tags r:id="rId20"/>
            </p:custDataLst>
          </p:nvPr>
        </p:nvSpPr>
        <p:spPr>
          <a:xfrm>
            <a:off x="0" y="4589949"/>
            <a:ext cx="1588" cy="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34E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1320322"/>
          </a:xfrm>
        </p:spPr>
        <p:txBody>
          <a:bodyPr/>
          <a:lstStyle/>
          <a:p>
            <a:r>
              <a:rPr lang="en-GB" dirty="0"/>
              <a:t>EU issuances: </a:t>
            </a:r>
            <a:br>
              <a:rPr lang="en-GB" dirty="0"/>
            </a:br>
            <a:r>
              <a:rPr lang="en-GB" dirty="0"/>
              <a:t>Supporting EU political priorities at unprecedented scale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1005133" y="521138"/>
            <a:ext cx="367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EVOLUTION OF EU ISSUANCES</a:t>
            </a:r>
          </a:p>
        </p:txBody>
      </p:sp>
      <p:sp>
        <p:nvSpPr>
          <p:cNvPr id="2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49925" y="6173987"/>
            <a:ext cx="2743200" cy="365125"/>
          </a:xfrm>
        </p:spPr>
        <p:txBody>
          <a:bodyPr/>
          <a:lstStyle/>
          <a:p>
            <a:pPr>
              <a:defRPr/>
            </a:pPr>
            <a:fld id="{9DC95F43-FDA8-4897-AE8F-48B6716EB858}" type="slidenum">
              <a:rPr lang="en-GB" sz="1000">
                <a:latin typeface="EC Square Sans Pro" panose="020B0506040000020004" pitchFamily="34" charset="0"/>
              </a:rPr>
              <a:pPr>
                <a:defRPr/>
              </a:pPr>
              <a:t>10</a:t>
            </a:fld>
            <a:endParaRPr lang="en-GB" sz="1000" dirty="0">
              <a:latin typeface="EC Square Sans Pro" panose="020B05060400000200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78052E2-D2E6-4C69-92AA-4759CB422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355243"/>
              </p:ext>
            </p:extLst>
          </p:nvPr>
        </p:nvGraphicFramePr>
        <p:xfrm>
          <a:off x="838198" y="2119743"/>
          <a:ext cx="10411693" cy="3920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80328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7C8585-1F15-27A0-3CFD-63CFF6F86C51}"/>
              </a:ext>
            </a:extLst>
          </p:cNvPr>
          <p:cNvSpPr/>
          <p:nvPr/>
        </p:nvSpPr>
        <p:spPr>
          <a:xfrm rot="10800000">
            <a:off x="6092002" y="2650992"/>
            <a:ext cx="5015676" cy="38352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729F77-A0F8-CC0A-5F2B-84DBF8D319BD}"/>
              </a:ext>
            </a:extLst>
          </p:cNvPr>
          <p:cNvSpPr/>
          <p:nvPr/>
        </p:nvSpPr>
        <p:spPr>
          <a:xfrm>
            <a:off x="1061521" y="2650992"/>
            <a:ext cx="5015676" cy="383527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005FC0-4265-273F-5B83-5A5247E58B9A}"/>
              </a:ext>
            </a:extLst>
          </p:cNvPr>
          <p:cNvGrpSpPr/>
          <p:nvPr/>
        </p:nvGrpSpPr>
        <p:grpSpPr>
          <a:xfrm>
            <a:off x="10007479" y="3407003"/>
            <a:ext cx="2184521" cy="2222237"/>
            <a:chOff x="9440587" y="2424408"/>
            <a:chExt cx="2429323" cy="2423834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E163D21-A3A3-D82E-DDBC-79D809C50CD2}"/>
                </a:ext>
              </a:extLst>
            </p:cNvPr>
            <p:cNvSpPr/>
            <p:nvPr/>
          </p:nvSpPr>
          <p:spPr>
            <a:xfrm flipH="1">
              <a:off x="9446076" y="2424408"/>
              <a:ext cx="2423834" cy="2423834"/>
            </a:xfrm>
            <a:prstGeom prst="arc">
              <a:avLst>
                <a:gd name="adj1" fmla="val 16200000"/>
                <a:gd name="adj2" fmla="val 5410540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4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AFA353-9F1C-53BA-2C53-5C00269D0D63}"/>
                </a:ext>
              </a:extLst>
            </p:cNvPr>
            <p:cNvGrpSpPr/>
            <p:nvPr/>
          </p:nvGrpSpPr>
          <p:grpSpPr>
            <a:xfrm flipH="1">
              <a:off x="9609159" y="2529789"/>
              <a:ext cx="2216272" cy="2213070"/>
              <a:chOff x="899996" y="2591770"/>
              <a:chExt cx="2595973" cy="259222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EBAD0CF-E234-4CBD-ACB8-B0CF677F91FA}"/>
                  </a:ext>
                </a:extLst>
              </p:cNvPr>
              <p:cNvSpPr/>
              <p:nvPr/>
            </p:nvSpPr>
            <p:spPr>
              <a:xfrm>
                <a:off x="899996" y="2591770"/>
                <a:ext cx="2595973" cy="25922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0800" dist="38100" dir="11400000">
                  <a:schemeClr val="tx1">
                    <a:alpha val="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2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A80F78-BB54-B1D8-7D01-30D6158E2FD0}"/>
                  </a:ext>
                </a:extLst>
              </p:cNvPr>
              <p:cNvSpPr/>
              <p:nvPr/>
            </p:nvSpPr>
            <p:spPr>
              <a:xfrm>
                <a:off x="1094416" y="2751069"/>
                <a:ext cx="2266248" cy="22662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14300" dist="76200" dir="24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2000" b="1" dirty="0">
                  <a:solidFill>
                    <a:schemeClr val="bg1"/>
                  </a:solidFill>
                  <a:latin typeface="EC Square Sans Pro" panose="020B0506040000020004" pitchFamily="34" charset="0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F42C9D-75F4-AE20-D881-DA0A78D2C308}"/>
                </a:ext>
              </a:extLst>
            </p:cNvPr>
            <p:cNvSpPr/>
            <p:nvPr/>
          </p:nvSpPr>
          <p:spPr>
            <a:xfrm flipH="1">
              <a:off x="9958788" y="2516610"/>
              <a:ext cx="144392" cy="1443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804FDF-7C7E-67E9-B7B7-C278EDDCF486}"/>
                </a:ext>
              </a:extLst>
            </p:cNvPr>
            <p:cNvSpPr/>
            <p:nvPr/>
          </p:nvSpPr>
          <p:spPr>
            <a:xfrm flipH="1">
              <a:off x="10185497" y="4703850"/>
              <a:ext cx="144392" cy="144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4250F7-50CB-96A9-BC96-231798AFDD84}"/>
                </a:ext>
              </a:extLst>
            </p:cNvPr>
            <p:cNvSpPr/>
            <p:nvPr/>
          </p:nvSpPr>
          <p:spPr>
            <a:xfrm flipH="1">
              <a:off x="9440587" y="3171880"/>
              <a:ext cx="144392" cy="1443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D614ED-06AB-79A5-4E35-F76150EC8686}"/>
                </a:ext>
              </a:extLst>
            </p:cNvPr>
            <p:cNvSpPr/>
            <p:nvPr/>
          </p:nvSpPr>
          <p:spPr>
            <a:xfrm flipH="1">
              <a:off x="9492484" y="4076917"/>
              <a:ext cx="144392" cy="14439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FC3D19-E76A-4099-EE56-04ADBF919FB1}"/>
                </a:ext>
              </a:extLst>
            </p:cNvPr>
            <p:cNvSpPr txBox="1"/>
            <p:nvPr/>
          </p:nvSpPr>
          <p:spPr>
            <a:xfrm>
              <a:off x="9680194" y="3424061"/>
              <a:ext cx="193477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IE" sz="2000" b="1" dirty="0">
                  <a:solidFill>
                    <a:srgbClr val="FFFFFF"/>
                  </a:solidFill>
                  <a:latin typeface="EC Square Sans Pro" panose="020B0506040000020004" pitchFamily="34" charset="0"/>
                </a:rPr>
                <a:t>NGEU</a:t>
              </a:r>
              <a:endPara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+mn-cs"/>
              </a:endParaRP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AB836BD-A72C-52B8-F3D7-1201ED4D32A7}"/>
              </a:ext>
            </a:extLst>
          </p:cNvPr>
          <p:cNvSpPr/>
          <p:nvPr/>
        </p:nvSpPr>
        <p:spPr>
          <a:xfrm>
            <a:off x="6156148" y="3856289"/>
            <a:ext cx="3834858" cy="705253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Finance the EU’s green and digital recovery with grants/loans under the RRF and to the EU budget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29735C7-DD40-0F82-0659-7EBF9B26CF3C}"/>
              </a:ext>
            </a:extLst>
          </p:cNvPr>
          <p:cNvSpPr/>
          <p:nvPr/>
        </p:nvSpPr>
        <p:spPr>
          <a:xfrm>
            <a:off x="6098940" y="4893043"/>
            <a:ext cx="3934341" cy="6038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Current status </a:t>
            </a:r>
          </a:p>
          <a:p>
            <a:pPr algn="r"/>
            <a:r>
              <a:rPr lang="en-US" sz="1400" dirty="0">
                <a:solidFill>
                  <a:srgbClr val="4D4D4D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NGEU is </a:t>
            </a:r>
            <a:r>
              <a:rPr lang="en-US" sz="1400" b="1" dirty="0">
                <a:solidFill>
                  <a:srgbClr val="4D4D4D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</a:t>
            </a:r>
            <a:r>
              <a:rPr lang="en-US" sz="1400" dirty="0">
                <a:solidFill>
                  <a:srgbClr val="4D4D4D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with disbursements of almost €366 billion executed as of end-Jan 2025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EC Square Sans Pro" panose="020B050604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A65BEB-811D-D9CA-799E-38E3F394D88D}"/>
              </a:ext>
            </a:extLst>
          </p:cNvPr>
          <p:cNvSpPr/>
          <p:nvPr/>
        </p:nvSpPr>
        <p:spPr>
          <a:xfrm>
            <a:off x="6477331" y="5621865"/>
            <a:ext cx="4156026" cy="58042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 err="1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RePowerEU</a:t>
            </a:r>
            <a:endParaRPr lang="en-US" sz="1600" b="1" dirty="0">
              <a:solidFill>
                <a:schemeClr val="tx2"/>
              </a:solidFill>
              <a:latin typeface="EC Square Sans Pro" panose="020B050604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en-US" sz="1400" dirty="0">
                <a:solidFill>
                  <a:srgbClr val="4D4D4D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Autumn ‘22 – Summer ’23 recovery plans were modified to include energy diversification chapters </a:t>
            </a:r>
            <a:endParaRPr kumimoji="0" lang="en-US" sz="1400" b="0" i="0" u="non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 panose="020B050604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1ED10C-D0CA-6951-98E5-EB6192CE5171}"/>
              </a:ext>
            </a:extLst>
          </p:cNvPr>
          <p:cNvSpPr txBox="1"/>
          <p:nvPr/>
        </p:nvSpPr>
        <p:spPr>
          <a:xfrm>
            <a:off x="5942745" y="2779646"/>
            <a:ext cx="436904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 of funding </a:t>
            </a:r>
          </a:p>
          <a:p>
            <a:pPr lvl="0" algn="r">
              <a:defRPr/>
            </a:pPr>
            <a:r>
              <a:rPr lang="en-US" sz="1400" dirty="0"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</a:t>
            </a:r>
            <a:r>
              <a:rPr lang="en-US" sz="1400" b="1" dirty="0">
                <a:solidFill>
                  <a:srgbClr val="4D4D4D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€712 billion </a:t>
            </a:r>
            <a:r>
              <a:rPr lang="en-US" sz="1400" dirty="0"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expected to be raised (from €806.9 billion total </a:t>
            </a:r>
            <a:r>
              <a:rPr lang="en-US" sz="1400" dirty="0" err="1"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US" sz="1400" dirty="0"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envelope), with up to 30% in </a:t>
            </a:r>
            <a:r>
              <a:rPr lang="en-US" sz="1400" dirty="0">
                <a:solidFill>
                  <a:srgbClr val="00B050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green bonds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8216A7-C081-7F03-E382-FB2932046E69}"/>
              </a:ext>
            </a:extLst>
          </p:cNvPr>
          <p:cNvGrpSpPr/>
          <p:nvPr/>
        </p:nvGrpSpPr>
        <p:grpSpPr>
          <a:xfrm>
            <a:off x="155203" y="2819294"/>
            <a:ext cx="5966197" cy="3354884"/>
            <a:chOff x="358694" y="2549337"/>
            <a:chExt cx="6730652" cy="35829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0CD7752-E221-503D-B0CC-DD1D1B1897F9}"/>
                </a:ext>
              </a:extLst>
            </p:cNvPr>
            <p:cNvSpPr/>
            <p:nvPr/>
          </p:nvSpPr>
          <p:spPr>
            <a:xfrm>
              <a:off x="2927621" y="3682553"/>
              <a:ext cx="4161725" cy="53452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Purpose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chemeClr val="tx1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Fund back-to-back loans for short-term work schemes to preserve incomes and jobs.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7384866-F920-96EE-59BD-D10D36D63645}"/>
                </a:ext>
              </a:extLst>
            </p:cNvPr>
            <p:cNvSpPr/>
            <p:nvPr/>
          </p:nvSpPr>
          <p:spPr>
            <a:xfrm>
              <a:off x="2768736" y="4669036"/>
              <a:ext cx="3984175" cy="49331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Current status </a:t>
              </a:r>
            </a:p>
            <a:p>
              <a:r>
                <a:rPr lang="en-US" sz="1400" dirty="0">
                  <a:solidFill>
                    <a:srgbClr val="4D4D4D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SURE is </a:t>
              </a:r>
              <a:r>
                <a:rPr lang="en-US" sz="1400" b="1" dirty="0">
                  <a:solidFill>
                    <a:srgbClr val="4D4D4D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complete</a:t>
              </a:r>
              <a:r>
                <a:rPr lang="en-US" sz="1400" dirty="0">
                  <a:solidFill>
                    <a:srgbClr val="4D4D4D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following 9 issuances from 2020 – 2022 which raised €98.4 billion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D744FAD-2B3C-ADC6-F948-28307A9166F0}"/>
                </a:ext>
              </a:extLst>
            </p:cNvPr>
            <p:cNvSpPr/>
            <p:nvPr/>
          </p:nvSpPr>
          <p:spPr>
            <a:xfrm>
              <a:off x="1993637" y="5551887"/>
              <a:ext cx="3950697" cy="58042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Key results</a:t>
              </a:r>
            </a:p>
            <a:p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 to 31.5 million people supported at the height of the pandemic in 2020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A63F25C-F0E4-11C7-3430-0CFDCA948D4D}"/>
                </a:ext>
              </a:extLst>
            </p:cNvPr>
            <p:cNvGrpSpPr/>
            <p:nvPr/>
          </p:nvGrpSpPr>
          <p:grpSpPr>
            <a:xfrm>
              <a:off x="358694" y="3098242"/>
              <a:ext cx="2432318" cy="2461391"/>
              <a:chOff x="466897" y="2415996"/>
              <a:chExt cx="2849032" cy="2883087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4B87EEB2-AF0A-B9B1-CF44-E8584CB081EA}"/>
                  </a:ext>
                </a:extLst>
              </p:cNvPr>
              <p:cNvSpPr/>
              <p:nvPr/>
            </p:nvSpPr>
            <p:spPr>
              <a:xfrm>
                <a:off x="466897" y="2425826"/>
                <a:ext cx="2839095" cy="2839095"/>
              </a:xfrm>
              <a:prstGeom prst="arc">
                <a:avLst>
                  <a:gd name="adj1" fmla="val 16200000"/>
                  <a:gd name="adj2" fmla="val 5410540"/>
                </a:avLst>
              </a:prstGeom>
              <a:ln w="95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1400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C2C0755-29C0-8C03-5F41-677EB2DF4DBD}"/>
                  </a:ext>
                </a:extLst>
              </p:cNvPr>
              <p:cNvGrpSpPr/>
              <p:nvPr/>
            </p:nvGrpSpPr>
            <p:grpSpPr>
              <a:xfrm>
                <a:off x="518996" y="2549262"/>
                <a:ext cx="2595973" cy="2592223"/>
                <a:chOff x="899996" y="2591770"/>
                <a:chExt cx="2595973" cy="2592223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1E71547-71EC-0EB0-74AC-D8F4186AD7C6}"/>
                    </a:ext>
                  </a:extLst>
                </p:cNvPr>
                <p:cNvSpPr/>
                <p:nvPr/>
              </p:nvSpPr>
              <p:spPr>
                <a:xfrm>
                  <a:off x="899996" y="2591770"/>
                  <a:ext cx="2595973" cy="25922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50800" dist="38100" dir="11400000">
                    <a:schemeClr val="tx1">
                      <a:alpha val="9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2"/>
                    </a:solidFill>
                    <a:latin typeface="EC Square Sans Pro" panose="020B05060400000200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5C7F27-3EB0-A26B-CBC1-4AA842AE9883}"/>
                    </a:ext>
                  </a:extLst>
                </p:cNvPr>
                <p:cNvSpPr/>
                <p:nvPr/>
              </p:nvSpPr>
              <p:spPr>
                <a:xfrm>
                  <a:off x="1094416" y="2751069"/>
                  <a:ext cx="2266249" cy="226624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114300" dist="76200" dir="2400000" algn="tl" rotWithShape="0">
                    <a:prstClr val="black">
                      <a:alpha val="1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 sz="2000" b="1" dirty="0">
                    <a:solidFill>
                      <a:schemeClr val="bg1"/>
                    </a:solidFill>
                    <a:latin typeface="EC Square Sans Pro" panose="020B0506040000020004" pitchFamily="34" charset="0"/>
                  </a:endParaRPr>
                </a:p>
                <a:p>
                  <a:pPr algn="ctr"/>
                  <a:r>
                    <a:rPr lang="en-IE" sz="2000" b="1" dirty="0">
                      <a:solidFill>
                        <a:schemeClr val="bg1"/>
                      </a:solidFill>
                      <a:latin typeface="EC Square Sans Pro" panose="020B0506040000020004" pitchFamily="34" charset="0"/>
                    </a:rPr>
                    <a:t>SURE</a:t>
                  </a:r>
                </a:p>
                <a:p>
                  <a:pPr algn="ctr"/>
                  <a:endParaRPr lang="en-IE" sz="1200" i="1" spc="-70" dirty="0">
                    <a:solidFill>
                      <a:schemeClr val="bg1"/>
                    </a:solidFill>
                    <a:latin typeface="EC Square Sans Pro" panose="020B0506040000020004" pitchFamily="34" charset="0"/>
                  </a:endParaRP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087DC89-5A05-0D8F-8F3B-E289DC90AD5F}"/>
                  </a:ext>
                </a:extLst>
              </p:cNvPr>
              <p:cNvSpPr/>
              <p:nvPr/>
            </p:nvSpPr>
            <p:spPr>
              <a:xfrm>
                <a:off x="2125161" y="2415996"/>
                <a:ext cx="169129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E79780B-9C79-8436-1D7D-80B458FBE755}"/>
                  </a:ext>
                </a:extLst>
              </p:cNvPr>
              <p:cNvSpPr/>
              <p:nvPr/>
            </p:nvSpPr>
            <p:spPr>
              <a:xfrm>
                <a:off x="2193251" y="5129953"/>
                <a:ext cx="169129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29C10A6-1378-CAF1-7903-496D74719842}"/>
                  </a:ext>
                </a:extLst>
              </p:cNvPr>
              <p:cNvSpPr/>
              <p:nvPr/>
            </p:nvSpPr>
            <p:spPr>
              <a:xfrm>
                <a:off x="3146800" y="3301825"/>
                <a:ext cx="169129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B3C9AB-5A3C-25C4-9646-84FFFFDAC348}"/>
                  </a:ext>
                </a:extLst>
              </p:cNvPr>
              <p:cNvSpPr/>
              <p:nvPr/>
            </p:nvSpPr>
            <p:spPr>
              <a:xfrm>
                <a:off x="3075067" y="4363878"/>
                <a:ext cx="169129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3674D-ECC7-655D-B073-34AA7DFFA73B}"/>
                </a:ext>
              </a:extLst>
            </p:cNvPr>
            <p:cNvSpPr txBox="1"/>
            <p:nvPr/>
          </p:nvSpPr>
          <p:spPr>
            <a:xfrm>
              <a:off x="2093156" y="2549337"/>
              <a:ext cx="4519604" cy="6118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58A4B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Scale of funding </a:t>
              </a:r>
              <a:endPara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58A4B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Up to </a:t>
              </a:r>
              <a:r>
                <a:rPr lang="en-US" sz="1400" b="1" dirty="0"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€100 billion </a:t>
              </a:r>
              <a:r>
                <a:rPr lang="en-US" sz="1400" dirty="0"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social bonds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6" name="Title 2">
            <a:extLst>
              <a:ext uri="{FF2B5EF4-FFF2-40B4-BE49-F238E27FC236}">
                <a16:creationId xmlns:a16="http://schemas.microsoft.com/office/drawing/2014/main" id="{E55105F8-683F-0286-DC44-7487C0A1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</p:spPr>
        <p:txBody>
          <a:bodyPr/>
          <a:lstStyle/>
          <a:p>
            <a:r>
              <a:rPr lang="en-GB" dirty="0"/>
              <a:t>Covid-19 crisis: A game-changer for EU issuances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0F8E29-EBEE-C312-EFE3-3292C1D283ED}"/>
              </a:ext>
            </a:extLst>
          </p:cNvPr>
          <p:cNvSpPr txBox="1"/>
          <p:nvPr/>
        </p:nvSpPr>
        <p:spPr>
          <a:xfrm>
            <a:off x="686396" y="1701159"/>
            <a:ext cx="10273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EC Square Sans Pro" panose="020B0506040000020004" pitchFamily="34" charset="0"/>
              </a:rPr>
              <a:t>With the onset of the Covid-19 crisis in 2020, Member States </a:t>
            </a:r>
            <a:r>
              <a:rPr lang="en-US" altLang="en-US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joined forces </a:t>
            </a:r>
            <a:r>
              <a:rPr lang="en-US" altLang="en-US" sz="2000" dirty="0">
                <a:latin typeface="EC Square Sans Pro" panose="020B0506040000020004" pitchFamily="34" charset="0"/>
              </a:rPr>
              <a:t>and proposed </a:t>
            </a:r>
            <a:r>
              <a:rPr lang="en-US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two new EU issuance </a:t>
            </a:r>
            <a:r>
              <a:rPr lang="en-US" sz="2000" b="1" dirty="0" err="1">
                <a:solidFill>
                  <a:schemeClr val="tx2"/>
                </a:solidFill>
                <a:latin typeface="EC Square Sans Pro" panose="020B0506040000020004" pitchFamily="34" charset="0"/>
              </a:rPr>
              <a:t>programmes</a:t>
            </a:r>
            <a:r>
              <a:rPr lang="en-US" sz="2000" dirty="0">
                <a:solidFill>
                  <a:srgbClr val="4C4B9A"/>
                </a:solidFill>
                <a:latin typeface="EC Square Sans Pro" panose="020B0506040000020004" pitchFamily="34" charset="0"/>
              </a:rPr>
              <a:t>, </a:t>
            </a:r>
            <a:r>
              <a:rPr lang="en-US" sz="2000" dirty="0">
                <a:latin typeface="EC Square Sans Pro" panose="020B0506040000020004" pitchFamily="34" charset="0"/>
              </a:rPr>
              <a:t>both unprecedented in scale: </a:t>
            </a:r>
            <a:endParaRPr lang="en-US" altLang="en-US" sz="2000" dirty="0">
              <a:latin typeface="EC Square Sans Pro" panose="020B05060400000200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5F26-0AED-0B94-49DC-3A065FC271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A42FF7-823E-32CC-7502-07D2735D1207}"/>
              </a:ext>
            </a:extLst>
          </p:cNvPr>
          <p:cNvSpPr txBox="1">
            <a:spLocks/>
          </p:cNvSpPr>
          <p:nvPr/>
        </p:nvSpPr>
        <p:spPr bwMode="auto">
          <a:xfrm>
            <a:off x="974733" y="517044"/>
            <a:ext cx="367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EVOLUTION OF EU ISSUANCES</a:t>
            </a:r>
          </a:p>
        </p:txBody>
      </p:sp>
    </p:spTree>
    <p:extLst>
      <p:ext uri="{BB962C8B-B14F-4D97-AF65-F5344CB8AC3E}">
        <p14:creationId xmlns:p14="http://schemas.microsoft.com/office/powerpoint/2010/main" val="53574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4176" y="2596896"/>
            <a:ext cx="8053467" cy="2752344"/>
          </a:xfrm>
        </p:spPr>
        <p:txBody>
          <a:bodyPr/>
          <a:lstStyle/>
          <a:p>
            <a:pPr lvl="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900" dirty="0"/>
              <a:t>Emergency MFA loans :</a:t>
            </a:r>
            <a:r>
              <a:rPr lang="en-US" sz="1900" b="1" dirty="0">
                <a:solidFill>
                  <a:schemeClr val="accent1"/>
                </a:solidFill>
              </a:rPr>
              <a:t> €7.2 billion in 2022. </a:t>
            </a:r>
          </a:p>
          <a:p>
            <a:pPr lvl="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900" dirty="0"/>
              <a:t>Concessional MFA+ loans: </a:t>
            </a:r>
            <a:r>
              <a:rPr lang="en-US" sz="1900" b="1" dirty="0">
                <a:solidFill>
                  <a:schemeClr val="tx2"/>
                </a:solidFill>
              </a:rPr>
              <a:t>€18 </a:t>
            </a:r>
            <a:r>
              <a:rPr lang="en-US" sz="1900" b="1" dirty="0">
                <a:solidFill>
                  <a:schemeClr val="accent1"/>
                </a:solidFill>
              </a:rPr>
              <a:t>billion in 2023</a:t>
            </a:r>
          </a:p>
          <a:p>
            <a:pPr lvl="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1900" dirty="0"/>
              <a:t>Ukraine Facility: up to </a:t>
            </a:r>
            <a:r>
              <a:rPr lang="en-US" sz="1900" b="1" dirty="0">
                <a:solidFill>
                  <a:schemeClr val="accent1"/>
                </a:solidFill>
              </a:rPr>
              <a:t>€33 billion between 2024 – </a:t>
            </a:r>
            <a:r>
              <a:rPr lang="en-US" sz="1900" b="1" dirty="0">
                <a:solidFill>
                  <a:schemeClr val="tx2"/>
                </a:solidFill>
              </a:rPr>
              <a:t>2027</a:t>
            </a:r>
          </a:p>
          <a:p>
            <a:pPr lvl="1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IE" sz="1900" dirty="0"/>
              <a:t>Exceptional MFA support under the Ukraine Loan Cooperation Mechanism - ULCM (as part of a wider G7 initiative): </a:t>
            </a:r>
            <a:r>
              <a:rPr lang="en-US" sz="1900" b="1" dirty="0">
                <a:solidFill>
                  <a:schemeClr val="tx2"/>
                </a:solidFill>
              </a:rPr>
              <a:t>€18 billion in 2025</a:t>
            </a:r>
            <a:endParaRPr lang="en-IE" sz="1900" b="1" dirty="0">
              <a:solidFill>
                <a:schemeClr val="tx2"/>
              </a:solidFill>
            </a:endParaRPr>
          </a:p>
          <a:p>
            <a:pPr marL="0" indent="0" algn="just">
              <a:spcAft>
                <a:spcPts val="1200"/>
              </a:spcAft>
              <a:buNone/>
            </a:pPr>
            <a:endParaRPr lang="en-US" sz="1900" dirty="0"/>
          </a:p>
          <a:p>
            <a:pPr algn="just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679735"/>
            <a:ext cx="10747248" cy="1079380"/>
          </a:xfrm>
        </p:spPr>
        <p:txBody>
          <a:bodyPr/>
          <a:lstStyle/>
          <a:p>
            <a:r>
              <a:rPr lang="en-GB" dirty="0"/>
              <a:t>Increased issuances to provide financial assistance to Ukraine </a:t>
            </a:r>
            <a:r>
              <a:rPr lang="en-GB" dirty="0" err="1"/>
              <a:t>i</a:t>
            </a:r>
            <a:r>
              <a:rPr lang="en-IE" dirty="0" err="1"/>
              <a:t>n</a:t>
            </a:r>
            <a:r>
              <a:rPr lang="en-IE" dirty="0"/>
              <a:t> response to Russia’s invasion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6" name="Picture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4" b="12204"/>
          <a:stretch>
            <a:fillRect/>
          </a:stretch>
        </p:blipFill>
        <p:spPr>
          <a:xfrm>
            <a:off x="1732826" y="2214808"/>
            <a:ext cx="2155814" cy="326354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74733" y="517044"/>
            <a:ext cx="367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EVOLUTION OF EU ISSUANCES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F2AE3-213F-BF68-9267-5240529CBD07}"/>
              </a:ext>
            </a:extLst>
          </p:cNvPr>
          <p:cNvSpPr txBox="1"/>
          <p:nvPr/>
        </p:nvSpPr>
        <p:spPr>
          <a:xfrm>
            <a:off x="722376" y="5741688"/>
            <a:ext cx="1119900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900" dirty="0">
                <a:latin typeface="EC Square Sans Pro" panose="020B0506040000020004" pitchFamily="34" charset="0"/>
              </a:rPr>
              <a:t>Since the launch of NGEU in 2021, the EU has received additional borrowing mandates for ~ EUR 90 billion.</a:t>
            </a:r>
          </a:p>
        </p:txBody>
      </p:sp>
    </p:spTree>
    <p:extLst>
      <p:ext uri="{BB962C8B-B14F-4D97-AF65-F5344CB8AC3E}">
        <p14:creationId xmlns:p14="http://schemas.microsoft.com/office/powerpoint/2010/main" val="236854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B7F847-78F8-9A14-A8AF-56B04AAA8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Ramp-up of borrowing with reinforced budgetary backing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E0082-800C-60A0-F764-5DD44F93D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B7FD76-C1EE-902C-91B2-16CB7997D8F7}"/>
              </a:ext>
            </a:extLst>
          </p:cNvPr>
          <p:cNvCxnSpPr>
            <a:cxnSpLocks/>
          </p:cNvCxnSpPr>
          <p:nvPr/>
        </p:nvCxnSpPr>
        <p:spPr>
          <a:xfrm>
            <a:off x="1762125" y="5389977"/>
            <a:ext cx="93122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A6EE53-B373-EBDF-C5F6-420149BD927A}"/>
              </a:ext>
            </a:extLst>
          </p:cNvPr>
          <p:cNvCxnSpPr>
            <a:cxnSpLocks/>
          </p:cNvCxnSpPr>
          <p:nvPr/>
        </p:nvCxnSpPr>
        <p:spPr>
          <a:xfrm>
            <a:off x="2879936" y="5605877"/>
            <a:ext cx="819446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13428B-753A-B99E-881A-386E89EFD2DF}"/>
              </a:ext>
            </a:extLst>
          </p:cNvPr>
          <p:cNvCxnSpPr>
            <a:cxnSpLocks/>
          </p:cNvCxnSpPr>
          <p:nvPr/>
        </p:nvCxnSpPr>
        <p:spPr>
          <a:xfrm>
            <a:off x="5457825" y="5780673"/>
            <a:ext cx="56165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610C2D1-FB35-DA4C-A038-00F37ACA7C55}"/>
              </a:ext>
            </a:extLst>
          </p:cNvPr>
          <p:cNvCxnSpPr>
            <a:cxnSpLocks/>
          </p:cNvCxnSpPr>
          <p:nvPr/>
        </p:nvCxnSpPr>
        <p:spPr>
          <a:xfrm>
            <a:off x="1423774" y="5174077"/>
            <a:ext cx="96506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F357CD-DC15-4020-121C-9302174B345F}"/>
              </a:ext>
            </a:extLst>
          </p:cNvPr>
          <p:cNvCxnSpPr>
            <a:cxnSpLocks/>
          </p:cNvCxnSpPr>
          <p:nvPr/>
        </p:nvCxnSpPr>
        <p:spPr>
          <a:xfrm>
            <a:off x="640080" y="5174077"/>
            <a:ext cx="78369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F5F1C1-4CDA-73D1-6E82-6131FD5BA597}"/>
              </a:ext>
            </a:extLst>
          </p:cNvPr>
          <p:cNvCxnSpPr>
            <a:cxnSpLocks/>
          </p:cNvCxnSpPr>
          <p:nvPr/>
        </p:nvCxnSpPr>
        <p:spPr>
          <a:xfrm>
            <a:off x="11141363" y="5174077"/>
            <a:ext cx="5079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44D1297-F25E-043D-11C0-C664586A2AF2}"/>
              </a:ext>
            </a:extLst>
          </p:cNvPr>
          <p:cNvCxnSpPr>
            <a:cxnSpLocks/>
          </p:cNvCxnSpPr>
          <p:nvPr/>
        </p:nvCxnSpPr>
        <p:spPr>
          <a:xfrm>
            <a:off x="11141363" y="5389977"/>
            <a:ext cx="5079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D750108-5E35-C916-D17E-FB33DF21E7FA}"/>
              </a:ext>
            </a:extLst>
          </p:cNvPr>
          <p:cNvCxnSpPr>
            <a:cxnSpLocks/>
          </p:cNvCxnSpPr>
          <p:nvPr/>
        </p:nvCxnSpPr>
        <p:spPr>
          <a:xfrm>
            <a:off x="11141363" y="5780673"/>
            <a:ext cx="5079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7A575F-AA4B-CB30-A003-17D76631C13F}"/>
              </a:ext>
            </a:extLst>
          </p:cNvPr>
          <p:cNvCxnSpPr>
            <a:cxnSpLocks/>
          </p:cNvCxnSpPr>
          <p:nvPr/>
        </p:nvCxnSpPr>
        <p:spPr>
          <a:xfrm>
            <a:off x="11141363" y="5605877"/>
            <a:ext cx="5079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67BF3AEF-64CC-2FCE-027D-A24BA290389D}"/>
              </a:ext>
            </a:extLst>
          </p:cNvPr>
          <p:cNvSpPr txBox="1">
            <a:spLocks/>
          </p:cNvSpPr>
          <p:nvPr/>
        </p:nvSpPr>
        <p:spPr bwMode="auto">
          <a:xfrm>
            <a:off x="977868" y="1966687"/>
            <a:ext cx="2032034" cy="59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US" sz="1000" b="1" i="1" dirty="0"/>
              <a:t>EUR bn EU financial assistance financed through borrowing</a:t>
            </a:r>
            <a:r>
              <a:rPr lang="en-US" sz="1000" b="1" i="1" baseline="30000" dirty="0"/>
              <a:t>1</a:t>
            </a:r>
            <a:r>
              <a:rPr lang="en-US" sz="1000" b="1" i="1" dirty="0"/>
              <a:t> 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GB" sz="1000" i="1" dirty="0"/>
              <a:t>By category of EU programmes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08EE9ED0-A585-9D10-4389-9D9DB7677E79}"/>
              </a:ext>
            </a:extLst>
          </p:cNvPr>
          <p:cNvSpPr txBox="1">
            <a:spLocks/>
          </p:cNvSpPr>
          <p:nvPr/>
        </p:nvSpPr>
        <p:spPr bwMode="auto">
          <a:xfrm>
            <a:off x="925719" y="5091169"/>
            <a:ext cx="3467099" cy="16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US" sz="1050"/>
              <a:t>General guarantee: budgetary headroom up to 1.4% of EU GNI</a:t>
            </a:r>
          </a:p>
        </p:txBody>
      </p:sp>
      <p:sp>
        <p:nvSpPr>
          <p:cNvPr id="70" name="Text Placeholder 3">
            <a:extLst>
              <a:ext uri="{FF2B5EF4-FFF2-40B4-BE49-F238E27FC236}">
                <a16:creationId xmlns:a16="http://schemas.microsoft.com/office/drawing/2014/main" id="{168FB7A0-807E-CB24-4668-6EE0C222F14B}"/>
              </a:ext>
            </a:extLst>
          </p:cNvPr>
          <p:cNvSpPr txBox="1">
            <a:spLocks/>
          </p:cNvSpPr>
          <p:nvPr/>
        </p:nvSpPr>
        <p:spPr bwMode="auto">
          <a:xfrm>
            <a:off x="3009901" y="5312314"/>
            <a:ext cx="3467099" cy="16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US" sz="1050"/>
              <a:t>SURE: For 25% of volume direct guarantee by Member States</a:t>
            </a:r>
          </a:p>
        </p:txBody>
      </p:sp>
      <p:sp>
        <p:nvSpPr>
          <p:cNvPr id="72" name="Text Placeholder 3">
            <a:extLst>
              <a:ext uri="{FF2B5EF4-FFF2-40B4-BE49-F238E27FC236}">
                <a16:creationId xmlns:a16="http://schemas.microsoft.com/office/drawing/2014/main" id="{0D5D80F1-FA9A-4B52-075E-EC8B1145E83F}"/>
              </a:ext>
            </a:extLst>
          </p:cNvPr>
          <p:cNvSpPr txBox="1">
            <a:spLocks/>
          </p:cNvSpPr>
          <p:nvPr/>
        </p:nvSpPr>
        <p:spPr bwMode="auto">
          <a:xfrm>
            <a:off x="3495675" y="5529801"/>
            <a:ext cx="3562089" cy="16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US" sz="1050"/>
              <a:t>NGEU – additional headroom of 0.6% of GNI the GNI until 2058</a:t>
            </a:r>
          </a:p>
        </p:txBody>
      </p:sp>
      <p:sp>
        <p:nvSpPr>
          <p:cNvPr id="73" name="Text Placeholder 3">
            <a:extLst>
              <a:ext uri="{FF2B5EF4-FFF2-40B4-BE49-F238E27FC236}">
                <a16:creationId xmlns:a16="http://schemas.microsoft.com/office/drawing/2014/main" id="{F18F3C30-5F83-E993-E582-08746AA7CB6D}"/>
              </a:ext>
            </a:extLst>
          </p:cNvPr>
          <p:cNvSpPr txBox="1">
            <a:spLocks/>
          </p:cNvSpPr>
          <p:nvPr/>
        </p:nvSpPr>
        <p:spPr bwMode="auto">
          <a:xfrm>
            <a:off x="5678477" y="5697765"/>
            <a:ext cx="5292488" cy="165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none" lIns="36000" tIns="0" rIns="3600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US" sz="1050"/>
              <a:t>Exceptional MFA to Ukraine: 61% covered by direct MS guarantees + common provisioning fund</a:t>
            </a:r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49F3A82D-2576-AE79-FE9C-1D0A3E2102B0}"/>
              </a:ext>
            </a:extLst>
          </p:cNvPr>
          <p:cNvSpPr txBox="1">
            <a:spLocks/>
          </p:cNvSpPr>
          <p:nvPr/>
        </p:nvSpPr>
        <p:spPr bwMode="auto">
          <a:xfrm>
            <a:off x="889524" y="1428793"/>
            <a:ext cx="8203148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GB" sz="1400" b="1" dirty="0">
                <a:solidFill>
                  <a:schemeClr val="tx2"/>
                </a:solidFill>
              </a:rPr>
              <a:t>Ramp-up of EU debt issuance reflects funding needs across multiple EU policy programmes,…                     </a:t>
            </a: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0716C7D5-352A-2F59-4D55-493F113150AE}"/>
              </a:ext>
            </a:extLst>
          </p:cNvPr>
          <p:cNvSpPr txBox="1">
            <a:spLocks/>
          </p:cNvSpPr>
          <p:nvPr/>
        </p:nvSpPr>
        <p:spPr bwMode="auto">
          <a:xfrm>
            <a:off x="889524" y="4807055"/>
            <a:ext cx="6895890" cy="26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chemeClr val="bg2"/>
              </a:buClr>
              <a:buNone/>
            </a:pPr>
            <a:r>
              <a:rPr lang="en-US" sz="1400" b="1" dirty="0">
                <a:solidFill>
                  <a:schemeClr val="tx2"/>
                </a:solidFill>
              </a:rPr>
              <a:t>…with reinforced budgetary backing over time</a:t>
            </a:r>
            <a:r>
              <a:rPr lang="en-US" sz="1400" b="1" baseline="30000" dirty="0">
                <a:solidFill>
                  <a:schemeClr val="tx2"/>
                </a:solidFill>
              </a:rPr>
              <a:t>4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F98260E-72D8-CEC8-199F-CCAB97B10E8D}"/>
              </a:ext>
            </a:extLst>
          </p:cNvPr>
          <p:cNvCxnSpPr>
            <a:cxnSpLocks/>
          </p:cNvCxnSpPr>
          <p:nvPr/>
        </p:nvCxnSpPr>
        <p:spPr>
          <a:xfrm>
            <a:off x="6734175" y="5958213"/>
            <a:ext cx="4340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7D92E0C-6182-2ACD-5125-8FB71BD10F36}"/>
              </a:ext>
            </a:extLst>
          </p:cNvPr>
          <p:cNvCxnSpPr>
            <a:cxnSpLocks/>
          </p:cNvCxnSpPr>
          <p:nvPr/>
        </p:nvCxnSpPr>
        <p:spPr>
          <a:xfrm>
            <a:off x="11141363" y="5958213"/>
            <a:ext cx="50799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BD4FFD7A-16E8-17B1-51EB-2908A01D0EB0}"/>
              </a:ext>
            </a:extLst>
          </p:cNvPr>
          <p:cNvSpPr txBox="1">
            <a:spLocks/>
          </p:cNvSpPr>
          <p:nvPr/>
        </p:nvSpPr>
        <p:spPr bwMode="auto">
          <a:xfrm>
            <a:off x="7134225" y="5897057"/>
            <a:ext cx="3333750" cy="30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GB" sz="1050" dirty="0"/>
              <a:t>Ukraine Loan Coordination Mechanism: backed by proceeds from immobilised Russian assets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9D176EA9-EF3C-C842-8C4F-FB300A905538}"/>
              </a:ext>
            </a:extLst>
          </p:cNvPr>
          <p:cNvSpPr txBox="1">
            <a:spLocks/>
          </p:cNvSpPr>
          <p:nvPr/>
        </p:nvSpPr>
        <p:spPr bwMode="auto">
          <a:xfrm>
            <a:off x="7081251" y="3544301"/>
            <a:ext cx="1764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400">
                <a:solidFill>
                  <a:schemeClr val="accent2">
                    <a:lumMod val="75000"/>
                  </a:schemeClr>
                </a:solidFill>
                <a:latin typeface="EC Square Sans Pro"/>
              </a:rPr>
              <a:t>3</a:t>
            </a:r>
            <a:r>
              <a:rPr lang="en-GB" sz="1400" baseline="30000">
                <a:solidFill>
                  <a:schemeClr val="accent2">
                    <a:lumMod val="75000"/>
                  </a:schemeClr>
                </a:solidFill>
                <a:latin typeface="EC Square Sans Pro"/>
              </a:rPr>
              <a:t>rd</a:t>
            </a:r>
            <a:r>
              <a:rPr lang="en-GB" sz="1400">
                <a:solidFill>
                  <a:schemeClr val="accent2">
                    <a:lumMod val="75000"/>
                  </a:schemeClr>
                </a:solidFill>
                <a:latin typeface="EC Square Sans Pro"/>
              </a:rPr>
              <a:t> Country support</a:t>
            </a:r>
            <a:r>
              <a:rPr lang="en-GB" sz="1400" baseline="30000">
                <a:solidFill>
                  <a:schemeClr val="accent2">
                    <a:lumMod val="75000"/>
                  </a:schemeClr>
                </a:solidFill>
                <a:latin typeface="EC Square Sans Pro"/>
              </a:rPr>
              <a:t>2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C3C79981-CAF6-F5FB-2EAB-7E2B855795D0}"/>
              </a:ext>
            </a:extLst>
          </p:cNvPr>
          <p:cNvSpPr txBox="1">
            <a:spLocks/>
          </p:cNvSpPr>
          <p:nvPr/>
        </p:nvSpPr>
        <p:spPr bwMode="auto">
          <a:xfrm>
            <a:off x="7081252" y="1908825"/>
            <a:ext cx="1764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400">
                <a:solidFill>
                  <a:srgbClr val="BAE18F"/>
                </a:solidFill>
              </a:rPr>
              <a:t>NGEU </a:t>
            </a:r>
            <a:r>
              <a:rPr lang="en-GB" sz="1400" err="1">
                <a:solidFill>
                  <a:srgbClr val="BAE18F"/>
                </a:solidFill>
              </a:rPr>
              <a:t>exRRF</a:t>
            </a:r>
            <a:endParaRPr lang="en-GB" sz="1400">
              <a:solidFill>
                <a:srgbClr val="BAE18F"/>
              </a:solidFill>
            </a:endParaRP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3EB16560-0EA1-2D1A-6662-63CFFC6D4987}"/>
              </a:ext>
            </a:extLst>
          </p:cNvPr>
          <p:cNvSpPr txBox="1">
            <a:spLocks/>
          </p:cNvSpPr>
          <p:nvPr/>
        </p:nvSpPr>
        <p:spPr bwMode="auto">
          <a:xfrm>
            <a:off x="7081252" y="2509776"/>
            <a:ext cx="1764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400">
                <a:solidFill>
                  <a:srgbClr val="92D050"/>
                </a:solidFill>
              </a:rPr>
              <a:t>NGEU RRF Grants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C1715530-1C98-21B6-18DD-31411BD42BD4}"/>
              </a:ext>
            </a:extLst>
          </p:cNvPr>
          <p:cNvSpPr txBox="1">
            <a:spLocks/>
          </p:cNvSpPr>
          <p:nvPr/>
        </p:nvSpPr>
        <p:spPr bwMode="auto">
          <a:xfrm>
            <a:off x="7081251" y="3118543"/>
            <a:ext cx="1764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400">
                <a:solidFill>
                  <a:schemeClr val="tx2"/>
                </a:solidFill>
              </a:rPr>
              <a:t>NGEU RRF Loans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4743295-9CA8-A01F-85B7-6E62CD5BEB25}"/>
              </a:ext>
            </a:extLst>
          </p:cNvPr>
          <p:cNvSpPr txBox="1">
            <a:spLocks/>
          </p:cNvSpPr>
          <p:nvPr/>
        </p:nvSpPr>
        <p:spPr bwMode="auto">
          <a:xfrm>
            <a:off x="7081252" y="3821883"/>
            <a:ext cx="1764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400">
                <a:solidFill>
                  <a:schemeClr val="bg1">
                    <a:lumMod val="50000"/>
                  </a:schemeClr>
                </a:solidFill>
              </a:rPr>
              <a:t>SURE</a:t>
            </a:r>
          </a:p>
        </p:txBody>
      </p:sp>
      <p:sp>
        <p:nvSpPr>
          <p:cNvPr id="116" name="Text Placeholder 3">
            <a:extLst>
              <a:ext uri="{FF2B5EF4-FFF2-40B4-BE49-F238E27FC236}">
                <a16:creationId xmlns:a16="http://schemas.microsoft.com/office/drawing/2014/main" id="{F4ADDBFF-CACA-0D03-434E-60FE5506D276}"/>
              </a:ext>
            </a:extLst>
          </p:cNvPr>
          <p:cNvSpPr txBox="1">
            <a:spLocks/>
          </p:cNvSpPr>
          <p:nvPr/>
        </p:nvSpPr>
        <p:spPr bwMode="auto">
          <a:xfrm>
            <a:off x="7081252" y="4139266"/>
            <a:ext cx="1764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400">
                <a:solidFill>
                  <a:schemeClr val="tx1">
                    <a:lumMod val="75000"/>
                  </a:schemeClr>
                </a:solidFill>
                <a:latin typeface="EC Square Sans Pro"/>
              </a:rPr>
              <a:t>Other</a:t>
            </a:r>
            <a:r>
              <a:rPr lang="en-GB" sz="1400" baseline="30000">
                <a:solidFill>
                  <a:schemeClr val="tx1">
                    <a:lumMod val="75000"/>
                  </a:schemeClr>
                </a:solidFill>
                <a:latin typeface="EC Square Sans Pro"/>
              </a:rPr>
              <a:t>3</a:t>
            </a:r>
          </a:p>
        </p:txBody>
      </p:sp>
      <p:sp>
        <p:nvSpPr>
          <p:cNvPr id="1033" name="Text Placeholder 3">
            <a:extLst>
              <a:ext uri="{FF2B5EF4-FFF2-40B4-BE49-F238E27FC236}">
                <a16:creationId xmlns:a16="http://schemas.microsoft.com/office/drawing/2014/main" id="{CB9D092C-1743-1FE5-7953-2614D3DC0CA8}"/>
              </a:ext>
            </a:extLst>
          </p:cNvPr>
          <p:cNvSpPr txBox="1">
            <a:spLocks/>
          </p:cNvSpPr>
          <p:nvPr/>
        </p:nvSpPr>
        <p:spPr bwMode="auto">
          <a:xfrm>
            <a:off x="1220922" y="6347522"/>
            <a:ext cx="8999817" cy="460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36000" tIns="0" rIns="36000" bIns="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None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1. Amounts raised will not necessarily be equal to amounts disbursed as the Commission engages in short-term liquidity management operations.   2. Support for countries outside of the EU. Includes Macro-Financial Assistance (MFA) </a:t>
            </a:r>
            <a:r>
              <a:rPr lang="en-GB" sz="1000" dirty="0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programmes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, Ukraine MFA+, Ukraine Facility.  3. Includes European Financial Stability Mechanism (EFSM), Euratom, and Balance of Payments 4. Simplified, for details see dedicated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EC Square Sans Pr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Factsheet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. 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9902BE0-453A-BBF3-EB57-496C13FF5EA4}"/>
              </a:ext>
            </a:extLst>
          </p:cNvPr>
          <p:cNvSpPr txBox="1">
            <a:spLocks/>
          </p:cNvSpPr>
          <p:nvPr/>
        </p:nvSpPr>
        <p:spPr bwMode="auto">
          <a:xfrm>
            <a:off x="8898052" y="2317746"/>
            <a:ext cx="249472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200" i="1" dirty="0">
                <a:solidFill>
                  <a:schemeClr val="tx2"/>
                </a:solidFill>
                <a:latin typeface="EC Square Sans Pro"/>
              </a:rPr>
              <a:t>NGEU and new programmes (since 2023): </a:t>
            </a:r>
            <a:r>
              <a:rPr lang="en-GB" sz="1200" b="1" dirty="0">
                <a:solidFill>
                  <a:schemeClr val="tx2"/>
                </a:solidFill>
                <a:latin typeface="EC Square Sans Pro"/>
              </a:rPr>
              <a:t>Unified Funding Approach </a:t>
            </a:r>
            <a:r>
              <a:rPr lang="en-GB" sz="1200" dirty="0">
                <a:solidFill>
                  <a:schemeClr val="tx2"/>
                </a:solidFill>
                <a:latin typeface="EC Square Sans Pro"/>
              </a:rPr>
              <a:t>(UFA) via EU Bonds &amp; Bills across the curve for all programmes</a:t>
            </a:r>
            <a:endParaRPr lang="en-GB" sz="1200" strike="sngStrike" baseline="30000" dirty="0">
              <a:solidFill>
                <a:srgbClr val="FF0000"/>
              </a:solidFill>
              <a:latin typeface="EC Square Sans Pro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C2EE161-CB6B-55D6-7B21-4BA80BB80A52}"/>
              </a:ext>
            </a:extLst>
          </p:cNvPr>
          <p:cNvSpPr txBox="1">
            <a:spLocks/>
          </p:cNvSpPr>
          <p:nvPr/>
        </p:nvSpPr>
        <p:spPr bwMode="auto">
          <a:xfrm>
            <a:off x="8973380" y="3896502"/>
            <a:ext cx="249472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/>
              </a:buClr>
              <a:buNone/>
            </a:pPr>
            <a:r>
              <a:rPr lang="en-GB" sz="1200" i="1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Legacy: </a:t>
            </a:r>
            <a:r>
              <a:rPr lang="en-GB" sz="1200" b="1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Back-to-back funding </a:t>
            </a:r>
            <a:r>
              <a:rPr lang="en-GB" sz="1200">
                <a:solidFill>
                  <a:schemeClr val="bg1">
                    <a:lumMod val="65000"/>
                  </a:schemeClr>
                </a:solidFill>
                <a:latin typeface="EC Square Sans Pro"/>
              </a:rPr>
              <a:t>via maturity-matched lending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6DE0676-82EE-5047-27EE-FCF4953E8DDA}"/>
              </a:ext>
            </a:extLst>
          </p:cNvPr>
          <p:cNvSpPr txBox="1">
            <a:spLocks/>
          </p:cNvSpPr>
          <p:nvPr/>
        </p:nvSpPr>
        <p:spPr bwMode="auto">
          <a:xfrm>
            <a:off x="9268123" y="1937998"/>
            <a:ext cx="2494721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spcBef>
                <a:spcPct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bg2"/>
              </a:buClr>
              <a:buNone/>
            </a:pPr>
            <a:endParaRPr lang="en-GB" sz="1200" baseline="30000">
              <a:solidFill>
                <a:schemeClr val="bg1">
                  <a:lumMod val="50000"/>
                </a:schemeClr>
              </a:solidFill>
              <a:latin typeface="EC Square Sans Pro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6A878A1-E3E6-F8FD-4862-88043FEBB2C3}"/>
              </a:ext>
            </a:extLst>
          </p:cNvPr>
          <p:cNvSpPr/>
          <p:nvPr/>
        </p:nvSpPr>
        <p:spPr>
          <a:xfrm>
            <a:off x="8681981" y="1882789"/>
            <a:ext cx="282905" cy="1785559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BAD080D-D4AC-6312-4492-2B9346324458}"/>
              </a:ext>
            </a:extLst>
          </p:cNvPr>
          <p:cNvSpPr/>
          <p:nvPr/>
        </p:nvSpPr>
        <p:spPr>
          <a:xfrm>
            <a:off x="8681981" y="3733732"/>
            <a:ext cx="282905" cy="606179"/>
          </a:xfrm>
          <a:prstGeom prst="rightBrac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B71611-D752-10EC-D21D-FF198B04D07F}"/>
              </a:ext>
            </a:extLst>
          </p:cNvPr>
          <p:cNvSpPr txBox="1">
            <a:spLocks/>
          </p:cNvSpPr>
          <p:nvPr/>
        </p:nvSpPr>
        <p:spPr bwMode="auto">
          <a:xfrm>
            <a:off x="974733" y="517044"/>
            <a:ext cx="367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EVOLUTION OF EU ISSUANCES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2A75F4-09FC-4554-92E7-1AE37FA59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370888"/>
              </p:ext>
            </p:extLst>
          </p:nvPr>
        </p:nvGraphicFramePr>
        <p:xfrm>
          <a:off x="672577" y="1533873"/>
          <a:ext cx="10629899" cy="321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606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076325" y="1047750"/>
            <a:ext cx="10156825" cy="2387600"/>
          </a:xfrm>
        </p:spPr>
        <p:txBody>
          <a:bodyPr/>
          <a:lstStyle/>
          <a:p>
            <a:pPr eaLnBrk="1" hangingPunct="1"/>
            <a:r>
              <a:rPr lang="en-IE" altLang="en-US" dirty="0"/>
              <a:t>EU Funding approach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63975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90490"/>
            <a:ext cx="10905699" cy="3777622"/>
          </a:xfrm>
        </p:spPr>
        <p:txBody>
          <a:bodyPr/>
          <a:lstStyle/>
          <a:p>
            <a:pPr lvl="0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en-IE" dirty="0"/>
              <a:t>Since January 2023 EU issuances executed on behalf of the EU are </a:t>
            </a:r>
            <a:r>
              <a:rPr lang="en-IE" b="1" dirty="0">
                <a:solidFill>
                  <a:schemeClr val="tx2"/>
                </a:solidFill>
              </a:rPr>
              <a:t>consolidated under a single EU-Bonds umbrella, irrespectively of the programme that is being financed</a:t>
            </a:r>
            <a:r>
              <a:rPr lang="en-IE" dirty="0"/>
              <a:t>. </a:t>
            </a:r>
          </a:p>
          <a:p>
            <a:pPr lvl="0" algn="just" eaLnBrk="1" hangingPunct="1">
              <a:spcBef>
                <a:spcPct val="0"/>
              </a:spcBef>
              <a:spcAft>
                <a:spcPts val="1200"/>
              </a:spcAft>
            </a:pPr>
            <a:r>
              <a:rPr lang="en-IE" b="1" dirty="0">
                <a:solidFill>
                  <a:schemeClr val="tx2"/>
                </a:solidFill>
              </a:rPr>
              <a:t>Single EU-Bonds issuances</a:t>
            </a:r>
            <a:r>
              <a:rPr lang="en-IE" dirty="0"/>
              <a:t>: </a:t>
            </a:r>
            <a:endParaRPr lang="en-GB" sz="1600" dirty="0"/>
          </a:p>
          <a:p>
            <a:pPr marL="1029600" lvl="2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dirty="0"/>
              <a:t>Support the maintenance of a </a:t>
            </a:r>
            <a:r>
              <a:rPr lang="en-GB" b="1" dirty="0">
                <a:solidFill>
                  <a:schemeClr val="tx2"/>
                </a:solidFill>
              </a:rPr>
              <a:t>liquid, homogeneous EU curve </a:t>
            </a:r>
            <a:r>
              <a:rPr lang="en-GB" dirty="0"/>
              <a:t>by removing fragmentation created by programme specific labelled bonds </a:t>
            </a:r>
          </a:p>
          <a:p>
            <a:pPr marL="1029600" lvl="2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dirty="0"/>
              <a:t>Allow for a unifying</a:t>
            </a:r>
            <a:r>
              <a:rPr lang="en-GB" b="1" dirty="0">
                <a:solidFill>
                  <a:schemeClr val="tx2"/>
                </a:solidFill>
              </a:rPr>
              <a:t> risk, compliance and governance framework </a:t>
            </a:r>
            <a:r>
              <a:rPr lang="en-GB" dirty="0"/>
              <a:t>underlying all EU borrowing operations.</a:t>
            </a:r>
          </a:p>
          <a:p>
            <a:pPr marL="1029600" lvl="2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dirty="0"/>
              <a:t>Bring all EU issuances under the scope of the Commission’s 6-monthly funding plans. </a:t>
            </a:r>
          </a:p>
          <a:p>
            <a:pPr marL="1029600" lvl="2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dirty="0"/>
              <a:t>Extend the </a:t>
            </a:r>
            <a:r>
              <a:rPr lang="en-GB" b="1" dirty="0">
                <a:solidFill>
                  <a:schemeClr val="tx2"/>
                </a:solidFill>
              </a:rPr>
              <a:t>flexibility</a:t>
            </a:r>
            <a:r>
              <a:rPr lang="en-GB" dirty="0"/>
              <a:t> embedded in the diversified funding strategy established for NGEU to all EU issuances. </a:t>
            </a:r>
          </a:p>
          <a:p>
            <a:pPr marL="1029600" lvl="2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dirty="0"/>
              <a:t>Enable the EU to make payments to debtors and creditors using a </a:t>
            </a:r>
            <a:r>
              <a:rPr lang="en-GB" b="1" dirty="0">
                <a:solidFill>
                  <a:schemeClr val="accent1"/>
                </a:solidFill>
              </a:rPr>
              <a:t>single liquidity pool. </a:t>
            </a:r>
          </a:p>
          <a:p>
            <a:pPr marL="1029600" lvl="2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endParaRPr lang="en-GB" b="1" dirty="0">
              <a:solidFill>
                <a:schemeClr val="accent1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  <a:p>
            <a:pPr marL="0" lvl="0" indent="0" algn="just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  <a:p>
            <a:pPr lvl="0" algn="just" eaLnBrk="1" hangingPunct="1">
              <a:spcBef>
                <a:spcPct val="0"/>
              </a:spcBef>
              <a:spcAft>
                <a:spcPts val="1200"/>
              </a:spcAft>
            </a:pP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unified funding approach: EU’s single funding approach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579120" cy="365125"/>
          </a:xfrm>
        </p:spPr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7" name="Title 1"/>
          <p:cNvSpPr txBox="1">
            <a:spLocks/>
          </p:cNvSpPr>
          <p:nvPr/>
        </p:nvSpPr>
        <p:spPr bwMode="auto">
          <a:xfrm>
            <a:off x="974733" y="517044"/>
            <a:ext cx="295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FUNDING APPROACH</a:t>
            </a:r>
          </a:p>
        </p:txBody>
      </p:sp>
    </p:spTree>
    <p:extLst>
      <p:ext uri="{BB962C8B-B14F-4D97-AF65-F5344CB8AC3E}">
        <p14:creationId xmlns:p14="http://schemas.microsoft.com/office/powerpoint/2010/main" val="743209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682805"/>
          </a:xfrm>
        </p:spPr>
        <p:txBody>
          <a:bodyPr rtlCol="0"/>
          <a:lstStyle/>
          <a:p>
            <a:pPr eaLnBrk="1" fontAlgn="auto" hangingPunct="1">
              <a:spcAft>
                <a:spcPts val="1200"/>
              </a:spcAft>
              <a:buClr>
                <a:srgbClr val="F58A4B"/>
              </a:buClr>
              <a:defRPr/>
            </a:pPr>
            <a:r>
              <a:rPr lang="en-US" sz="2000" dirty="0"/>
              <a:t>Under </a:t>
            </a:r>
            <a:r>
              <a:rPr lang="en-US" dirty="0"/>
              <a:t>the unified funding approach </a:t>
            </a:r>
            <a:r>
              <a:rPr lang="en-US" b="1" dirty="0">
                <a:solidFill>
                  <a:schemeClr val="tx2"/>
                </a:solidFill>
              </a:rPr>
              <a:t>all EU borrowing policies </a:t>
            </a:r>
            <a:r>
              <a:rPr lang="en-US" sz="2000" dirty="0"/>
              <a:t>are financed by a </a:t>
            </a:r>
            <a:r>
              <a:rPr lang="en-US" sz="2000" b="1" dirty="0">
                <a:solidFill>
                  <a:schemeClr val="tx2"/>
                </a:solidFill>
              </a:rPr>
              <a:t>central funding pool</a:t>
            </a:r>
            <a:r>
              <a:rPr lang="en-US" sz="2000" dirty="0"/>
              <a:t>, integrated with existing outstanding debt:</a:t>
            </a:r>
            <a:endParaRPr lang="en-US" sz="2200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unified funding approach in a nutshell</a:t>
            </a: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90758" y="6249124"/>
            <a:ext cx="483974" cy="365125"/>
          </a:xfrm>
        </p:spPr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838199" y="2833904"/>
            <a:ext cx="10971839" cy="2940521"/>
            <a:chOff x="974733" y="2467832"/>
            <a:chExt cx="10971839" cy="2940521"/>
          </a:xfrm>
        </p:grpSpPr>
        <p:sp>
          <p:nvSpPr>
            <p:cNvPr id="7" name="Rectangle 6"/>
            <p:cNvSpPr/>
            <p:nvPr/>
          </p:nvSpPr>
          <p:spPr>
            <a:xfrm rot="16200000">
              <a:off x="-34221" y="3779341"/>
              <a:ext cx="2387239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en-IE" dirty="0">
                  <a:solidFill>
                    <a:schemeClr val="bg1"/>
                  </a:solidFill>
                  <a:latin typeface="EC Square Sans Pro" panose="020B0506040000020004" pitchFamily="34" charset="0"/>
                </a:rPr>
                <a:t>EU BUDGET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743852" y="2853557"/>
              <a:ext cx="1319544" cy="924844"/>
              <a:chOff x="3873137" y="3057895"/>
              <a:chExt cx="1319544" cy="924844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070487" y="3057895"/>
                <a:ext cx="924844" cy="92484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873137" y="3337093"/>
                <a:ext cx="1319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  <a:latin typeface="EC Square Sans Pro" panose="020B0506040000020004" pitchFamily="34" charset="0"/>
                  </a:rPr>
                  <a:t>EU-Bills</a:t>
                </a:r>
                <a:endParaRPr lang="en-GB" b="1" dirty="0">
                  <a:solidFill>
                    <a:schemeClr val="tx2"/>
                  </a:solidFill>
                  <a:latin typeface="EC Square Sans Pro" panose="020B05060400000200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808402" y="3417393"/>
              <a:ext cx="1319544" cy="1212351"/>
              <a:chOff x="2411196" y="2770387"/>
              <a:chExt cx="1319544" cy="121235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2464793" y="2770387"/>
                <a:ext cx="1212351" cy="1212351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411196" y="3172975"/>
                <a:ext cx="13195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tx2"/>
                    </a:solidFill>
                    <a:latin typeface="EC Square Sans Pro" panose="020B0506040000020004" pitchFamily="34" charset="0"/>
                  </a:rPr>
                  <a:t>EU-Bonds</a:t>
                </a:r>
                <a:endParaRPr lang="en-GB" b="1" dirty="0">
                  <a:solidFill>
                    <a:schemeClr val="tx2"/>
                  </a:solidFill>
                  <a:latin typeface="EC Square Sans Pro" panose="020B0506040000020004" pitchFamily="34" charset="0"/>
                </a:endParaRP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1299802" y="3266243"/>
              <a:ext cx="14547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IE" sz="1400" dirty="0">
                  <a:solidFill>
                    <a:schemeClr val="tx2"/>
                  </a:solidFill>
                  <a:latin typeface="EC Square Sans Pro" panose="020B0506040000020004" pitchFamily="34" charset="0"/>
                </a:rPr>
                <a:t>Guarantees EU issuances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485190" y="4063039"/>
              <a:ext cx="1140432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704342" y="2670928"/>
              <a:ext cx="2416458" cy="2416458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494808" y="3888247"/>
              <a:ext cx="1611930" cy="361342"/>
              <a:chOff x="2754586" y="5866544"/>
              <a:chExt cx="1611930" cy="361342"/>
            </a:xfrm>
          </p:grpSpPr>
          <p:sp>
            <p:nvSpPr>
              <p:cNvPr id="14" name="Right Arrow 13"/>
              <p:cNvSpPr/>
              <p:nvPr/>
            </p:nvSpPr>
            <p:spPr>
              <a:xfrm>
                <a:off x="2913175" y="5866544"/>
                <a:ext cx="1453341" cy="361342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754586" y="5893326"/>
                <a:ext cx="151989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E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EC Square Sans Pro" panose="020B0506040000020004" pitchFamily="34" charset="0"/>
                  </a:rPr>
                  <a:t>PROCEEDS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EC Square Sans Pro" panose="020B05060400000200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6153032" y="3417393"/>
              <a:ext cx="1195833" cy="129127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rPr>
                <a:t>EU central funding pool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8937444" y="2674862"/>
              <a:ext cx="2586159" cy="2586159"/>
            </a:xfrm>
            <a:prstGeom prst="ellipse">
              <a:avLst/>
            </a:pr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952535" y="2467832"/>
              <a:ext cx="1470274" cy="1416061"/>
              <a:chOff x="9610076" y="2104694"/>
              <a:chExt cx="1470274" cy="1416061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9610076" y="2104694"/>
                <a:ext cx="1416061" cy="1416061"/>
              </a:xfrm>
              <a:prstGeom prst="ellipse">
                <a:avLst/>
              </a:prstGeom>
              <a:solidFill>
                <a:srgbClr val="F58A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9610076" y="2570384"/>
                <a:ext cx="1470274" cy="5386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NGEU loans </a:t>
                </a:r>
                <a:r>
                  <a:rPr lang="bg-BG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/>
                </a:r>
                <a:br>
                  <a:rPr lang="bg-BG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</a:br>
                <a:r>
                  <a:rPr lang="en-US" sz="1100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(incl REPowerEU)</a:t>
                </a:r>
              </a:p>
            </p:txBody>
          </p:sp>
        </p:grpSp>
        <p:sp>
          <p:nvSpPr>
            <p:cNvPr id="78" name="TextBox 77"/>
            <p:cNvSpPr txBox="1"/>
            <p:nvPr/>
          </p:nvSpPr>
          <p:spPr>
            <a:xfrm>
              <a:off x="9466610" y="4946688"/>
              <a:ext cx="873957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Other policies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10097797" y="4680280"/>
              <a:ext cx="485917" cy="48591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C Square Sans Pro" panose="020B0506040000020004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0156133" y="3445952"/>
              <a:ext cx="1091282" cy="947230"/>
              <a:chOff x="10156133" y="3445952"/>
              <a:chExt cx="1091282" cy="94723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0228159" y="3445952"/>
                <a:ext cx="947230" cy="94723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0156133" y="3470299"/>
                <a:ext cx="10912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NGEU funded budget policies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0340567" y="4290116"/>
              <a:ext cx="1606005" cy="888735"/>
              <a:chOff x="10340567" y="4290116"/>
              <a:chExt cx="1606005" cy="888735"/>
            </a:xfrm>
          </p:grpSpPr>
          <p:sp>
            <p:nvSpPr>
              <p:cNvPr id="80" name="Oval 79"/>
              <p:cNvSpPr/>
              <p:nvPr/>
            </p:nvSpPr>
            <p:spPr>
              <a:xfrm>
                <a:off x="10690498" y="4290116"/>
                <a:ext cx="888735" cy="88873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340567" y="4442095"/>
                <a:ext cx="160600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US" sz="1400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Ukraine</a:t>
                </a:r>
                <a:endParaRPr lang="en-IE" sz="1400" b="1" dirty="0">
                  <a:solidFill>
                    <a:srgbClr val="FFFFFF"/>
                  </a:solidFill>
                  <a:latin typeface="EC Square Sans Pro" panose="020B0506040000020004" pitchFamily="34" charset="0"/>
                </a:endParaRPr>
              </a:p>
              <a:p>
                <a:pPr lvl="0" algn="ctr">
                  <a:defRPr/>
                </a:pPr>
                <a:r>
                  <a:rPr lang="en-IE" sz="1400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support</a:t>
                </a: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7415716" y="3878522"/>
              <a:ext cx="1764331" cy="361342"/>
              <a:chOff x="2602186" y="5866544"/>
              <a:chExt cx="1764331" cy="361342"/>
            </a:xfrm>
          </p:grpSpPr>
          <p:sp>
            <p:nvSpPr>
              <p:cNvPr id="82" name="Right Arrow 81"/>
              <p:cNvSpPr/>
              <p:nvPr/>
            </p:nvSpPr>
            <p:spPr>
              <a:xfrm>
                <a:off x="2602187" y="5866544"/>
                <a:ext cx="1764330" cy="361342"/>
              </a:xfrm>
              <a:prstGeom prst="rightArrow">
                <a:avLst>
                  <a:gd name="adj1" fmla="val 100000"/>
                  <a:gd name="adj2" fmla="val 50000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602186" y="5893326"/>
                <a:ext cx="1672291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lvl="0" algn="ctr">
                  <a:defRPr/>
                </a:pPr>
                <a:r>
                  <a:rPr lang="en-IE" sz="1400" b="1" dirty="0">
                    <a:solidFill>
                      <a:schemeClr val="tx2"/>
                    </a:solidFill>
                    <a:latin typeface="EC Square Sans Pro" panose="020B0506040000020004" pitchFamily="34" charset="0"/>
                  </a:rPr>
                  <a:t>DISBURSEMENTS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9093985" y="3667068"/>
              <a:ext cx="1152000" cy="1152000"/>
              <a:chOff x="9659274" y="4326778"/>
              <a:chExt cx="1152000" cy="1152000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9659274" y="4326778"/>
                <a:ext cx="1152000" cy="11520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9805250" y="4610755"/>
                <a:ext cx="8739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NGEU</a:t>
                </a:r>
                <a:r>
                  <a:rPr lang="bg-BG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/>
                </a:r>
                <a:br>
                  <a:rPr lang="bg-BG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</a:br>
                <a:r>
                  <a:rPr lang="en-US" b="1" dirty="0">
                    <a:solidFill>
                      <a:srgbClr val="FFFFFF"/>
                    </a:solidFill>
                    <a:latin typeface="EC Square Sans Pro" panose="020B0506040000020004" pitchFamily="34" charset="0"/>
                  </a:rPr>
                  <a:t>grants</a:t>
                </a: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1159398" y="6049828"/>
            <a:ext cx="8223437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defRPr/>
            </a:pPr>
            <a:r>
              <a:rPr lang="en-US" sz="1050" dirty="0">
                <a:solidFill>
                  <a:srgbClr val="4D4D4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unified funding approach is applied for conventional bonds. </a:t>
            </a:r>
            <a:br>
              <a:rPr lang="en-US" sz="1050" dirty="0">
                <a:solidFill>
                  <a:srgbClr val="4D4D4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50" dirty="0">
                <a:solidFill>
                  <a:srgbClr val="4D4D4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NextGenerationEU Green Bond issuances continue to finance only measures eligible under the NextGenerationEU Green Bond framework. </a:t>
            </a:r>
          </a:p>
          <a:p>
            <a:pPr lvl="0">
              <a:spcAft>
                <a:spcPts val="0"/>
              </a:spcAft>
              <a:defRPr/>
            </a:pPr>
            <a:r>
              <a:rPr lang="en-IE" sz="1050" dirty="0">
                <a:solidFill>
                  <a:srgbClr val="4D4D4D"/>
                </a:solidFill>
                <a:latin typeface="EC Square Sans Pro" panose="020B0506040000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policies to include existing or potential future programmes financed by EU borrowing.</a:t>
            </a:r>
          </a:p>
          <a:p>
            <a:pPr lvl="0">
              <a:spcAft>
                <a:spcPts val="0"/>
              </a:spcAft>
              <a:defRPr/>
            </a:pPr>
            <a:r>
              <a:rPr lang="en-US" sz="1050" dirty="0" err="1">
                <a:solidFill>
                  <a:srgbClr val="4D4D4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REPowerEU</a:t>
            </a:r>
            <a:r>
              <a:rPr lang="en-US" sz="1050" dirty="0">
                <a:solidFill>
                  <a:srgbClr val="4D4D4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5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relies</a:t>
            </a:r>
            <a:r>
              <a:rPr lang="en-US" sz="1050" dirty="0">
                <a:solidFill>
                  <a:srgbClr val="4D4D4D"/>
                </a:solidFill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financing from remaining Recovery and Resilience loans.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974733" y="517044"/>
            <a:ext cx="295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FUNDING APPROACH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204353-6E9D-BFC5-38F8-2331032D9A2B}"/>
              </a:ext>
            </a:extLst>
          </p:cNvPr>
          <p:cNvSpPr/>
          <p:nvPr/>
        </p:nvSpPr>
        <p:spPr>
          <a:xfrm>
            <a:off x="10437585" y="2798027"/>
            <a:ext cx="1082189" cy="101752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IE" sz="1200" b="1" dirty="0">
                <a:solidFill>
                  <a:srgbClr val="FFFFFF"/>
                </a:solidFill>
                <a:latin typeface="EC Square Sans Pro" panose="020B0506040000020004" pitchFamily="34" charset="0"/>
              </a:rPr>
              <a:t>Western Balkans Facility</a:t>
            </a:r>
          </a:p>
        </p:txBody>
      </p:sp>
    </p:spTree>
    <p:extLst>
      <p:ext uri="{BB962C8B-B14F-4D97-AF65-F5344CB8AC3E}">
        <p14:creationId xmlns:p14="http://schemas.microsoft.com/office/powerpoint/2010/main" val="3609949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160E4D-E98A-3D2A-A2F6-437F09BE80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A96FF1-CFA4-5B56-2548-E58A03E6B1AA}"/>
              </a:ext>
            </a:extLst>
          </p:cNvPr>
          <p:cNvSpPr/>
          <p:nvPr/>
        </p:nvSpPr>
        <p:spPr>
          <a:xfrm>
            <a:off x="445349" y="1990630"/>
            <a:ext cx="2156400" cy="739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EC Square Sans Pro" panose="020B0506040000020004" pitchFamily="34" charset="0"/>
              </a:rPr>
              <a:t>6-monthly funding plans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A82EDDDF-EA06-6DD7-FCF8-C9D24ED4924C}"/>
              </a:ext>
            </a:extLst>
          </p:cNvPr>
          <p:cNvSpPr txBox="1">
            <a:spLocks/>
          </p:cNvSpPr>
          <p:nvPr/>
        </p:nvSpPr>
        <p:spPr>
          <a:xfrm>
            <a:off x="838200" y="782404"/>
            <a:ext cx="10515600" cy="78235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GB" dirty="0"/>
              <a:t>Characteristics of the unified funding approach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96E1DC9-999E-9E0E-8E00-2D8E48AF992D}"/>
              </a:ext>
            </a:extLst>
          </p:cNvPr>
          <p:cNvSpPr txBox="1">
            <a:spLocks/>
          </p:cNvSpPr>
          <p:nvPr/>
        </p:nvSpPr>
        <p:spPr bwMode="auto">
          <a:xfrm>
            <a:off x="974733" y="517044"/>
            <a:ext cx="295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FUNDING APPROACH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B90340-316B-46A8-B8F6-4CEA9B2092BE}"/>
              </a:ext>
            </a:extLst>
          </p:cNvPr>
          <p:cNvSpPr/>
          <p:nvPr/>
        </p:nvSpPr>
        <p:spPr>
          <a:xfrm>
            <a:off x="2731800" y="1993500"/>
            <a:ext cx="2156400" cy="739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EC Square Sans Pro" panose="020B0506040000020004" pitchFamily="34" charset="0"/>
              </a:rPr>
              <a:t>Multiple funding  Instruments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C89FB9-D302-6C17-48D4-C4381D08E07D}"/>
              </a:ext>
            </a:extLst>
          </p:cNvPr>
          <p:cNvSpPr/>
          <p:nvPr/>
        </p:nvSpPr>
        <p:spPr>
          <a:xfrm>
            <a:off x="5017349" y="1982754"/>
            <a:ext cx="2156400" cy="739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EC Square Sans Pro" panose="020B0506040000020004" pitchFamily="34" charset="0"/>
              </a:rPr>
              <a:t>Different funding techniques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C7586A-EE0C-B949-1CE2-E2E0F4F1624C}"/>
              </a:ext>
            </a:extLst>
          </p:cNvPr>
          <p:cNvSpPr/>
          <p:nvPr/>
        </p:nvSpPr>
        <p:spPr>
          <a:xfrm>
            <a:off x="7303800" y="1990630"/>
            <a:ext cx="2156400" cy="739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EC Square Sans Pro" panose="020B0506040000020004" pitchFamily="34" charset="0"/>
              </a:rPr>
              <a:t>Primary Dealer Network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0C8439-FA6C-BD59-0288-FED893F6A317}"/>
              </a:ext>
            </a:extLst>
          </p:cNvPr>
          <p:cNvSpPr/>
          <p:nvPr/>
        </p:nvSpPr>
        <p:spPr>
          <a:xfrm>
            <a:off x="9591154" y="1990630"/>
            <a:ext cx="2155497" cy="73988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latin typeface="EC Square Sans Pro" panose="020B0506040000020004" pitchFamily="34" charset="0"/>
              </a:rPr>
              <a:t>Risk &amp; Governance Framework 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DD13045-F2B5-E9CC-007B-1CCC911E3BD0}"/>
              </a:ext>
            </a:extLst>
          </p:cNvPr>
          <p:cNvGrpSpPr/>
          <p:nvPr/>
        </p:nvGrpSpPr>
        <p:grpSpPr>
          <a:xfrm>
            <a:off x="571049" y="2878473"/>
            <a:ext cx="1905000" cy="2774749"/>
            <a:chOff x="571049" y="3120803"/>
            <a:chExt cx="1905000" cy="2774749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546DD38-4140-2855-D31F-098D51ABE474}"/>
                </a:ext>
              </a:extLst>
            </p:cNvPr>
            <p:cNvSpPr/>
            <p:nvPr/>
          </p:nvSpPr>
          <p:spPr>
            <a:xfrm>
              <a:off x="571049" y="3120803"/>
              <a:ext cx="1905000" cy="2575334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2F5A9D4-F845-A95E-53B0-F367FD5DC494}"/>
                </a:ext>
              </a:extLst>
            </p:cNvPr>
            <p:cNvSpPr txBox="1"/>
            <p:nvPr/>
          </p:nvSpPr>
          <p:spPr>
            <a:xfrm>
              <a:off x="571500" y="3264062"/>
              <a:ext cx="1780466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EC Square Sans Pro" panose="020B0506040000020004" pitchFamily="34" charset="0"/>
                </a:rPr>
                <a:t>Each 6-month funding plan lays out the: 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Target amount to be financed by EU-Bonds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Number and timing of expected syndicated transactions 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Target auction dates for EU-Bond and EU-Bill issuances</a:t>
              </a:r>
            </a:p>
            <a:p>
              <a:endParaRPr lang="en-IE" sz="1100" dirty="0"/>
            </a:p>
            <a:p>
              <a:endParaRPr lang="en-IE" sz="1100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694BA90-9640-134D-2696-C0C1E92F85FA}"/>
              </a:ext>
            </a:extLst>
          </p:cNvPr>
          <p:cNvGrpSpPr/>
          <p:nvPr/>
        </p:nvGrpSpPr>
        <p:grpSpPr>
          <a:xfrm>
            <a:off x="2840359" y="2878474"/>
            <a:ext cx="1905000" cy="2150726"/>
            <a:chOff x="2857500" y="3159532"/>
            <a:chExt cx="1905000" cy="259691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257BFEF-CFEC-AE39-DD40-755014182315}"/>
                </a:ext>
              </a:extLst>
            </p:cNvPr>
            <p:cNvSpPr/>
            <p:nvPr/>
          </p:nvSpPr>
          <p:spPr>
            <a:xfrm>
              <a:off x="2857500" y="3159532"/>
              <a:ext cx="1905000" cy="2369208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14D9923-48F2-4C28-5E8F-946FB1DE5809}"/>
                </a:ext>
              </a:extLst>
            </p:cNvPr>
            <p:cNvSpPr txBox="1"/>
            <p:nvPr/>
          </p:nvSpPr>
          <p:spPr>
            <a:xfrm>
              <a:off x="2982034" y="3445401"/>
              <a:ext cx="1655932" cy="217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3367B34-B075-7DD3-81B3-AE3D717B9881}"/>
                </a:ext>
              </a:extLst>
            </p:cNvPr>
            <p:cNvSpPr txBox="1"/>
            <p:nvPr/>
          </p:nvSpPr>
          <p:spPr>
            <a:xfrm>
              <a:off x="2919767" y="3294238"/>
              <a:ext cx="1780466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EC Square Sans Pro" panose="020B0506040000020004" pitchFamily="34" charset="0"/>
                </a:rPr>
                <a:t>Instruments include: 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EU-Bonds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EU-Bills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NGEU Green Bonds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Liquidity buffer at the ECB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n-IE" sz="1100" dirty="0">
                <a:latin typeface="EC Square Sans Pro" panose="020B0506040000020004" pitchFamily="34" charset="0"/>
              </a:endParaRP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endParaRPr lang="en-IE" sz="11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1C3EE7-FF03-00A2-6FEA-9E97191C6C34}"/>
              </a:ext>
            </a:extLst>
          </p:cNvPr>
          <p:cNvGrpSpPr/>
          <p:nvPr/>
        </p:nvGrpSpPr>
        <p:grpSpPr>
          <a:xfrm>
            <a:off x="5143049" y="2878473"/>
            <a:ext cx="1905000" cy="2540000"/>
            <a:chOff x="5143500" y="3170923"/>
            <a:chExt cx="1905000" cy="2540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8DFDFC4-07EC-BEF6-458C-625288D272E3}"/>
                </a:ext>
              </a:extLst>
            </p:cNvPr>
            <p:cNvSpPr/>
            <p:nvPr/>
          </p:nvSpPr>
          <p:spPr>
            <a:xfrm>
              <a:off x="5143500" y="3170923"/>
              <a:ext cx="1905000" cy="2540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AD6C93-1425-3202-C7AB-7C13F0AF2FCB}"/>
                </a:ext>
              </a:extLst>
            </p:cNvPr>
            <p:cNvSpPr txBox="1"/>
            <p:nvPr/>
          </p:nvSpPr>
          <p:spPr>
            <a:xfrm>
              <a:off x="5205316" y="3294238"/>
              <a:ext cx="17804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EC Square Sans Pro" panose="020B0506040000020004" pitchFamily="34" charset="0"/>
                </a:rPr>
                <a:t>Techniques include: 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Auctions 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Syndications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endParaRPr lang="en-IE" sz="1100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C1377A9-4CF6-AED3-7DEF-F305D2AB2090}"/>
              </a:ext>
            </a:extLst>
          </p:cNvPr>
          <p:cNvGrpSpPr/>
          <p:nvPr/>
        </p:nvGrpSpPr>
        <p:grpSpPr>
          <a:xfrm>
            <a:off x="7418931" y="2884618"/>
            <a:ext cx="1905000" cy="2563043"/>
            <a:chOff x="7429500" y="3170923"/>
            <a:chExt cx="1905000" cy="256304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A6CE274-51B8-5A68-3685-46539918686E}"/>
                </a:ext>
              </a:extLst>
            </p:cNvPr>
            <p:cNvSpPr/>
            <p:nvPr/>
          </p:nvSpPr>
          <p:spPr>
            <a:xfrm>
              <a:off x="7429500" y="3170923"/>
              <a:ext cx="1905000" cy="2540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3B65D36-9999-756F-3FE5-303D35B1FC74}"/>
                </a:ext>
              </a:extLst>
            </p:cNvPr>
            <p:cNvSpPr txBox="1"/>
            <p:nvPr/>
          </p:nvSpPr>
          <p:spPr>
            <a:xfrm>
              <a:off x="7491767" y="3271753"/>
              <a:ext cx="1780466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b="1" dirty="0">
                  <a:latin typeface="EC Square Sans Pro" panose="020B0506040000020004" pitchFamily="34" charset="0"/>
                </a:rPr>
                <a:t>The Commission’s 37 Primary Dealers: </a:t>
              </a:r>
            </a:p>
            <a:p>
              <a:endParaRPr lang="en-IE" sz="1100" b="1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Facilitate auctions and syndications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Support secondary market liquidity </a:t>
              </a:r>
            </a:p>
            <a:p>
              <a:endParaRPr lang="en-IE" sz="1100" dirty="0">
                <a:latin typeface="EC Square Sans Pro" panose="020B05060400000200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IE" sz="1100" dirty="0">
                  <a:latin typeface="EC Square Sans Pro" panose="020B0506040000020004" pitchFamily="34" charset="0"/>
                </a:rPr>
                <a:t>Ensure placement of EU debt with a wide investor base </a:t>
              </a:r>
            </a:p>
            <a:p>
              <a:endParaRPr lang="en-IE" sz="1100" dirty="0"/>
            </a:p>
            <a:p>
              <a:endParaRPr lang="en-IE" sz="1100" dirty="0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546D159-5016-36C6-7B21-9DBF76C5696D}"/>
              </a:ext>
            </a:extLst>
          </p:cNvPr>
          <p:cNvGrpSpPr/>
          <p:nvPr/>
        </p:nvGrpSpPr>
        <p:grpSpPr>
          <a:xfrm>
            <a:off x="9715500" y="2888211"/>
            <a:ext cx="1905000" cy="2540000"/>
            <a:chOff x="9721621" y="3159531"/>
            <a:chExt cx="1905000" cy="25400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8DEBB69-FB79-C419-1EA7-2A9D3FAE684E}"/>
                </a:ext>
              </a:extLst>
            </p:cNvPr>
            <p:cNvSpPr/>
            <p:nvPr/>
          </p:nvSpPr>
          <p:spPr>
            <a:xfrm>
              <a:off x="9721621" y="3159531"/>
              <a:ext cx="1905000" cy="2540000"/>
            </a:xfrm>
            <a:prstGeom prst="roundRect">
              <a:avLst/>
            </a:prstGeom>
            <a:solidFill>
              <a:schemeClr val="bg2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AF7352-992F-78FE-F400-8D0C34F75DB0}"/>
                </a:ext>
              </a:extLst>
            </p:cNvPr>
            <p:cNvSpPr txBox="1"/>
            <p:nvPr/>
          </p:nvSpPr>
          <p:spPr>
            <a:xfrm>
              <a:off x="9838543" y="3445401"/>
              <a:ext cx="1655932" cy="2177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IE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17094D-2DD5-3677-E16E-2FF096E3EE8A}"/>
                </a:ext>
              </a:extLst>
            </p:cNvPr>
            <p:cNvSpPr txBox="1"/>
            <p:nvPr/>
          </p:nvSpPr>
          <p:spPr>
            <a:xfrm>
              <a:off x="9783888" y="3264062"/>
              <a:ext cx="1780466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100" dirty="0">
                  <a:latin typeface="EC Square Sans Pro" panose="020B0506040000020004" pitchFamily="34" charset="0"/>
                </a:rPr>
                <a:t>Under the unified funding approach, all EU-Bond issuances are supported by the same risk and governance framework</a:t>
              </a:r>
              <a:r>
                <a:rPr lang="en-IE" sz="1100" b="1" dirty="0">
                  <a:latin typeface="EC Square Sans Pro" panose="020B0506040000020004" pitchFamily="34" charset="0"/>
                </a:rPr>
                <a:t>. </a:t>
              </a:r>
              <a:endParaRPr lang="en-IE" sz="1100" dirty="0">
                <a:latin typeface="EC Square Sans Pro" panose="020B0506040000020004" pitchFamily="34" charset="0"/>
              </a:endParaRPr>
            </a:p>
            <a:p>
              <a:endParaRPr lang="en-IE" sz="1100" dirty="0"/>
            </a:p>
            <a:p>
              <a:endParaRPr lang="en-IE" sz="1100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BADCB0-1840-4645-18FC-5378DCAC2E4C}"/>
              </a:ext>
            </a:extLst>
          </p:cNvPr>
          <p:cNvCxnSpPr>
            <a:stCxn id="20" idx="2"/>
            <a:endCxn id="5" idx="0"/>
          </p:cNvCxnSpPr>
          <p:nvPr/>
        </p:nvCxnSpPr>
        <p:spPr>
          <a:xfrm>
            <a:off x="1523549" y="2730510"/>
            <a:ext cx="0" cy="1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6EA58B-9662-2F5D-AAF0-C815A74122B0}"/>
              </a:ext>
            </a:extLst>
          </p:cNvPr>
          <p:cNvCxnSpPr>
            <a:cxnSpLocks/>
          </p:cNvCxnSpPr>
          <p:nvPr/>
        </p:nvCxnSpPr>
        <p:spPr>
          <a:xfrm>
            <a:off x="3809549" y="2730509"/>
            <a:ext cx="0" cy="1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62A395-AE8D-B322-BF37-8A62B6553650}"/>
              </a:ext>
            </a:extLst>
          </p:cNvPr>
          <p:cNvCxnSpPr/>
          <p:nvPr/>
        </p:nvCxnSpPr>
        <p:spPr>
          <a:xfrm>
            <a:off x="6128380" y="2722634"/>
            <a:ext cx="0" cy="1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A274D7-9882-1386-BD66-5741ADB74CD4}"/>
              </a:ext>
            </a:extLst>
          </p:cNvPr>
          <p:cNvCxnSpPr/>
          <p:nvPr/>
        </p:nvCxnSpPr>
        <p:spPr>
          <a:xfrm>
            <a:off x="8382000" y="2740248"/>
            <a:ext cx="0" cy="1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0528BE-C8FE-33EA-A9E5-CBAA871DB1DC}"/>
              </a:ext>
            </a:extLst>
          </p:cNvPr>
          <p:cNvCxnSpPr/>
          <p:nvPr/>
        </p:nvCxnSpPr>
        <p:spPr>
          <a:xfrm>
            <a:off x="10720388" y="2740248"/>
            <a:ext cx="0" cy="14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0487E4-FF8F-E318-B8D7-930E7B0ECAB5}"/>
              </a:ext>
            </a:extLst>
          </p:cNvPr>
          <p:cNvSpPr/>
          <p:nvPr/>
        </p:nvSpPr>
        <p:spPr>
          <a:xfrm>
            <a:off x="2840359" y="5225851"/>
            <a:ext cx="1931808" cy="1493135"/>
          </a:xfrm>
          <a:prstGeom prst="roundRect">
            <a:avLst/>
          </a:prstGeom>
          <a:solidFill>
            <a:schemeClr val="bg2"/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5683513E-16F9-3D56-B64E-9D97F206A333}"/>
              </a:ext>
            </a:extLst>
          </p:cNvPr>
          <p:cNvSpPr/>
          <p:nvPr/>
        </p:nvSpPr>
        <p:spPr>
          <a:xfrm>
            <a:off x="3589116" y="4887198"/>
            <a:ext cx="440865" cy="29206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058BE0-FF92-1FE8-3058-DE76087DBA9C}"/>
              </a:ext>
            </a:extLst>
          </p:cNvPr>
          <p:cNvSpPr txBox="1"/>
          <p:nvPr/>
        </p:nvSpPr>
        <p:spPr>
          <a:xfrm>
            <a:off x="2925698" y="5225851"/>
            <a:ext cx="18695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b="1" dirty="0">
                <a:latin typeface="EC Square Sans Pro" panose="020B0506040000020004" pitchFamily="34" charset="0"/>
              </a:rPr>
              <a:t>Supported by:</a:t>
            </a:r>
          </a:p>
          <a:p>
            <a:endParaRPr lang="en-IE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100" dirty="0">
                <a:latin typeface="EC Square Sans Pro" panose="020B0506040000020004" pitchFamily="34" charset="0"/>
              </a:rPr>
              <a:t>Quoting arrangements in interdealer electronic platforms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sz="1100" dirty="0">
                <a:latin typeface="EC Square Sans Pro" panose="020B0506040000020004" pitchFamily="34" charset="0"/>
              </a:rPr>
              <a:t>Backstop repurchase (Repo) Facility </a:t>
            </a:r>
            <a:endParaRPr lang="en-IE" sz="1100" dirty="0"/>
          </a:p>
        </p:txBody>
      </p:sp>
    </p:spTree>
    <p:extLst>
      <p:ext uri="{BB962C8B-B14F-4D97-AF65-F5344CB8AC3E}">
        <p14:creationId xmlns:p14="http://schemas.microsoft.com/office/powerpoint/2010/main" val="2364863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ts val="1200"/>
              </a:spcAft>
            </a:pPr>
            <a:r>
              <a:rPr lang="en-IE" altLang="en-US" dirty="0"/>
              <a:t>Long-term borrowing: EU-Bonds </a:t>
            </a:r>
          </a:p>
          <a:p>
            <a:pPr marL="571500" lvl="2" indent="-342900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sz="2000" dirty="0"/>
              <a:t>Regular issuance of </a:t>
            </a:r>
            <a:r>
              <a:rPr lang="en-IE" sz="2000" b="1" dirty="0">
                <a:solidFill>
                  <a:schemeClr val="tx2"/>
                </a:solidFill>
              </a:rPr>
              <a:t>liquid benchmark bonds from 3 to 30 years </a:t>
            </a:r>
          </a:p>
          <a:p>
            <a:pPr marL="571500" lvl="2" indent="-342900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altLang="en-US" sz="2000" b="1" dirty="0">
                <a:solidFill>
                  <a:schemeClr val="tx2"/>
                </a:solidFill>
              </a:rPr>
              <a:t>Conventional and green bonds </a:t>
            </a:r>
            <a:r>
              <a:rPr lang="en-IE" altLang="en-US" sz="2000" dirty="0"/>
              <a:t>via n</a:t>
            </a:r>
            <a:r>
              <a:rPr lang="en-US" sz="2000" dirty="0" err="1"/>
              <a:t>ew</a:t>
            </a:r>
            <a:r>
              <a:rPr lang="en-US" sz="2000" dirty="0"/>
              <a:t> issues or taps</a:t>
            </a:r>
          </a:p>
          <a:p>
            <a:pPr marL="571500" lvl="2" indent="-342900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sz="2000" dirty="0"/>
              <a:t>Expected total volume and issuance weeks announced in 6-monthly funding plans.</a:t>
            </a:r>
          </a:p>
          <a:p>
            <a:pPr marL="571500" lvl="2" indent="-342900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sz="2000" b="1" dirty="0">
                <a:solidFill>
                  <a:schemeClr val="tx2"/>
                </a:solidFill>
              </a:rPr>
              <a:t>Bond issuances via syndicated transactions and auctions,</a:t>
            </a:r>
            <a:r>
              <a:rPr lang="en-IE" sz="2000" b="1" dirty="0">
                <a:solidFill>
                  <a:srgbClr val="4C4B9A"/>
                </a:solidFill>
              </a:rPr>
              <a:t> </a:t>
            </a:r>
            <a:r>
              <a:rPr lang="en-IE" sz="2000" dirty="0"/>
              <a:t>on basis of </a:t>
            </a:r>
            <a:br>
              <a:rPr lang="en-IE" sz="2000" dirty="0"/>
            </a:br>
            <a:r>
              <a:rPr lang="en-IE" sz="2000" dirty="0"/>
              <a:t>pre-announced </a:t>
            </a:r>
            <a:r>
              <a:rPr lang="en-IE" sz="2000" dirty="0">
                <a:hlinkClick r:id="rId3"/>
              </a:rPr>
              <a:t>issuance windows </a:t>
            </a:r>
            <a:endParaRPr lang="en-IE" sz="2000" dirty="0"/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2000" b="1" dirty="0">
                <a:solidFill>
                  <a:schemeClr val="tx2"/>
                </a:solidFill>
              </a:rPr>
              <a:t>Single- or </a:t>
            </a:r>
            <a:r>
              <a:rPr lang="en-US" sz="2000" b="1" dirty="0" err="1">
                <a:solidFill>
                  <a:schemeClr val="tx2"/>
                </a:solidFill>
              </a:rPr>
              <a:t>multibond</a:t>
            </a:r>
            <a:r>
              <a:rPr lang="en-US" sz="2000" b="1" dirty="0">
                <a:solidFill>
                  <a:schemeClr val="tx2"/>
                </a:solidFill>
              </a:rPr>
              <a:t> auctions</a:t>
            </a:r>
            <a:r>
              <a:rPr lang="en-US" sz="2000" dirty="0"/>
              <a:t>, including 3-leg auctions as of Q2 2025. Introduction of non-competitive auction allocations (“greenshoe option”) expected in H2 2025, allowing for the allocation of additional amounts of auctioned bonds in the immediate aftermath of an auction.</a:t>
            </a:r>
            <a:endParaRPr lang="en-IE" sz="2000" dirty="0"/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sz="2000" dirty="0"/>
              <a:t>Any changes related to information in the funding plan is communicated to the market in a timely manner. </a:t>
            </a:r>
          </a:p>
          <a:p>
            <a:pPr marL="1028700" lvl="3" indent="-342900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endParaRPr lang="en-I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funding pillar (1) – EU-Bonds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74733" y="517044"/>
            <a:ext cx="295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FUNDING APPROACH</a:t>
            </a:r>
          </a:p>
        </p:txBody>
      </p:sp>
    </p:spTree>
    <p:extLst>
      <p:ext uri="{BB962C8B-B14F-4D97-AF65-F5344CB8AC3E}">
        <p14:creationId xmlns:p14="http://schemas.microsoft.com/office/powerpoint/2010/main" val="607621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471734"/>
            <a:ext cx="10905699" cy="4869222"/>
          </a:xfrm>
        </p:spPr>
        <p:txBody>
          <a:bodyPr/>
          <a:lstStyle/>
          <a:p>
            <a:pPr marL="228600" lvl="1" algn="just">
              <a:spcBef>
                <a:spcPts val="0"/>
              </a:spcBef>
              <a:spcAft>
                <a:spcPts val="1200"/>
              </a:spcAft>
            </a:pPr>
            <a:r>
              <a:rPr lang="en-IE" dirty="0"/>
              <a:t>Short-term borrowing: EU-Bills </a:t>
            </a:r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sz="2000" dirty="0"/>
              <a:t>Cost efficient way to fund the cash holdings needed </a:t>
            </a:r>
            <a:r>
              <a:rPr lang="en-IE" sz="2000" b="1" dirty="0">
                <a:solidFill>
                  <a:schemeClr val="tx2"/>
                </a:solidFill>
              </a:rPr>
              <a:t>to manage liquidity risk </a:t>
            </a:r>
            <a:r>
              <a:rPr lang="en-IE" sz="2000" dirty="0"/>
              <a:t>and</a:t>
            </a:r>
            <a:r>
              <a:rPr lang="en-GB" sz="2000" dirty="0"/>
              <a:t> </a:t>
            </a:r>
            <a:r>
              <a:rPr lang="en-GB" sz="2000" b="1" dirty="0">
                <a:solidFill>
                  <a:schemeClr val="tx2"/>
                </a:solidFill>
              </a:rPr>
              <a:t>temporarily fund disbursements</a:t>
            </a:r>
            <a:r>
              <a:rPr lang="en-GB" dirty="0"/>
              <a:t>.</a:t>
            </a:r>
            <a:endParaRPr lang="en-US" dirty="0"/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sz="2000" b="1" dirty="0">
                <a:solidFill>
                  <a:schemeClr val="tx2"/>
                </a:solidFill>
              </a:rPr>
              <a:t>Access to the deep and liquid money market</a:t>
            </a:r>
            <a:r>
              <a:rPr lang="en-GB" sz="2000" b="1" dirty="0">
                <a:solidFill>
                  <a:srgbClr val="4C4B9A"/>
                </a:solidFill>
              </a:rPr>
              <a:t> </a:t>
            </a:r>
            <a:r>
              <a:rPr lang="en-IE" sz="2000" dirty="0"/>
              <a:t>enabling the EU</a:t>
            </a:r>
            <a:r>
              <a:rPr lang="en-US" sz="2000" dirty="0"/>
              <a:t> to </a:t>
            </a:r>
            <a:r>
              <a:rPr lang="en-US" sz="2000" b="1" dirty="0">
                <a:solidFill>
                  <a:schemeClr val="tx2"/>
                </a:solidFill>
              </a:rPr>
              <a:t>widen its investor base by attracting new investors or additional portfolios of existing investors</a:t>
            </a:r>
            <a:r>
              <a:rPr lang="en-US" dirty="0"/>
              <a:t>.</a:t>
            </a:r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2000" dirty="0"/>
              <a:t>As a general rule, two EU-Bills auctions per month, in 3-, 6- and (as of January 2025) 12-month maturities. </a:t>
            </a:r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2000" dirty="0"/>
              <a:t>In </a:t>
            </a:r>
            <a:r>
              <a:rPr lang="en-US" sz="2000" b="1" dirty="0">
                <a:solidFill>
                  <a:schemeClr val="accent1"/>
                </a:solidFill>
              </a:rPr>
              <a:t>H1 2025</a:t>
            </a:r>
            <a:r>
              <a:rPr lang="en-US" sz="2000" dirty="0"/>
              <a:t>, new lines with 6-month and 12-month maturities are created in </a:t>
            </a:r>
            <a:r>
              <a:rPr lang="en-US" sz="2000" b="1" dirty="0">
                <a:solidFill>
                  <a:schemeClr val="tx2"/>
                </a:solidFill>
              </a:rPr>
              <a:t>1</a:t>
            </a:r>
            <a:r>
              <a:rPr lang="en-US" sz="2000" b="1" baseline="30000" dirty="0">
                <a:solidFill>
                  <a:schemeClr val="tx2"/>
                </a:solidFill>
              </a:rPr>
              <a:t>st</a:t>
            </a:r>
            <a:r>
              <a:rPr lang="en-US" sz="2000" b="1" dirty="0">
                <a:solidFill>
                  <a:schemeClr val="tx2"/>
                </a:solidFill>
              </a:rPr>
              <a:t> auction of the month </a:t>
            </a:r>
            <a:r>
              <a:rPr lang="en-US" sz="2000" dirty="0"/>
              <a:t>and an established line with 3-months to maturity is tapped. In </a:t>
            </a:r>
            <a:r>
              <a:rPr lang="en-US" sz="2000" b="1" dirty="0">
                <a:solidFill>
                  <a:schemeClr val="accent1"/>
                </a:solidFill>
              </a:rPr>
              <a:t>2</a:t>
            </a:r>
            <a:r>
              <a:rPr lang="en-US" sz="2000" b="1" baseline="30000" dirty="0">
                <a:solidFill>
                  <a:schemeClr val="accent1"/>
                </a:solidFill>
              </a:rPr>
              <a:t>nd</a:t>
            </a:r>
            <a:r>
              <a:rPr lang="en-US" sz="2000" b="1" dirty="0">
                <a:solidFill>
                  <a:schemeClr val="accent1"/>
                </a:solidFill>
              </a:rPr>
              <a:t> auction of the month</a:t>
            </a:r>
            <a:r>
              <a:rPr lang="en-US" sz="2000" dirty="0"/>
              <a:t> already outstanding lines are tapped. </a:t>
            </a:r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2000" dirty="0">
                <a:ea typeface="Calibri" panose="020F0502020204030204" pitchFamily="34" charset="0"/>
              </a:rPr>
              <a:t>A</a:t>
            </a:r>
            <a:r>
              <a:rPr lang="en-US" sz="2000" dirty="0">
                <a:effectLst/>
                <a:ea typeface="Calibri" panose="020F0502020204030204" pitchFamily="34" charset="0"/>
              </a:rPr>
              <a:t>s of </a:t>
            </a:r>
            <a:r>
              <a:rPr lang="en-US" sz="2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H2 2025</a:t>
            </a:r>
            <a:r>
              <a:rPr lang="en-US" sz="2000" dirty="0">
                <a:effectLst/>
                <a:ea typeface="Calibri" panose="020F0502020204030204" pitchFamily="34" charset="0"/>
              </a:rPr>
              <a:t>, previously issued 12m lines will be used to tap the 6m bucket as per issuance pattern established since 2021 for 3-month and 6-month lines.</a:t>
            </a:r>
            <a:endParaRPr lang="en-US" sz="2000" dirty="0"/>
          </a:p>
          <a:p>
            <a:pPr marL="571500" lvl="2" indent="-342900" algn="just">
              <a:spcBef>
                <a:spcPct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sz="2000" dirty="0"/>
              <a:t>Auction dates announced in the </a:t>
            </a:r>
            <a:r>
              <a:rPr lang="en-IE" sz="2000" b="1" dirty="0">
                <a:solidFill>
                  <a:schemeClr val="accent1"/>
                </a:solidFill>
              </a:rPr>
              <a:t>6-monthly funding plans</a:t>
            </a:r>
            <a:r>
              <a:rPr lang="en-IE" sz="2000" dirty="0"/>
              <a:t>, with details</a:t>
            </a:r>
            <a:r>
              <a:rPr lang="en-US" sz="2000" dirty="0"/>
              <a:t> of each EU-Bills auction released on the Friday preceding the auction in question.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EU funding pillar (2) – EU-Bills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74733" y="517044"/>
            <a:ext cx="295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FUNDING APPROACH</a:t>
            </a:r>
          </a:p>
        </p:txBody>
      </p:sp>
    </p:spTree>
    <p:extLst>
      <p:ext uri="{BB962C8B-B14F-4D97-AF65-F5344CB8AC3E}">
        <p14:creationId xmlns:p14="http://schemas.microsoft.com/office/powerpoint/2010/main" val="235059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076325" y="1047750"/>
            <a:ext cx="10156825" cy="2387600"/>
          </a:xfrm>
        </p:spPr>
        <p:txBody>
          <a:bodyPr/>
          <a:lstStyle/>
          <a:p>
            <a:pPr eaLnBrk="1" hangingPunct="1"/>
            <a:r>
              <a:rPr lang="en-IE" altLang="en-US" dirty="0"/>
              <a:t>The European Union: </a:t>
            </a:r>
            <a:br>
              <a:rPr lang="en-IE" altLang="en-US" dirty="0"/>
            </a:br>
            <a:r>
              <a:rPr lang="en-IE" altLang="en-US" dirty="0"/>
              <a:t>Who we are</a:t>
            </a:r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76400"/>
            <a:ext cx="10709367" cy="4031129"/>
          </a:xfrm>
        </p:spPr>
        <p:txBody>
          <a:bodyPr/>
          <a:lstStyle/>
          <a:p>
            <a:r>
              <a:rPr lang="en-US" dirty="0"/>
              <a:t>A strong and geographically diverse group of </a:t>
            </a:r>
            <a:r>
              <a:rPr lang="en-US" b="1" dirty="0">
                <a:solidFill>
                  <a:schemeClr val="tx2"/>
                </a:solidFill>
              </a:rPr>
              <a:t>37 Primary Dealers </a:t>
            </a:r>
            <a:r>
              <a:rPr lang="en-US" dirty="0"/>
              <a:t>supporting EU-Bonds and EU-Bills in primary and secondary markets.</a:t>
            </a:r>
          </a:p>
          <a:p>
            <a:endParaRPr lang="en-GB" dirty="0"/>
          </a:p>
        </p:txBody>
      </p:sp>
      <p:sp>
        <p:nvSpPr>
          <p:cNvPr id="96" name="Title 9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Primary Dealer Network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87712" y="2492725"/>
            <a:ext cx="10009253" cy="3286748"/>
            <a:chOff x="122813" y="1469105"/>
            <a:chExt cx="11552980" cy="4293055"/>
          </a:xfrm>
        </p:grpSpPr>
        <p:sp>
          <p:nvSpPr>
            <p:cNvPr id="85" name="Rectangle 84"/>
            <p:cNvSpPr/>
            <p:nvPr/>
          </p:nvSpPr>
          <p:spPr>
            <a:xfrm>
              <a:off x="10131805" y="3731511"/>
              <a:ext cx="1535971" cy="61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0139822" y="2316961"/>
              <a:ext cx="1535971" cy="61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526992" y="2320266"/>
              <a:ext cx="1535971" cy="613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4607" y="1605756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607" y="231434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4607" y="302292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4607" y="373151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4607" y="444009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4607" y="5148683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688393" y="1614483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688393" y="2323068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88393" y="3031653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8393" y="3740239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88393" y="4448824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071500" y="1605756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71500" y="231434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71500" y="302292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71500" y="373151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1500" y="444009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071500" y="5148683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139822" y="1619564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05286" y="1611681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05286" y="232026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305286" y="302885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05286" y="3737438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305286" y="444602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143550" y="4433108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922179" y="1605756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922179" y="231434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922179" y="302292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22179" y="373151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922179" y="444009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139822" y="3018559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39071" y="302292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39071" y="3731512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8539071" y="4440097"/>
              <a:ext cx="1527954" cy="6134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608" y="1723049"/>
              <a:ext cx="1576112" cy="4597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61" b="23437"/>
            <a:stretch/>
          </p:blipFill>
          <p:spPr>
            <a:xfrm>
              <a:off x="3701907" y="1724373"/>
              <a:ext cx="1442526" cy="41113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8851" y="1776524"/>
              <a:ext cx="1047135" cy="31297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3606" y="1469105"/>
              <a:ext cx="1649362" cy="928246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7" t="27018" r="20391" b="26814"/>
            <a:stretch/>
          </p:blipFill>
          <p:spPr>
            <a:xfrm>
              <a:off x="10252046" y="1641377"/>
              <a:ext cx="1264136" cy="606639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782" y="2411267"/>
              <a:ext cx="753555" cy="489810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2" t="41344" r="7216" b="37308"/>
            <a:stretch/>
          </p:blipFill>
          <p:spPr>
            <a:xfrm>
              <a:off x="5326938" y="2547763"/>
              <a:ext cx="1491402" cy="279638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0718" y="3048461"/>
              <a:ext cx="1255966" cy="55367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4290" y="2475367"/>
              <a:ext cx="1705436" cy="43595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543" y="2344455"/>
              <a:ext cx="1520826" cy="62622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491" y="2487412"/>
              <a:ext cx="1406689" cy="292328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13" y="3169802"/>
              <a:ext cx="2088934" cy="44762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768" y="3076011"/>
              <a:ext cx="552900" cy="552900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311" y="3151603"/>
              <a:ext cx="1404969" cy="376331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543" y="3218180"/>
              <a:ext cx="1458869" cy="222573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18" b="24218"/>
            <a:stretch/>
          </p:blipFill>
          <p:spPr>
            <a:xfrm>
              <a:off x="2177836" y="3804678"/>
              <a:ext cx="1238568" cy="47899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78" b="37278"/>
            <a:stretch/>
          </p:blipFill>
          <p:spPr>
            <a:xfrm>
              <a:off x="3620370" y="3804678"/>
              <a:ext cx="1556379" cy="396018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264" y="1689205"/>
              <a:ext cx="1071761" cy="48146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908" y="3735289"/>
              <a:ext cx="961461" cy="582645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930" y="3834434"/>
              <a:ext cx="1361409" cy="349517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1595" y="3887069"/>
              <a:ext cx="1435105" cy="258210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144" y="4457230"/>
              <a:ext cx="609038" cy="58728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68" y="4621022"/>
              <a:ext cx="1323702" cy="269080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333" y="4472823"/>
              <a:ext cx="596387" cy="533767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355" y="5227049"/>
              <a:ext cx="1410693" cy="439079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7" t="34126" r="6821" b="35798"/>
            <a:stretch/>
          </p:blipFill>
          <p:spPr>
            <a:xfrm>
              <a:off x="10139224" y="3793453"/>
              <a:ext cx="1431889" cy="423058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408" y="4518718"/>
              <a:ext cx="970736" cy="44018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115" y="4626765"/>
              <a:ext cx="1356510" cy="366258"/>
            </a:xfrm>
            <a:prstGeom prst="rect">
              <a:avLst/>
            </a:prstGeom>
          </p:spPr>
        </p:pic>
        <p:sp>
          <p:nvSpPr>
            <p:cNvPr id="89" name="Rectangle 88"/>
            <p:cNvSpPr/>
            <p:nvPr/>
          </p:nvSpPr>
          <p:spPr>
            <a:xfrm>
              <a:off x="8526992" y="1605611"/>
              <a:ext cx="1535971" cy="613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dist="63500" dir="2700000" algn="tl" rotWithShape="0">
                <a:schemeClr val="bg1">
                  <a:lumMod val="65000"/>
                  <a:alpha val="1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2640" y="3086351"/>
              <a:ext cx="1381058" cy="426725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555" y="2517603"/>
              <a:ext cx="1419574" cy="29445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7" t="33042" r="3169" b="29690"/>
            <a:stretch/>
          </p:blipFill>
          <p:spPr>
            <a:xfrm>
              <a:off x="8624168" y="1766073"/>
              <a:ext cx="1450657" cy="301294"/>
            </a:xfrm>
            <a:prstGeom prst="rect">
              <a:avLst/>
            </a:prstGeom>
          </p:spPr>
        </p:pic>
      </p:grpSp>
      <p:sp>
        <p:nvSpPr>
          <p:cNvPr id="9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1AFC49F6-F83D-4228-B2C7-A94B21FEF7C9}" type="slidenum">
              <a:rPr lang="en-GB" sz="1000">
                <a:latin typeface="EC Square Sans Pro" panose="020B0506040000020004" pitchFamily="34" charset="0"/>
              </a:rPr>
              <a:pPr>
                <a:defRPr/>
              </a:pPr>
              <a:t>20</a:t>
            </a:fld>
            <a:endParaRPr lang="en-GB" sz="1000" dirty="0">
              <a:latin typeface="EC Square Sans Pro" panose="020B0506040000020004" pitchFamily="34" charset="0"/>
            </a:endParaRPr>
          </a:p>
        </p:txBody>
      </p:sp>
      <p:sp>
        <p:nvSpPr>
          <p:cNvPr id="94" name="Title 1"/>
          <p:cNvSpPr txBox="1">
            <a:spLocks/>
          </p:cNvSpPr>
          <p:nvPr/>
        </p:nvSpPr>
        <p:spPr bwMode="auto">
          <a:xfrm>
            <a:off x="974733" y="517044"/>
            <a:ext cx="2952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FUNDING APPROACH</a:t>
            </a: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8" b="16878"/>
          <a:stretch/>
        </p:blipFill>
        <p:spPr>
          <a:xfrm>
            <a:off x="9744318" y="3749942"/>
            <a:ext cx="1133505" cy="353173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24" y="4199171"/>
            <a:ext cx="632333" cy="44096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54" y="3315105"/>
            <a:ext cx="1086142" cy="16070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4" b="18175"/>
          <a:stretch/>
        </p:blipFill>
        <p:spPr>
          <a:xfrm>
            <a:off x="3035931" y="4805234"/>
            <a:ext cx="544183" cy="41533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79" y="4743457"/>
            <a:ext cx="992430" cy="4945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5C940F-BDEE-FB51-9372-E3138B45DF7E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2762" y="5363082"/>
            <a:ext cx="933824" cy="37162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NextGenerationEU</a:t>
            </a:r>
            <a:r>
              <a:rPr lang="bg-BG" altLang="en-US" dirty="0"/>
              <a:t>: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dirty="0"/>
              <a:t>Green Bonds</a:t>
            </a:r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EDCEF-D8A6-CE68-A40E-FC414D25D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9E20AF-5A5A-405A-4CC4-853BFC99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27996"/>
            <a:ext cx="10515600" cy="782357"/>
          </a:xfrm>
        </p:spPr>
        <p:txBody>
          <a:bodyPr/>
          <a:lstStyle/>
          <a:p>
            <a:r>
              <a:rPr lang="en-GB" dirty="0"/>
              <a:t>NextGenerationEU: a key part of EU’s green transformation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6A6A13-F1E9-474F-762A-9E9EA3C677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0B031628-5A61-4625-A545-B4582C048AE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5EAABD-9E47-4EFB-B4BA-0C0C3CFB7CD6}"/>
              </a:ext>
            </a:extLst>
          </p:cNvPr>
          <p:cNvSpPr txBox="1">
            <a:spLocks/>
          </p:cNvSpPr>
          <p:nvPr/>
        </p:nvSpPr>
        <p:spPr bwMode="auto">
          <a:xfrm>
            <a:off x="974733" y="517044"/>
            <a:ext cx="410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NextGenerationEU GREEN BONDS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B37214FA-0B9E-95FE-3BD5-A8E6C9D6EB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76400"/>
          <a:ext cx="10906125" cy="4030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B0180BB2-1620-3BA5-1478-F9AA4A1FB9D5}"/>
              </a:ext>
            </a:extLst>
          </p:cNvPr>
          <p:cNvSpPr txBox="1"/>
          <p:nvPr/>
        </p:nvSpPr>
        <p:spPr>
          <a:xfrm>
            <a:off x="838199" y="1676400"/>
            <a:ext cx="17042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/>
              <a:t>2019: </a:t>
            </a:r>
            <a:r>
              <a:rPr lang="en-IE" sz="1600" b="1" dirty="0">
                <a:solidFill>
                  <a:schemeClr val="accent2"/>
                </a:solidFill>
              </a:rPr>
              <a:t>European Green Deal:  </a:t>
            </a:r>
            <a:r>
              <a:rPr lang="en-IE" sz="1600" dirty="0"/>
              <a:t>Strategic goal of climate neutrality by 2050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05EFCB5-535F-1509-36B4-49A0AC04195D}"/>
              </a:ext>
            </a:extLst>
          </p:cNvPr>
          <p:cNvSpPr txBox="1"/>
          <p:nvPr/>
        </p:nvSpPr>
        <p:spPr>
          <a:xfrm>
            <a:off x="2468136" y="4103112"/>
            <a:ext cx="19403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63D"/>
              </a:buClr>
            </a:pPr>
            <a:r>
              <a:rPr lang="en-IE" sz="1600" dirty="0"/>
              <a:t>2020: Commitment of </a:t>
            </a:r>
            <a:r>
              <a:rPr lang="en-IE" sz="1600" b="1" dirty="0">
                <a:solidFill>
                  <a:srgbClr val="92E910"/>
                </a:solidFill>
              </a:rPr>
              <a:t>30% climate expenditures in EU budget 2021-27 </a:t>
            </a:r>
            <a:r>
              <a:rPr lang="en-IE" sz="1600" dirty="0"/>
              <a:t>(from 20% in 2014-20 budget)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515B807-D911-6E41-2D22-1B03D3BD4493}"/>
              </a:ext>
            </a:extLst>
          </p:cNvPr>
          <p:cNvSpPr txBox="1"/>
          <p:nvPr/>
        </p:nvSpPr>
        <p:spPr>
          <a:xfrm>
            <a:off x="3806702" y="1145782"/>
            <a:ext cx="408836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863D"/>
              </a:buClr>
            </a:pPr>
            <a:r>
              <a:rPr lang="en-US" sz="1600" dirty="0"/>
              <a:t>2021: </a:t>
            </a:r>
            <a:r>
              <a:rPr lang="en-US" sz="1600" b="1" dirty="0">
                <a:solidFill>
                  <a:srgbClr val="20D52A"/>
                </a:solidFill>
              </a:rPr>
              <a:t>European Climate Law adopted: </a:t>
            </a:r>
            <a:r>
              <a:rPr lang="en-US" sz="1600" dirty="0"/>
              <a:t>binding Union climate target of a reduction of at least 55% GHG emissions by 2030 vs 1990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  <a:buClr>
                <a:srgbClr val="00863D"/>
              </a:buClr>
            </a:pPr>
            <a:r>
              <a:rPr lang="en-US" sz="1600" dirty="0"/>
              <a:t>February: </a:t>
            </a:r>
            <a:r>
              <a:rPr lang="en-US" sz="1600" b="1" dirty="0">
                <a:solidFill>
                  <a:srgbClr val="20D52A"/>
                </a:solidFill>
              </a:rPr>
              <a:t>NGEU Recovery and Resilience Facility</a:t>
            </a:r>
            <a:r>
              <a:rPr lang="en-US" sz="1600" b="1" dirty="0">
                <a:solidFill>
                  <a:srgbClr val="00863D"/>
                </a:solidFill>
              </a:rPr>
              <a:t> </a:t>
            </a:r>
            <a:r>
              <a:rPr lang="en-US" sz="1600" dirty="0"/>
              <a:t>Regulation with 37% minimum climate related investments; December: </a:t>
            </a:r>
            <a:r>
              <a:rPr lang="en-US" sz="1600" b="1" dirty="0">
                <a:solidFill>
                  <a:srgbClr val="20D52A"/>
                </a:solidFill>
              </a:rPr>
              <a:t>Taxonomy</a:t>
            </a:r>
            <a:r>
              <a:rPr lang="en-US" sz="1600" b="1" dirty="0">
                <a:solidFill>
                  <a:srgbClr val="00863D"/>
                </a:solidFill>
              </a:rPr>
              <a:t> </a:t>
            </a:r>
            <a:r>
              <a:rPr lang="en-US" sz="1600" dirty="0"/>
              <a:t>Delegated Acts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A9F981A-EDEF-0546-E855-D6728C3E60A0}"/>
              </a:ext>
            </a:extLst>
          </p:cNvPr>
          <p:cNvSpPr txBox="1"/>
          <p:nvPr/>
        </p:nvSpPr>
        <p:spPr>
          <a:xfrm>
            <a:off x="6053254" y="4103112"/>
            <a:ext cx="2418942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63D"/>
              </a:buClr>
            </a:pPr>
            <a:r>
              <a:rPr lang="en-IE" sz="1600" dirty="0"/>
              <a:t>2022: </a:t>
            </a:r>
            <a:r>
              <a:rPr lang="en-IE" sz="1600" b="1" dirty="0" err="1">
                <a:solidFill>
                  <a:srgbClr val="2FC096"/>
                </a:solidFill>
              </a:rPr>
              <a:t>REPowerEU</a:t>
            </a:r>
            <a:r>
              <a:rPr lang="en-IE" sz="1600" dirty="0"/>
              <a:t>, EU’s plan to save energy, diversify energy supply, resulting in an 18% reduction in gas demand in two years.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63D"/>
              </a:buClr>
            </a:pPr>
            <a:r>
              <a:rPr lang="en-IE" sz="1600" dirty="0"/>
              <a:t>First annual </a:t>
            </a:r>
            <a:r>
              <a:rPr lang="en-IE" sz="1600" b="1" dirty="0">
                <a:solidFill>
                  <a:srgbClr val="2FC096"/>
                </a:solidFill>
              </a:rPr>
              <a:t>NGEU Green Bond Report</a:t>
            </a:r>
            <a:r>
              <a:rPr lang="en-IE" sz="16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63D"/>
              </a:buClr>
            </a:pPr>
            <a:endParaRPr lang="en-IE" sz="16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E225AB1-8C2B-3FE3-8860-B27A4A5570E9}"/>
              </a:ext>
            </a:extLst>
          </p:cNvPr>
          <p:cNvSpPr txBox="1"/>
          <p:nvPr/>
        </p:nvSpPr>
        <p:spPr>
          <a:xfrm>
            <a:off x="8086912" y="1210353"/>
            <a:ext cx="27766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sz="1600" dirty="0"/>
              <a:t>2023</a:t>
            </a:r>
            <a:r>
              <a:rPr lang="en-IE" sz="1600" dirty="0">
                <a:solidFill>
                  <a:srgbClr val="3D85AD"/>
                </a:solidFill>
              </a:rPr>
              <a:t>: </a:t>
            </a:r>
            <a:r>
              <a:rPr lang="en-IE" sz="1600" b="1" dirty="0">
                <a:solidFill>
                  <a:srgbClr val="3D85AD"/>
                </a:solidFill>
              </a:rPr>
              <a:t>Green deal industrial plan</a:t>
            </a:r>
            <a:r>
              <a:rPr lang="en-IE" sz="1600" dirty="0"/>
              <a:t>, promoting: predictable and simplified regularity environment, faster access to sufficient funding, enhancing the necessary skills and open and fair trade.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EA962C-BED6-7351-D488-5F43836E3DAF}"/>
              </a:ext>
            </a:extLst>
          </p:cNvPr>
          <p:cNvSpPr txBox="1"/>
          <p:nvPr/>
        </p:nvSpPr>
        <p:spPr>
          <a:xfrm>
            <a:off x="9538009" y="4103112"/>
            <a:ext cx="194031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00863D"/>
              </a:buClr>
            </a:pPr>
            <a:r>
              <a:rPr lang="en-IE" sz="1600" dirty="0"/>
              <a:t>2024: Entry into force of </a:t>
            </a:r>
            <a:r>
              <a:rPr lang="en-IE" sz="1600" b="1" dirty="0">
                <a:solidFill>
                  <a:srgbClr val="4C4B9A"/>
                </a:solidFill>
              </a:rPr>
              <a:t>Net-Zero Industry Act </a:t>
            </a:r>
            <a:r>
              <a:rPr lang="en-IE" sz="1600" dirty="0"/>
              <a:t>and </a:t>
            </a:r>
            <a:r>
              <a:rPr lang="en-IE" sz="1600" b="1" dirty="0">
                <a:solidFill>
                  <a:srgbClr val="4C4B9A"/>
                </a:solidFill>
              </a:rPr>
              <a:t>Nature Restoration Law</a:t>
            </a:r>
            <a:r>
              <a:rPr lang="en-IE" sz="1600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00863D"/>
              </a:buClr>
            </a:pPr>
            <a:endParaRPr lang="en-IE" sz="1600" dirty="0"/>
          </a:p>
        </p:txBody>
      </p:sp>
    </p:spTree>
    <p:extLst>
      <p:ext uri="{BB962C8B-B14F-4D97-AF65-F5344CB8AC3E}">
        <p14:creationId xmlns:p14="http://schemas.microsoft.com/office/powerpoint/2010/main" val="37729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838197" y="1317017"/>
            <a:ext cx="10905699" cy="3037082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US" altLang="en-US" sz="1800" dirty="0"/>
              <a:t>Up to </a:t>
            </a:r>
            <a:r>
              <a:rPr lang="en-US" altLang="en-US" sz="1800" b="1" dirty="0">
                <a:solidFill>
                  <a:srgbClr val="00863D"/>
                </a:solidFill>
              </a:rPr>
              <a:t>30% of </a:t>
            </a:r>
            <a:r>
              <a:rPr lang="en-US" altLang="en-US" sz="1800" b="1" dirty="0" err="1">
                <a:solidFill>
                  <a:srgbClr val="00863D"/>
                </a:solidFill>
              </a:rPr>
              <a:t>NextGenerationEU</a:t>
            </a:r>
            <a:r>
              <a:rPr lang="en-US" altLang="en-US" sz="1800" b="1" dirty="0">
                <a:solidFill>
                  <a:srgbClr val="00863D"/>
                </a:solidFill>
              </a:rPr>
              <a:t> </a:t>
            </a:r>
            <a:r>
              <a:rPr lang="en-US" altLang="en-US" sz="1800" dirty="0"/>
              <a:t>funding to be raised in the form of </a:t>
            </a:r>
            <a:r>
              <a:rPr lang="en-US" altLang="en-US" sz="1800" b="1" dirty="0">
                <a:solidFill>
                  <a:srgbClr val="00863D"/>
                </a:solidFill>
              </a:rPr>
              <a:t>green bonds </a:t>
            </a:r>
            <a:r>
              <a:rPr lang="en-US" altLang="en-US" sz="1800" dirty="0"/>
              <a:t>(expected to make the EU the world’s largest green bond issuer)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US" altLang="en-US" sz="1800" b="1" dirty="0">
                <a:solidFill>
                  <a:srgbClr val="00863D"/>
                </a:solidFill>
              </a:rPr>
              <a:t>NGEU Green Bonds eligible expenditure</a:t>
            </a:r>
            <a:r>
              <a:rPr lang="en-US" altLang="en-US" sz="1800" dirty="0"/>
              <a:t>: Only new green investments and reforms under Member States’ National Recovery Plans made after February 2020 – when COVID-19 started (no financing of recurring expenditure)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sz="1800" dirty="0"/>
              <a:t>NGEU Green Bonds </a:t>
            </a:r>
            <a:r>
              <a:rPr lang="en-IE" sz="1800" b="1" dirty="0">
                <a:solidFill>
                  <a:srgbClr val="00863D"/>
                </a:solidFill>
              </a:rPr>
              <a:t>issuances are calibrated to the timing of Member States' reporting </a:t>
            </a:r>
            <a:r>
              <a:rPr lang="en-IE" sz="1800" dirty="0"/>
              <a:t>of eligible expenses. 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sz="1800" dirty="0"/>
              <a:t>For expenses that are confirmed after 2026, the Commission may issue NGEU Green Bonds to replace maturing conventional bonds during the NGEU refinancing phase.</a:t>
            </a:r>
            <a:endParaRPr lang="en-US" altLang="en-US" sz="1800" dirty="0"/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endParaRPr lang="en-US" altLang="en-US" sz="1800" dirty="0"/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endParaRPr lang="en-US" altLang="en-US" sz="1800" b="1" dirty="0">
              <a:solidFill>
                <a:srgbClr val="00863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NextGenerationEU: Green Bonds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199" y="4718304"/>
            <a:ext cx="10669300" cy="1504061"/>
          </a:xfrm>
          <a:prstGeom prst="rect">
            <a:avLst/>
          </a:prstGeom>
          <a:noFill/>
          <a:ln>
            <a:solidFill>
              <a:srgbClr val="008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0400" lvl="1" indent="-230400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  <a:defRPr/>
            </a:pPr>
            <a: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  <a:t>Part of the Commission’s </a:t>
            </a:r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commitment to sustainable finance</a:t>
            </a:r>
            <a:endParaRPr lang="en-US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230400" lvl="1" indent="-230400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  <a:defRPr/>
            </a:pPr>
            <a:r>
              <a:rPr lang="en-IE" dirty="0">
                <a:solidFill>
                  <a:schemeClr val="tx1"/>
                </a:solidFill>
                <a:latin typeface="EC Square Sans Pro" panose="020B0506040000020004" pitchFamily="34" charset="0"/>
              </a:rPr>
              <a:t>Creation of a new, highly rated, liquid, </a:t>
            </a:r>
            <a:r>
              <a:rPr lang="en-IE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green asset</a:t>
            </a:r>
            <a:endParaRPr lang="en-US" b="1" dirty="0">
              <a:solidFill>
                <a:srgbClr val="00863D"/>
              </a:solidFill>
              <a:latin typeface="EC Square Sans Pro" panose="020B0506040000020004" pitchFamily="34" charset="0"/>
            </a:endParaRPr>
          </a:p>
          <a:p>
            <a:pPr marL="230400" lvl="1" indent="-230400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  <a:defRPr/>
            </a:pPr>
            <a: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  <a:t>Access to a </a:t>
            </a:r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wider range of investors for the European Commission </a:t>
            </a:r>
            <a:endParaRPr lang="en-US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marL="230400" lvl="1" indent="-230400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  <a:defRPr/>
            </a:pPr>
            <a: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  <a:t>New </a:t>
            </a:r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portfolio diversification opportunities </a:t>
            </a:r>
            <a: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  <a:t>for green investments</a:t>
            </a:r>
          </a:p>
          <a:p>
            <a:pPr marL="230400" lvl="1" indent="-230400" algn="just" eaLnBrk="1" fontAlgn="auto" hangingPunct="1">
              <a:spcBef>
                <a:spcPts val="0"/>
              </a:spcBef>
              <a:spcAft>
                <a:spcPts val="3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  <a:defRPr/>
            </a:pPr>
            <a:r>
              <a:rPr lang="en-US" dirty="0">
                <a:solidFill>
                  <a:schemeClr val="tx1"/>
                </a:solidFill>
                <a:latin typeface="EC Square Sans Pro" panose="020B0506040000020004" pitchFamily="34" charset="0"/>
              </a:rPr>
              <a:t>Boost of the </a:t>
            </a:r>
            <a:r>
              <a:rPr lang="en-US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green bond market </a:t>
            </a:r>
            <a:r>
              <a:rPr lang="en-IE" dirty="0">
                <a:solidFill>
                  <a:schemeClr val="tx1"/>
                </a:solidFill>
                <a:latin typeface="EC Square Sans Pro" panose="020B0506040000020004" pitchFamily="34" charset="0"/>
              </a:rPr>
              <a:t>and </a:t>
            </a:r>
            <a:r>
              <a:rPr lang="en-IE" dirty="0" smtClean="0">
                <a:solidFill>
                  <a:schemeClr val="tx1"/>
                </a:solidFill>
                <a:latin typeface="EC Square Sans Pro" panose="020B0506040000020004" pitchFamily="34" charset="0"/>
              </a:rPr>
              <a:t>strengthen </a:t>
            </a:r>
            <a:r>
              <a:rPr lang="en-IE" dirty="0">
                <a:solidFill>
                  <a:schemeClr val="tx1"/>
                </a:solidFill>
                <a:latin typeface="EC Square Sans Pro" panose="020B0506040000020004" pitchFamily="34" charset="0"/>
              </a:rPr>
              <a:t>of the role of the Euro in the sustainable finance markets</a:t>
            </a:r>
            <a:endParaRPr lang="en-US" dirty="0">
              <a:solidFill>
                <a:schemeClr val="tx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98" y="4354099"/>
            <a:ext cx="5100914" cy="369332"/>
          </a:xfrm>
          <a:prstGeom prst="rect">
            <a:avLst/>
          </a:prstGeom>
          <a:solidFill>
            <a:srgbClr val="00863D"/>
          </a:solidFill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0"/>
              </a:spcBef>
              <a:spcAft>
                <a:spcPts val="300"/>
              </a:spcAft>
              <a:buClr>
                <a:srgbClr val="F58A4B"/>
              </a:buClr>
            </a:pPr>
            <a:r>
              <a:rPr lang="en-US" altLang="en-US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Why NGEU Green Bonds matter: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0B031628-5A61-4625-A545-B4582C048AE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974733" y="517044"/>
            <a:ext cx="410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NextGenerationEU GREEN BONDS</a:t>
            </a:r>
          </a:p>
        </p:txBody>
      </p:sp>
    </p:spTree>
    <p:extLst>
      <p:ext uri="{BB962C8B-B14F-4D97-AF65-F5344CB8AC3E}">
        <p14:creationId xmlns:p14="http://schemas.microsoft.com/office/powerpoint/2010/main" val="303806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838199" y="1312927"/>
            <a:ext cx="10905699" cy="482430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altLang="en-US" dirty="0"/>
              <a:t>All NGEU Green Bond issuances are undertaken under </a:t>
            </a:r>
            <a:r>
              <a:rPr lang="en-IE" altLang="en-US" sz="2000" dirty="0"/>
              <a:t>the </a:t>
            </a:r>
            <a:r>
              <a:rPr lang="en-IE" altLang="en-US" sz="2000" b="1" dirty="0">
                <a:solidFill>
                  <a:srgbClr val="00863D"/>
                </a:solidFill>
              </a:rPr>
              <a:t>NGEU green bond framework</a:t>
            </a:r>
            <a:endParaRPr lang="en-IE" altLang="en-US" dirty="0"/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altLang="en-US" sz="2000" dirty="0"/>
              <a:t>The framework has been assessed by a </a:t>
            </a:r>
            <a:r>
              <a:rPr lang="en-IE" altLang="en-US" dirty="0"/>
              <a:t>second party opinion provider (</a:t>
            </a:r>
            <a:r>
              <a:rPr lang="en-IE" altLang="en-US" sz="2000" dirty="0" err="1"/>
              <a:t>Vigeo</a:t>
            </a:r>
            <a:r>
              <a:rPr lang="en-IE" altLang="en-US" sz="2000" dirty="0"/>
              <a:t> </a:t>
            </a:r>
            <a:r>
              <a:rPr lang="en-IE" altLang="en-US" sz="2000" dirty="0" err="1"/>
              <a:t>Eiris</a:t>
            </a:r>
            <a:r>
              <a:rPr lang="en-IE" altLang="en-US" sz="2000" dirty="0"/>
              <a:t> – part of Moody’s ESG Solutions) confirming that</a:t>
            </a:r>
            <a:r>
              <a:rPr lang="en-IE" altLang="en-US" dirty="0"/>
              <a:t>:</a:t>
            </a:r>
            <a:r>
              <a:rPr lang="en-IE" altLang="en-US" dirty="0">
                <a:solidFill>
                  <a:srgbClr val="FF0000"/>
                </a:solidFill>
              </a:rPr>
              <a:t> 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IE" dirty="0"/>
              <a:t>The NGEU green bond framework is aligned with the </a:t>
            </a:r>
            <a:r>
              <a:rPr lang="en-IE" b="1" dirty="0">
                <a:solidFill>
                  <a:srgbClr val="00863D"/>
                </a:solidFill>
              </a:rPr>
              <a:t>ICMA green bond principles </a:t>
            </a:r>
            <a:r>
              <a:rPr lang="en-IE" dirty="0"/>
              <a:t>and coherent with the Commission’s </a:t>
            </a:r>
            <a:r>
              <a:rPr lang="en-IE" b="1" dirty="0">
                <a:solidFill>
                  <a:srgbClr val="00863D"/>
                </a:solidFill>
              </a:rPr>
              <a:t>overall ESG strategy</a:t>
            </a:r>
            <a:r>
              <a:rPr lang="en-IE" dirty="0"/>
              <a:t>;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IE" dirty="0"/>
              <a:t>NGEU Green Bonds provide a </a:t>
            </a:r>
            <a:r>
              <a:rPr lang="en-IE" b="1" dirty="0">
                <a:solidFill>
                  <a:srgbClr val="00863D"/>
                </a:solidFill>
              </a:rPr>
              <a:t>robust contribution to sustainability</a:t>
            </a:r>
            <a:r>
              <a:rPr lang="en-IE" dirty="0"/>
              <a:t>; and</a:t>
            </a:r>
          </a:p>
          <a:p>
            <a:pPr lvl="1"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IE" dirty="0"/>
              <a:t>The Commission provides an </a:t>
            </a:r>
            <a:r>
              <a:rPr lang="en-IE" b="1" dirty="0">
                <a:solidFill>
                  <a:srgbClr val="00863D"/>
                </a:solidFill>
              </a:rPr>
              <a:t>advanced level of ESG risk management</a:t>
            </a:r>
            <a:r>
              <a:rPr lang="en-IE" dirty="0"/>
              <a:t>. 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sz="2000" dirty="0"/>
              <a:t>On the basis of the framework, NGEU Green </a:t>
            </a:r>
            <a:r>
              <a:rPr lang="en-IE" dirty="0"/>
              <a:t>B</a:t>
            </a:r>
            <a:r>
              <a:rPr lang="en-IE" sz="2000" dirty="0"/>
              <a:t>onds are included in </a:t>
            </a:r>
            <a:r>
              <a:rPr lang="en-IE" sz="2000" b="1" dirty="0">
                <a:solidFill>
                  <a:srgbClr val="00863D"/>
                </a:solidFill>
              </a:rPr>
              <a:t>the MSCI Global Green Bond Index</a:t>
            </a:r>
            <a:r>
              <a:rPr lang="en-IE" sz="2000" dirty="0"/>
              <a:t>.</a:t>
            </a:r>
          </a:p>
          <a:p>
            <a:pPr algn="just" eaLnBrk="1" hangingPunct="1">
              <a:spcBef>
                <a:spcPct val="0"/>
              </a:spcBef>
              <a:spcAft>
                <a:spcPts val="1200"/>
              </a:spcAft>
              <a:buClr>
                <a:srgbClr val="00863D"/>
              </a:buClr>
            </a:pPr>
            <a:r>
              <a:rPr lang="en-IE" dirty="0"/>
              <a:t>The NGEU Green Bond Framework predates the EU Green Bond Standard.  The </a:t>
            </a:r>
            <a:r>
              <a:rPr lang="en-IE" b="1" dirty="0">
                <a:solidFill>
                  <a:srgbClr val="00863D"/>
                </a:solidFill>
              </a:rPr>
              <a:t>Commission reports on the EU Taxonomy alignment </a:t>
            </a:r>
            <a:r>
              <a:rPr lang="en-IE" dirty="0"/>
              <a:t>of the expenditure financed by NGEU Green Bond proceeds in its annual Allocation and Impact report.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NGEU Green Bond Framework (1)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0B031628-5A61-4625-A545-B4582C048AE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74733" y="517044"/>
            <a:ext cx="410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NextGenerationEU GREEN BONDS</a:t>
            </a:r>
          </a:p>
        </p:txBody>
      </p:sp>
    </p:spTree>
    <p:extLst>
      <p:ext uri="{BB962C8B-B14F-4D97-AF65-F5344CB8AC3E}">
        <p14:creationId xmlns:p14="http://schemas.microsoft.com/office/powerpoint/2010/main" val="40838473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NGEU Green Bond Framework (2)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3876653" y="1584987"/>
            <a:ext cx="4592896" cy="3391768"/>
            <a:chOff x="3876653" y="1584987"/>
            <a:chExt cx="4592896" cy="3391768"/>
          </a:xfrm>
        </p:grpSpPr>
        <p:sp>
          <p:nvSpPr>
            <p:cNvPr id="11" name="Freeform 10"/>
            <p:cNvSpPr/>
            <p:nvPr/>
          </p:nvSpPr>
          <p:spPr>
            <a:xfrm>
              <a:off x="5742373" y="1584988"/>
              <a:ext cx="1800000" cy="1872000"/>
            </a:xfrm>
            <a:custGeom>
              <a:avLst/>
              <a:gdLst>
                <a:gd name="connsiteX0" fmla="*/ 0 w 1913202"/>
                <a:gd name="connsiteY0" fmla="*/ 832243 h 1664486"/>
                <a:gd name="connsiteX1" fmla="*/ 416122 w 1913202"/>
                <a:gd name="connsiteY1" fmla="*/ 0 h 1664486"/>
                <a:gd name="connsiteX2" fmla="*/ 1497081 w 1913202"/>
                <a:gd name="connsiteY2" fmla="*/ 0 h 1664486"/>
                <a:gd name="connsiteX3" fmla="*/ 1913202 w 1913202"/>
                <a:gd name="connsiteY3" fmla="*/ 832243 h 1664486"/>
                <a:gd name="connsiteX4" fmla="*/ 1497081 w 1913202"/>
                <a:gd name="connsiteY4" fmla="*/ 1664486 h 1664486"/>
                <a:gd name="connsiteX5" fmla="*/ 416122 w 1913202"/>
                <a:gd name="connsiteY5" fmla="*/ 1664486 h 1664486"/>
                <a:gd name="connsiteX6" fmla="*/ 0 w 1913202"/>
                <a:gd name="connsiteY6" fmla="*/ 832243 h 16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202" h="1664486">
                  <a:moveTo>
                    <a:pt x="956601" y="0"/>
                  </a:moveTo>
                  <a:lnTo>
                    <a:pt x="1913201" y="362026"/>
                  </a:lnTo>
                  <a:lnTo>
                    <a:pt x="1913201" y="1302461"/>
                  </a:lnTo>
                  <a:lnTo>
                    <a:pt x="956601" y="1664486"/>
                  </a:lnTo>
                  <a:lnTo>
                    <a:pt x="1" y="1302461"/>
                  </a:lnTo>
                  <a:lnTo>
                    <a:pt x="1" y="362026"/>
                  </a:lnTo>
                  <a:lnTo>
                    <a:pt x="956601" y="0"/>
                  </a:lnTo>
                  <a:close/>
                </a:path>
              </a:pathLst>
            </a:custGeom>
            <a:solidFill>
              <a:srgbClr val="0086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102" tIns="343861" rIns="305103" bIns="34386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latin typeface="EC Square Sans Pro" panose="020B0506040000020004" pitchFamily="34" charset="0"/>
                </a:rPr>
                <a:t>EXPENDITURE EVALUATION AND SELECTION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876653" y="1584987"/>
              <a:ext cx="1800000" cy="1872000"/>
            </a:xfrm>
            <a:custGeom>
              <a:avLst/>
              <a:gdLst>
                <a:gd name="connsiteX0" fmla="*/ 0 w 1913202"/>
                <a:gd name="connsiteY0" fmla="*/ 832243 h 1664486"/>
                <a:gd name="connsiteX1" fmla="*/ 416122 w 1913202"/>
                <a:gd name="connsiteY1" fmla="*/ 0 h 1664486"/>
                <a:gd name="connsiteX2" fmla="*/ 1497081 w 1913202"/>
                <a:gd name="connsiteY2" fmla="*/ 0 h 1664486"/>
                <a:gd name="connsiteX3" fmla="*/ 1913202 w 1913202"/>
                <a:gd name="connsiteY3" fmla="*/ 832243 h 1664486"/>
                <a:gd name="connsiteX4" fmla="*/ 1497081 w 1913202"/>
                <a:gd name="connsiteY4" fmla="*/ 1664486 h 1664486"/>
                <a:gd name="connsiteX5" fmla="*/ 416122 w 1913202"/>
                <a:gd name="connsiteY5" fmla="*/ 1664486 h 1664486"/>
                <a:gd name="connsiteX6" fmla="*/ 0 w 1913202"/>
                <a:gd name="connsiteY6" fmla="*/ 832243 h 16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202" h="1664486">
                  <a:moveTo>
                    <a:pt x="956601" y="0"/>
                  </a:moveTo>
                  <a:lnTo>
                    <a:pt x="1913201" y="362026"/>
                  </a:lnTo>
                  <a:lnTo>
                    <a:pt x="1913201" y="1302461"/>
                  </a:lnTo>
                  <a:lnTo>
                    <a:pt x="956601" y="1664486"/>
                  </a:lnTo>
                  <a:lnTo>
                    <a:pt x="1" y="1302461"/>
                  </a:lnTo>
                  <a:lnTo>
                    <a:pt x="1" y="362026"/>
                  </a:lnTo>
                  <a:lnTo>
                    <a:pt x="956601" y="0"/>
                  </a:lnTo>
                  <a:close/>
                </a:path>
              </a:pathLst>
            </a:custGeom>
            <a:solidFill>
              <a:srgbClr val="0086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382" tIns="298141" rIns="259382" bIns="29814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latin typeface="EC Square Sans Pro" panose="020B0506040000020004" pitchFamily="34" charset="0"/>
                </a:rPr>
                <a:t>USE OF PROCEEDS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803829" y="3103422"/>
              <a:ext cx="1800000" cy="1872000"/>
            </a:xfrm>
            <a:custGeom>
              <a:avLst/>
              <a:gdLst>
                <a:gd name="connsiteX0" fmla="*/ 0 w 1913202"/>
                <a:gd name="connsiteY0" fmla="*/ 832243 h 1664486"/>
                <a:gd name="connsiteX1" fmla="*/ 416122 w 1913202"/>
                <a:gd name="connsiteY1" fmla="*/ 0 h 1664486"/>
                <a:gd name="connsiteX2" fmla="*/ 1497081 w 1913202"/>
                <a:gd name="connsiteY2" fmla="*/ 0 h 1664486"/>
                <a:gd name="connsiteX3" fmla="*/ 1913202 w 1913202"/>
                <a:gd name="connsiteY3" fmla="*/ 832243 h 1664486"/>
                <a:gd name="connsiteX4" fmla="*/ 1497081 w 1913202"/>
                <a:gd name="connsiteY4" fmla="*/ 1664486 h 1664486"/>
                <a:gd name="connsiteX5" fmla="*/ 416122 w 1913202"/>
                <a:gd name="connsiteY5" fmla="*/ 1664486 h 1664486"/>
                <a:gd name="connsiteX6" fmla="*/ 0 w 1913202"/>
                <a:gd name="connsiteY6" fmla="*/ 832243 h 16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202" h="1664486">
                  <a:moveTo>
                    <a:pt x="956601" y="0"/>
                  </a:moveTo>
                  <a:lnTo>
                    <a:pt x="1913201" y="362026"/>
                  </a:lnTo>
                  <a:lnTo>
                    <a:pt x="1913201" y="1302461"/>
                  </a:lnTo>
                  <a:lnTo>
                    <a:pt x="956601" y="1664486"/>
                  </a:lnTo>
                  <a:lnTo>
                    <a:pt x="1" y="1302461"/>
                  </a:lnTo>
                  <a:lnTo>
                    <a:pt x="1" y="362026"/>
                  </a:lnTo>
                  <a:lnTo>
                    <a:pt x="956601" y="0"/>
                  </a:lnTo>
                  <a:close/>
                </a:path>
              </a:pathLst>
            </a:custGeom>
            <a:solidFill>
              <a:srgbClr val="0086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102" tIns="343861" rIns="305102" bIns="34386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spc="-50" dirty="0">
                  <a:latin typeface="EC Square Sans Pro" panose="020B0506040000020004" pitchFamily="34" charset="0"/>
                </a:rPr>
                <a:t>MANAGEMENT</a:t>
              </a:r>
              <a:r>
                <a:rPr lang="en-US" sz="1500" b="1" dirty="0">
                  <a:latin typeface="EC Square Sans Pro" panose="020B0506040000020004" pitchFamily="34" charset="0"/>
                </a:rPr>
                <a:t> OF PROCEEDS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69549" y="3104755"/>
              <a:ext cx="1800000" cy="1872000"/>
            </a:xfrm>
            <a:custGeom>
              <a:avLst/>
              <a:gdLst>
                <a:gd name="connsiteX0" fmla="*/ 0 w 1913202"/>
                <a:gd name="connsiteY0" fmla="*/ 832243 h 1664486"/>
                <a:gd name="connsiteX1" fmla="*/ 416122 w 1913202"/>
                <a:gd name="connsiteY1" fmla="*/ 0 h 1664486"/>
                <a:gd name="connsiteX2" fmla="*/ 1497081 w 1913202"/>
                <a:gd name="connsiteY2" fmla="*/ 0 h 1664486"/>
                <a:gd name="connsiteX3" fmla="*/ 1913202 w 1913202"/>
                <a:gd name="connsiteY3" fmla="*/ 832243 h 1664486"/>
                <a:gd name="connsiteX4" fmla="*/ 1497081 w 1913202"/>
                <a:gd name="connsiteY4" fmla="*/ 1664486 h 1664486"/>
                <a:gd name="connsiteX5" fmla="*/ 416122 w 1913202"/>
                <a:gd name="connsiteY5" fmla="*/ 1664486 h 1664486"/>
                <a:gd name="connsiteX6" fmla="*/ 0 w 1913202"/>
                <a:gd name="connsiteY6" fmla="*/ 832243 h 166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3202" h="1664486">
                  <a:moveTo>
                    <a:pt x="956601" y="0"/>
                  </a:moveTo>
                  <a:lnTo>
                    <a:pt x="1913201" y="362026"/>
                  </a:lnTo>
                  <a:lnTo>
                    <a:pt x="1913201" y="1302461"/>
                  </a:lnTo>
                  <a:lnTo>
                    <a:pt x="956601" y="1664486"/>
                  </a:lnTo>
                  <a:lnTo>
                    <a:pt x="1" y="1302461"/>
                  </a:lnTo>
                  <a:lnTo>
                    <a:pt x="1" y="362026"/>
                  </a:lnTo>
                  <a:lnTo>
                    <a:pt x="956601" y="0"/>
                  </a:lnTo>
                  <a:close/>
                </a:path>
              </a:pathLst>
            </a:custGeom>
            <a:solidFill>
              <a:srgbClr val="00863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5102" tIns="343861" rIns="305102" bIns="34386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>
                  <a:latin typeface="EC Square Sans Pro" panose="020B0506040000020004" pitchFamily="34" charset="0"/>
                </a:rPr>
                <a:t>REPORTING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52646" y="1848627"/>
            <a:ext cx="3258287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sz="1600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Nine eligible categories: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Research and innovation activities supporting the green transition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Digital technologies supporting the green transition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Energy efficiency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Clean energy &amp; network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Climate change adaptation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Water &amp; Waste management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Clean transport &amp; Infrastructure 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Nature protection, rehabilitation and biodiversity </a:t>
            </a:r>
          </a:p>
          <a:p>
            <a:pPr marL="396000">
              <a:spcAft>
                <a:spcPts val="1200"/>
              </a:spcAft>
              <a:buClr>
                <a:srgbClr val="00863D"/>
              </a:buClr>
            </a:pPr>
            <a:r>
              <a:rPr lang="en-US" sz="1400" dirty="0">
                <a:latin typeface="EC Square Sans Pro" panose="020B0506040000020004" pitchFamily="34" charset="0"/>
              </a:rPr>
              <a:t>Other.</a:t>
            </a:r>
            <a:endParaRPr lang="en-IE" sz="1400" dirty="0">
              <a:latin typeface="EC Square Sans Pro" panose="020B05060400000200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551443" y="2010551"/>
            <a:ext cx="377687" cy="0"/>
          </a:xfrm>
          <a:prstGeom prst="line">
            <a:avLst/>
          </a:prstGeom>
          <a:ln w="190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817726" y="1852586"/>
            <a:ext cx="3276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Climate investments in the Recovery and Resilience Facility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10005" y="5225719"/>
            <a:ext cx="421128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600" b="1" dirty="0">
                <a:solidFill>
                  <a:srgbClr val="00863D"/>
                </a:solidFill>
                <a:latin typeface="EC Square Sans Pro"/>
              </a:rPr>
              <a:t>Tracking the funds spent on green projects</a:t>
            </a:r>
          </a:p>
          <a:p>
            <a:pPr marL="285750" indent="-285750">
              <a:buClr>
                <a:srgbClr val="00863D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EC Square Sans Pro" panose="020B0506040000020004" pitchFamily="34" charset="0"/>
              </a:rPr>
              <a:t>Real-time green bond “dashboard” launched in March 2022</a:t>
            </a:r>
            <a:r>
              <a:rPr lang="en-GB" sz="1400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 (</a:t>
            </a:r>
            <a:r>
              <a:rPr lang="en-GB" sz="1400" dirty="0">
                <a:latin typeface="EC Square Sans Pro" panose="020B0506040000020004" pitchFamily="34" charset="0"/>
              </a:rPr>
              <a:t>Link </a:t>
            </a:r>
            <a:r>
              <a:rPr lang="en-GB" sz="1400" dirty="0">
                <a:latin typeface="EC Square Sans Pro" panose="020B0506040000020004" pitchFamily="34" charset="0"/>
                <a:hlinkClick r:id="rId3"/>
              </a:rPr>
              <a:t>here</a:t>
            </a:r>
            <a:r>
              <a:rPr lang="en-GB" sz="1400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7440039" y="2010551"/>
            <a:ext cx="377687" cy="0"/>
          </a:xfrm>
          <a:prstGeom prst="line">
            <a:avLst/>
          </a:prstGeom>
          <a:ln w="190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513936" y="5036875"/>
            <a:ext cx="377687" cy="0"/>
          </a:xfrm>
          <a:prstGeom prst="line">
            <a:avLst/>
          </a:prstGeom>
          <a:ln w="190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769335" y="3079730"/>
            <a:ext cx="3213660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b="1" dirty="0">
                <a:solidFill>
                  <a:srgbClr val="00863D"/>
                </a:solidFill>
                <a:latin typeface="EC Square Sans Pro"/>
              </a:rPr>
              <a:t>Allocation reporting</a:t>
            </a:r>
          </a:p>
          <a:p>
            <a:pPr marL="230400" lvl="1" indent="-230400">
              <a:buClr>
                <a:srgbClr val="00863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 panose="020B0506040000020004" pitchFamily="34" charset="0"/>
              </a:rPr>
              <a:t>Showing how funds have been spent</a:t>
            </a:r>
          </a:p>
          <a:p>
            <a:pPr marL="230400" lvl="1" indent="-230400">
              <a:buClr>
                <a:srgbClr val="00863D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 panose="020B0506040000020004" pitchFamily="34" charset="0"/>
              </a:rPr>
              <a:t>Showing EU Taxonomy alignment </a:t>
            </a:r>
          </a:p>
          <a:p>
            <a:pPr marL="230400" lvl="1" indent="-230400">
              <a:buClr>
                <a:srgbClr val="00863D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 panose="020B0506040000020004" pitchFamily="34" charset="0"/>
              </a:rPr>
              <a:t>Subject to independent external limited assurance audit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863D"/>
                </a:solidFill>
                <a:latin typeface="EC Square Sans Pro"/>
              </a:rPr>
              <a:t>Impact reporting</a:t>
            </a:r>
          </a:p>
          <a:p>
            <a:pPr marL="230400" lvl="1" indent="-230400">
              <a:buClr>
                <a:srgbClr val="00863D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EC Square Sans Pro"/>
              </a:rPr>
              <a:t>Showing what funds have achieved </a:t>
            </a:r>
          </a:p>
          <a:p>
            <a:pPr marL="230400" lvl="1" indent="-230400">
              <a:buClr>
                <a:srgbClr val="00863D"/>
              </a:buClr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/>
              </a:rPr>
              <a:t>Subject to external expert advice </a:t>
            </a:r>
          </a:p>
          <a:p>
            <a:pPr marL="230400" lvl="1" indent="-230400">
              <a:buClr>
                <a:srgbClr val="00863D"/>
              </a:buClr>
              <a:buFont typeface="Arial" panose="020B0604020202020204" pitchFamily="34" charset="0"/>
              <a:buChar char="•"/>
            </a:pPr>
            <a:r>
              <a:rPr lang="en-IE" sz="1400" dirty="0">
                <a:latin typeface="EC Square Sans Pro"/>
              </a:rPr>
              <a:t>Subject to </a:t>
            </a:r>
            <a:r>
              <a:rPr lang="en-IE" sz="1400" dirty="0">
                <a:latin typeface="EC Square Sans Pro" panose="020B0506040000020004" pitchFamily="34" charset="0"/>
              </a:rPr>
              <a:t>independent external limited assurance audit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391648" y="3554430"/>
            <a:ext cx="377687" cy="0"/>
          </a:xfrm>
          <a:prstGeom prst="line">
            <a:avLst/>
          </a:prstGeom>
          <a:ln w="19050">
            <a:solidFill>
              <a:srgbClr val="008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19" y="4835019"/>
            <a:ext cx="267015" cy="2670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83" y="3728125"/>
            <a:ext cx="283087" cy="2416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34" y="4103990"/>
            <a:ext cx="276184" cy="2692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01" y="4469694"/>
            <a:ext cx="227851" cy="2761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100" y="5240053"/>
            <a:ext cx="284252" cy="3237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36" y="3366461"/>
            <a:ext cx="235581" cy="2552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719" y="2241303"/>
            <a:ext cx="275769" cy="2899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738" y="2754614"/>
            <a:ext cx="250977" cy="26574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0B031628-5A61-4625-A545-B4582C048AE7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  <p:sp>
        <p:nvSpPr>
          <p:cNvPr id="32" name="Title 1"/>
          <p:cNvSpPr txBox="1">
            <a:spLocks/>
          </p:cNvSpPr>
          <p:nvPr/>
        </p:nvSpPr>
        <p:spPr bwMode="auto">
          <a:xfrm>
            <a:off x="974733" y="517044"/>
            <a:ext cx="410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NextGenerationEU GREEN BONDS</a:t>
            </a:r>
          </a:p>
        </p:txBody>
      </p:sp>
    </p:spTree>
    <p:extLst>
      <p:ext uri="{BB962C8B-B14F-4D97-AF65-F5344CB8AC3E}">
        <p14:creationId xmlns:p14="http://schemas.microsoft.com/office/powerpoint/2010/main" val="323322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0846" y="1578989"/>
            <a:ext cx="10905699" cy="4559528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IE" dirty="0"/>
              <a:t>The Commission publishes annual reports on the </a:t>
            </a:r>
            <a:r>
              <a:rPr lang="en-IE" b="1" dirty="0">
                <a:solidFill>
                  <a:srgbClr val="00863D"/>
                </a:solidFill>
              </a:rPr>
              <a:t>allocation </a:t>
            </a:r>
            <a:r>
              <a:rPr lang="en-IE" dirty="0"/>
              <a:t>of NGEU Green Bond proceeds and the </a:t>
            </a:r>
            <a:r>
              <a:rPr lang="en-IE" b="1" dirty="0">
                <a:solidFill>
                  <a:srgbClr val="00863D"/>
                </a:solidFill>
              </a:rPr>
              <a:t>impacts </a:t>
            </a:r>
            <a:r>
              <a:rPr lang="en-IE" dirty="0"/>
              <a:t>of investments financed by NGEU. </a:t>
            </a:r>
          </a:p>
          <a:p>
            <a:pPr>
              <a:buClr>
                <a:schemeClr val="accent5"/>
              </a:buClr>
            </a:pPr>
            <a:r>
              <a:rPr lang="en-IE" dirty="0"/>
              <a:t>The 2024 edition of the report can be found: </a:t>
            </a:r>
            <a:r>
              <a:rPr lang="en-IE" dirty="0">
                <a:hlinkClick r:id="rId3"/>
              </a:rPr>
              <a:t>here</a:t>
            </a:r>
            <a:endParaRPr lang="en-IE" dirty="0"/>
          </a:p>
          <a:p>
            <a:pPr marL="230400" lvl="1" indent="0" algn="just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endParaRPr lang="en-IE" dirty="0"/>
          </a:p>
          <a:p>
            <a:pPr marL="230400" lvl="1" indent="0" algn="just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endParaRPr lang="en-IE" dirty="0"/>
          </a:p>
          <a:p>
            <a:pPr marL="230400" lvl="1" indent="0" algn="just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endParaRPr lang="en-IE" dirty="0"/>
          </a:p>
          <a:p>
            <a:pPr marL="573300" lvl="1" indent="-342900" algn="just">
              <a:spcBef>
                <a:spcPts val="0"/>
              </a:spcBef>
              <a:spcAft>
                <a:spcPts val="600"/>
              </a:spcAft>
              <a:buSzPct val="120000"/>
            </a:pPr>
            <a:endParaRPr lang="en-GB" dirty="0"/>
          </a:p>
          <a:p>
            <a:pPr marL="572400" lvl="1" indent="-342000" algn="just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endParaRPr lang="en-GB" dirty="0"/>
          </a:p>
          <a:p>
            <a:pPr>
              <a:buClr>
                <a:schemeClr val="accent5"/>
              </a:buClr>
            </a:pPr>
            <a:endParaRPr lang="en-IE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NGEU Green Bonds Allocation and Impact Report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0B031628-5A61-4625-A545-B4582C048AE7}" type="slidenum">
              <a:rPr lang="en-GB" smtClean="0"/>
              <a:pPr>
                <a:defRPr/>
              </a:pPr>
              <a:t>26</a:t>
            </a:fld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74733" y="517044"/>
            <a:ext cx="410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NextGenerationEU GREEN BONDS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4F9F22-655A-A070-B094-A1C861CFDF92}"/>
              </a:ext>
            </a:extLst>
          </p:cNvPr>
          <p:cNvGrpSpPr/>
          <p:nvPr/>
        </p:nvGrpSpPr>
        <p:grpSpPr>
          <a:xfrm>
            <a:off x="974733" y="2924839"/>
            <a:ext cx="10219740" cy="3388648"/>
            <a:chOff x="625909" y="1850675"/>
            <a:chExt cx="11373063" cy="39348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EC557A-8F04-9460-BD55-475ECE700CEB}"/>
                </a:ext>
              </a:extLst>
            </p:cNvPr>
            <p:cNvSpPr txBox="1"/>
            <p:nvPr/>
          </p:nvSpPr>
          <p:spPr>
            <a:xfrm>
              <a:off x="6205983" y="1854252"/>
              <a:ext cx="57929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863D"/>
                  </a:solidFill>
                  <a:latin typeface="EC Square Sans Pro" panose="020B0506040000020004" pitchFamily="34" charset="0"/>
                </a:rPr>
                <a:t>Estimated GHG emissions avoided following full implementation by expenditure category*</a:t>
              </a:r>
              <a:endParaRPr lang="en-IE" dirty="0">
                <a:solidFill>
                  <a:srgbClr val="00863D"/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289851-FCA4-0B7E-6541-1A548B732861}"/>
                </a:ext>
              </a:extLst>
            </p:cNvPr>
            <p:cNvSpPr txBox="1"/>
            <p:nvPr/>
          </p:nvSpPr>
          <p:spPr>
            <a:xfrm>
              <a:off x="838199" y="1850675"/>
              <a:ext cx="5021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863D"/>
                  </a:solidFill>
                  <a:latin typeface="EC Square Sans Pro" panose="020B0506040000020004" pitchFamily="34" charset="0"/>
                </a:rPr>
                <a:t>Fulfilled milestones and targets per expenditure category (as of 1 August 2024)</a:t>
              </a:r>
              <a:endParaRPr lang="en-IE" dirty="0">
                <a:solidFill>
                  <a:srgbClr val="00863D"/>
                </a:solidFill>
                <a:latin typeface="EC Square Sans Pro" panose="020B05060400000200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92752E-3EB6-D756-EFF5-8FE883D2E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414" y="2725494"/>
              <a:ext cx="5445381" cy="25895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8015CF-EA41-EC8D-79DF-945767711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5909" y="2590018"/>
              <a:ext cx="5305679" cy="319546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41E0534-20FF-354F-8947-C7ECF35EF91D}"/>
              </a:ext>
            </a:extLst>
          </p:cNvPr>
          <p:cNvSpPr txBox="1"/>
          <p:nvPr/>
        </p:nvSpPr>
        <p:spPr>
          <a:xfrm>
            <a:off x="1165495" y="6138517"/>
            <a:ext cx="8866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863D"/>
                </a:solidFill>
                <a:latin typeface="EC Square Sans Pro" panose="020B0506040000020004" pitchFamily="34" charset="0"/>
              </a:rPr>
              <a:t>* </a:t>
            </a:r>
            <a:r>
              <a:rPr lang="en-GB" sz="1100" dirty="0">
                <a:latin typeface="EC Square Sans Pro" panose="020B0506040000020004" pitchFamily="34" charset="0"/>
              </a:rPr>
              <a:t>As of 1 August 2024, realised impacts stood at 2.7% of total estimated GHG reductions of full programme implementation reflecting the backloaded nature of implementation of the policies financed by NGEU Green bonds.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A51AB8-21B6-0E4C-65C1-AC147FF1211E}"/>
              </a:ext>
            </a:extLst>
          </p:cNvPr>
          <p:cNvSpPr txBox="1"/>
          <p:nvPr/>
        </p:nvSpPr>
        <p:spPr>
          <a:xfrm>
            <a:off x="5742372" y="575449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400" dirty="0">
                <a:latin typeface="EC Square Sans Pro" panose="020B0506040000020004" pitchFamily="34" charset="0"/>
              </a:rPr>
              <a:t>Estimated savings equivalent to 1.5% of the aggregate 2022 EU GHG emissions</a:t>
            </a:r>
          </a:p>
        </p:txBody>
      </p:sp>
    </p:spTree>
    <p:extLst>
      <p:ext uri="{BB962C8B-B14F-4D97-AF65-F5344CB8AC3E}">
        <p14:creationId xmlns:p14="http://schemas.microsoft.com/office/powerpoint/2010/main" val="204435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4178435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US" dirty="0"/>
              <a:t>Launched in March 2022, the </a:t>
            </a:r>
            <a:r>
              <a:rPr lang="en-IE" altLang="en-US" dirty="0">
                <a:hlinkClick r:id="rId3"/>
              </a:rPr>
              <a:t>green bond dashboard</a:t>
            </a:r>
            <a:r>
              <a:rPr lang="en-US" dirty="0"/>
              <a:t> </a:t>
            </a:r>
            <a:r>
              <a:rPr lang="en-US" b="1" dirty="0">
                <a:solidFill>
                  <a:srgbClr val="00863D"/>
                </a:solidFill>
              </a:rPr>
              <a:t>allows tracking of planned expenditure eligible to be financed by green bonds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NGEU Green Bond Dashboard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1628-5A61-4625-A545-B4582C048AE7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080187" y="5348449"/>
            <a:ext cx="783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EC Square Sans Pro" panose="020B0506040000020004" pitchFamily="34" charset="0"/>
              </a:rPr>
              <a:t>Figures in EUR million</a:t>
            </a:r>
            <a:endParaRPr lang="en-US" sz="900" dirty="0">
              <a:latin typeface="EC Square Sans Pro" panose="020B0506040000020004" pitchFamily="34" charset="0"/>
            </a:endParaRPr>
          </a:p>
          <a:p>
            <a:r>
              <a:rPr lang="en-IE" sz="900" dirty="0">
                <a:latin typeface="EC Square Sans Pro" panose="020B0506040000020004" pitchFamily="34" charset="0"/>
              </a:rPr>
              <a:t>Source: Green bond dashboard</a:t>
            </a:r>
          </a:p>
        </p:txBody>
      </p:sp>
      <p:sp>
        <p:nvSpPr>
          <p:cNvPr id="12" name="Rectangle 11"/>
          <p:cNvSpPr/>
          <p:nvPr/>
        </p:nvSpPr>
        <p:spPr>
          <a:xfrm flipV="1">
            <a:off x="5632029" y="3278148"/>
            <a:ext cx="1623060" cy="59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flipV="1">
            <a:off x="6900759" y="3278148"/>
            <a:ext cx="1623060" cy="59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V="1">
            <a:off x="5632029" y="3278148"/>
            <a:ext cx="1623060" cy="59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flipV="1">
            <a:off x="6900759" y="3278148"/>
            <a:ext cx="1623060" cy="5988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22004"/>
              </p:ext>
            </p:extLst>
          </p:nvPr>
        </p:nvGraphicFramePr>
        <p:xfrm>
          <a:off x="974733" y="2829827"/>
          <a:ext cx="10160602" cy="241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080301">
                  <a:extLst>
                    <a:ext uri="{9D8B030D-6E8A-4147-A177-3AD203B41FA5}">
                      <a16:colId xmlns:a16="http://schemas.microsoft.com/office/drawing/2014/main" val="3272141829"/>
                    </a:ext>
                  </a:extLst>
                </a:gridCol>
                <a:gridCol w="5080301">
                  <a:extLst>
                    <a:ext uri="{9D8B030D-6E8A-4147-A177-3AD203B41FA5}">
                      <a16:colId xmlns:a16="http://schemas.microsoft.com/office/drawing/2014/main" val="4234614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EC Square Sans Pro Medium" panose="020B0500000000020004" pitchFamily="34" charset="0"/>
                          <a:ea typeface="+mn-ea"/>
                          <a:cs typeface="+mn-cs"/>
                        </a:rPr>
                        <a:t>NextGenerationEU amount eligible for financing through green bonds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63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267 666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Expenditure in Member States’ Recovery and Resilience Plans that is eligible for being included in the pool of </a:t>
                      </a:r>
                      <a:r>
                        <a:rPr kumimoji="0" lang="en-US" sz="105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NextGenerationEU</a:t>
                      </a: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Green Bonds financing.</a:t>
                      </a:r>
                    </a:p>
                  </a:txBody>
                  <a:tcPr marT="108000" marB="108000">
                    <a:lnR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EC Square Sans Pro Medium" panose="020B0500000000020004" pitchFamily="34" charset="0"/>
                          <a:ea typeface="+mn-ea"/>
                          <a:cs typeface="+mn-cs"/>
                        </a:rPr>
                        <a:t>NextGenerationEU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EC Square Sans Pro Medium" panose="020B0500000000020004" pitchFamily="34" charset="0"/>
                          <a:ea typeface="+mn-ea"/>
                          <a:cs typeface="+mn-cs"/>
                        </a:rPr>
                        <a:t> Green Bonds issued to date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63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73 231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Funds raised from capital markets via </a:t>
                      </a:r>
                      <a:r>
                        <a:rPr lang="en-US" sz="1050" b="0" i="0" kern="1200" dirty="0" err="1">
                          <a:solidFill>
                            <a:schemeClr val="dk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NextGenerationEU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 Green Bonds. For an overview of the NextGenerationEU transactions data to date click </a:t>
                      </a:r>
                      <a:r>
                        <a:rPr lang="en-US" sz="1050" b="0" i="0" u="sng" kern="1200" dirty="0">
                          <a:solidFill>
                            <a:schemeClr val="dk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+mn-cs"/>
                          <a:hlinkClick r:id="rId4"/>
                        </a:rPr>
                        <a:t>here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.</a:t>
                      </a: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uLnTx/>
                        <a:uFillTx/>
                        <a:latin typeface="EC Square Sans Pro" panose="020B0506040000020004" pitchFamily="34" charset="0"/>
                        <a:ea typeface="+mn-ea"/>
                        <a:cs typeface="+mn-cs"/>
                      </a:endParaRPr>
                    </a:p>
                  </a:txBody>
                  <a:tcPr marT="108000" marB="108000">
                    <a:lnL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09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EC Square Sans Pro Medium" panose="020B0500000000020004" pitchFamily="34" charset="0"/>
                          <a:ea typeface="+mn-ea"/>
                          <a:cs typeface="+mn-cs"/>
                        </a:rPr>
                        <a:t>NextGenerationEU expected eligible expenditure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63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122 626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Expected expenditure, based on actual payments to Member States and the share of green bond eligible expenditure in their respective RRPs.</a:t>
                      </a:r>
                    </a:p>
                  </a:txBody>
                  <a:tcPr marT="108000" marB="108000">
                    <a:lnR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EC Square Sans Pro Medium" panose="020B0500000000020004" pitchFamily="34" charset="0"/>
                          <a:ea typeface="+mn-ea"/>
                          <a:cs typeface="+mn-cs"/>
                        </a:rPr>
                        <a:t>NextGenerationEU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34EA2"/>
                          </a:solidFill>
                          <a:effectLst/>
                          <a:uLnTx/>
                          <a:uFillTx/>
                          <a:latin typeface="EC Square Sans Pro Medium" panose="020B0500000000020004" pitchFamily="34" charset="0"/>
                          <a:ea typeface="+mn-ea"/>
                          <a:cs typeface="+mn-cs"/>
                        </a:rPr>
                        <a:t> Green Bonds expenditure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863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57 069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uLnTx/>
                          <a:uFillTx/>
                          <a:latin typeface="EC Square Sans Pro" panose="020B0506040000020004" pitchFamily="34" charset="0"/>
                          <a:ea typeface="+mn-ea"/>
                          <a:cs typeface="+mn-cs"/>
                        </a:rPr>
                        <a:t>Reported eligible expenditures by Member States to which green bond proceeds have been allocated to date.</a:t>
                      </a:r>
                    </a:p>
                  </a:txBody>
                  <a:tcPr marT="108000" marB="108000">
                    <a:lnL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863D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633807"/>
                  </a:ext>
                </a:extLst>
              </a:tr>
            </a:tbl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 bwMode="auto">
          <a:xfrm>
            <a:off x="974733" y="517044"/>
            <a:ext cx="410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NextGenerationEU GREEN BONDS</a:t>
            </a:r>
          </a:p>
        </p:txBody>
      </p:sp>
    </p:spTree>
    <p:extLst>
      <p:ext uri="{BB962C8B-B14F-4D97-AF65-F5344CB8AC3E}">
        <p14:creationId xmlns:p14="http://schemas.microsoft.com/office/powerpoint/2010/main" val="2474537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ctrTitle"/>
          </p:nvPr>
        </p:nvSpPr>
        <p:spPr>
          <a:xfrm>
            <a:off x="1076325" y="1047750"/>
            <a:ext cx="10491698" cy="2387600"/>
          </a:xfrm>
        </p:spPr>
        <p:txBody>
          <a:bodyPr/>
          <a:lstStyle/>
          <a:p>
            <a:pPr eaLnBrk="1" hangingPunct="1"/>
            <a:r>
              <a:rPr lang="en-IE" altLang="en-US" dirty="0">
                <a:latin typeface="EC Square Sans Pro" panose="020B0506040000020004" pitchFamily="34" charset="0"/>
              </a:rPr>
              <a:t>EU Issuances: </a:t>
            </a:r>
            <a:br>
              <a:rPr lang="en-IE" altLang="en-US" dirty="0">
                <a:latin typeface="EC Square Sans Pro" panose="020B0506040000020004" pitchFamily="34" charset="0"/>
              </a:rPr>
            </a:br>
            <a:r>
              <a:rPr lang="en-IE" altLang="en-US" dirty="0">
                <a:latin typeface="EC Square Sans Pro" panose="020B0506040000020004" pitchFamily="34" charset="0"/>
              </a:rPr>
              <a:t>State of play</a:t>
            </a:r>
            <a:endParaRPr lang="en-GB" altLang="en-US" dirty="0">
              <a:latin typeface="EC Square Sans Pro" panose="020B05060400000200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62092"/>
            <a:ext cx="10905699" cy="453584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As of 28</a:t>
            </a:r>
            <a:r>
              <a:rPr lang="en-US" baseline="30000" dirty="0"/>
              <a:t>th</a:t>
            </a:r>
            <a:r>
              <a:rPr lang="en-US" dirty="0"/>
              <a:t> February 2025, EU outstanding bonds stand at around </a:t>
            </a:r>
            <a:r>
              <a:rPr lang="en-US" b="1" dirty="0">
                <a:solidFill>
                  <a:schemeClr val="accent1"/>
                </a:solidFill>
              </a:rPr>
              <a:t>€609 billion, </a:t>
            </a:r>
            <a:r>
              <a:rPr lang="en-US" dirty="0"/>
              <a:t>of which </a:t>
            </a:r>
            <a:r>
              <a:rPr lang="en-GB" b="1" dirty="0">
                <a:solidFill>
                  <a:srgbClr val="00863D"/>
                </a:solidFill>
              </a:rPr>
              <a:t>€</a:t>
            </a:r>
            <a:r>
              <a:rPr lang="en-US" b="1" dirty="0">
                <a:solidFill>
                  <a:srgbClr val="00863D"/>
                </a:solidFill>
              </a:rPr>
              <a:t>73.23 billion in the form of NGEU Green Bonds.</a:t>
            </a:r>
          </a:p>
          <a:p>
            <a:pPr>
              <a:spcAft>
                <a:spcPts val="600"/>
              </a:spcAft>
            </a:pPr>
            <a:r>
              <a:rPr lang="en-US" dirty="0"/>
              <a:t>Majority of bond proceeds allocated to NGEU.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Increasing amounts of EU outstanding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596914" y="2737308"/>
            <a:ext cx="5508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Use of proceeds from EU bonds outstanding at 28 Feb 2025*</a:t>
            </a:r>
            <a:endParaRPr lang="en-IE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06262" y="2777281"/>
            <a:ext cx="4422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Evolution of EU outstanding bonds 2005 – 2024</a:t>
            </a:r>
            <a:endParaRPr lang="en-IE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974733" y="517044"/>
            <a:ext cx="392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STATE OF PLAY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94FF92-2D11-57AA-3A99-731E2FA25933}"/>
              </a:ext>
            </a:extLst>
          </p:cNvPr>
          <p:cNvSpPr txBox="1"/>
          <p:nvPr/>
        </p:nvSpPr>
        <p:spPr>
          <a:xfrm>
            <a:off x="1753849" y="6545622"/>
            <a:ext cx="90642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100" dirty="0"/>
              <a:t>*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Because the Commission engages in short-term liquidity management operations to smooth upcoming funding needs, amounts raised will not necessarily be equal to amounts disbursed.</a:t>
            </a:r>
            <a:endParaRPr lang="en-IE" sz="800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D79ECA6-0656-B721-2B78-A26DE2D5FB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064809"/>
              </p:ext>
            </p:extLst>
          </p:nvPr>
        </p:nvGraphicFramePr>
        <p:xfrm>
          <a:off x="763248" y="3145545"/>
          <a:ext cx="5542653" cy="2898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DA80E4F-9A39-4277-8186-17B2C30020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209983"/>
              </p:ext>
            </p:extLst>
          </p:nvPr>
        </p:nvGraphicFramePr>
        <p:xfrm>
          <a:off x="6907878" y="3045085"/>
          <a:ext cx="5051857" cy="3408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688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26"/>
          <p:cNvSpPr>
            <a:spLocks noGrp="1"/>
          </p:cNvSpPr>
          <p:nvPr>
            <p:ph type="title"/>
          </p:nvPr>
        </p:nvSpPr>
        <p:spPr>
          <a:xfrm>
            <a:off x="838200" y="517044"/>
            <a:ext cx="10515600" cy="782357"/>
          </a:xfrm>
        </p:spPr>
        <p:txBody>
          <a:bodyPr/>
          <a:lstStyle/>
          <a:p>
            <a:r>
              <a:rPr lang="en-GB" dirty="0"/>
              <a:t>The EU: A unique union of sovereign states</a:t>
            </a:r>
          </a:p>
        </p:txBody>
      </p:sp>
      <p:sp>
        <p:nvSpPr>
          <p:cNvPr id="12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130925"/>
            <a:ext cx="2743200" cy="365125"/>
          </a:xfrm>
        </p:spPr>
        <p:txBody>
          <a:bodyPr/>
          <a:lstStyle/>
          <a:p>
            <a:pPr>
              <a:defRPr/>
            </a:pPr>
            <a:fld id="{1AFC49F6-F83D-4228-B2C7-A94B21FEF7C9}" type="slidenum">
              <a:rPr lang="en-GB" sz="1000">
                <a:latin typeface="EC Square Sans Pro" panose="020B0506040000020004" pitchFamily="34" charset="0"/>
              </a:rPr>
              <a:pPr>
                <a:defRPr/>
              </a:pPr>
              <a:t>3</a:t>
            </a:fld>
            <a:endParaRPr lang="en-GB" sz="1000" dirty="0">
              <a:latin typeface="EC Square Sans Pro" panose="020B0506040000020004" pitchFamily="34" charset="0"/>
            </a:endParaRPr>
          </a:p>
        </p:txBody>
      </p:sp>
      <p:sp>
        <p:nvSpPr>
          <p:cNvPr id="126" name="Title 1"/>
          <p:cNvSpPr txBox="1">
            <a:spLocks/>
          </p:cNvSpPr>
          <p:nvPr/>
        </p:nvSpPr>
        <p:spPr bwMode="auto">
          <a:xfrm>
            <a:off x="974733" y="517044"/>
            <a:ext cx="2268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GB" sz="2000" b="1" dirty="0">
                <a:solidFill>
                  <a:schemeClr val="tx2"/>
                </a:solidFill>
              </a:rPr>
              <a:t>EUROPEAN UNION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692" y="1934964"/>
            <a:ext cx="2597834" cy="384048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3751" y="1664526"/>
            <a:ext cx="9181941" cy="4831524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dirty="0"/>
              <a:t>The EU is an </a:t>
            </a:r>
            <a:r>
              <a:rPr lang="en-US" b="1" dirty="0">
                <a:solidFill>
                  <a:schemeClr val="tx2"/>
                </a:solidFill>
              </a:rPr>
              <a:t>economic and political </a:t>
            </a:r>
            <a:r>
              <a:rPr lang="en-US" dirty="0"/>
              <a:t>union of </a:t>
            </a:r>
            <a:r>
              <a:rPr lang="en-US" b="1" dirty="0">
                <a:solidFill>
                  <a:schemeClr val="tx2"/>
                </a:solidFill>
              </a:rPr>
              <a:t>27 sovereign Member States, </a:t>
            </a:r>
            <a:r>
              <a:rPr lang="en-US" dirty="0"/>
              <a:t>defined by a </a:t>
            </a:r>
            <a:r>
              <a:rPr lang="en-US" b="1" dirty="0">
                <a:solidFill>
                  <a:schemeClr val="tx2"/>
                </a:solidFill>
              </a:rPr>
              <a:t>unique institutional structure </a:t>
            </a:r>
            <a:r>
              <a:rPr lang="en-US" dirty="0"/>
              <a:t>unlike a typical supranational entity: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The EU has </a:t>
            </a:r>
            <a:r>
              <a:rPr lang="en-US" sz="1700" b="1" dirty="0">
                <a:solidFill>
                  <a:schemeClr val="tx2"/>
                </a:solidFill>
              </a:rPr>
              <a:t>decision-making capacity </a:t>
            </a:r>
            <a:r>
              <a:rPr lang="en-US" sz="1700" dirty="0"/>
              <a:t>in areas where Member States have transferred their sovereignty to the EU through the EU Treaties.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The EU Treaties empower the EU to establish </a:t>
            </a:r>
            <a:r>
              <a:rPr lang="en-US" sz="1700" b="1" dirty="0">
                <a:solidFill>
                  <a:schemeClr val="tx2"/>
                </a:solidFill>
              </a:rPr>
              <a:t>EU laws </a:t>
            </a:r>
            <a:r>
              <a:rPr lang="en-US" sz="1700" dirty="0"/>
              <a:t>in certain areas, which the EU has </a:t>
            </a:r>
            <a:r>
              <a:rPr lang="en-US" sz="1700" b="1" dirty="0">
                <a:solidFill>
                  <a:schemeClr val="tx2"/>
                </a:solidFill>
              </a:rPr>
              <a:t>legislative power </a:t>
            </a:r>
            <a:r>
              <a:rPr lang="en-US" sz="1700" dirty="0"/>
              <a:t>to implement and enforce.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The EU has </a:t>
            </a:r>
            <a:r>
              <a:rPr lang="en-US" sz="1700" b="1" dirty="0">
                <a:solidFill>
                  <a:schemeClr val="tx2"/>
                </a:solidFill>
              </a:rPr>
              <a:t>a distinct legal personality, </a:t>
            </a:r>
            <a:r>
              <a:rPr lang="en-US" sz="1700" dirty="0"/>
              <a:t>participating in international fora like the WTO (as a member) and the UN (as an observer).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The EU has a </a:t>
            </a:r>
            <a:r>
              <a:rPr lang="en-US" sz="1700" b="1" dirty="0">
                <a:solidFill>
                  <a:schemeClr val="tx2"/>
                </a:solidFill>
              </a:rPr>
              <a:t>common currency </a:t>
            </a:r>
            <a:r>
              <a:rPr lang="en-US" sz="1700" dirty="0"/>
              <a:t>for the eurozone and an </a:t>
            </a:r>
            <a:r>
              <a:rPr lang="en-US" sz="1700" b="1" dirty="0">
                <a:solidFill>
                  <a:schemeClr val="tx2"/>
                </a:solidFill>
              </a:rPr>
              <a:t>independent central bank </a:t>
            </a:r>
            <a:r>
              <a:rPr lang="en-US" sz="1700" dirty="0"/>
              <a:t>(ECB) responsible for monetary policy.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The EU has a </a:t>
            </a:r>
            <a:r>
              <a:rPr lang="en-US" sz="1700" b="1" dirty="0">
                <a:solidFill>
                  <a:schemeClr val="tx2"/>
                </a:solidFill>
              </a:rPr>
              <a:t>common budget </a:t>
            </a:r>
            <a:r>
              <a:rPr lang="en-US" sz="1700" dirty="0"/>
              <a:t>to finance EU policy priorities and </a:t>
            </a:r>
            <a:r>
              <a:rPr lang="en-US" sz="1700" b="1" dirty="0">
                <a:solidFill>
                  <a:schemeClr val="tx2"/>
                </a:solidFill>
              </a:rPr>
              <a:t>back EU debt issuance </a:t>
            </a:r>
            <a:r>
              <a:rPr lang="en-US" sz="1700" dirty="0"/>
              <a:t>(unlike a typical supranational with debt backed by pooled or committed capital).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EC Square Sans Pro" panose="020B0506040000020004" pitchFamily="34" charset="0"/>
              <a:buChar char="›"/>
            </a:pPr>
            <a:endParaRPr lang="en-US" sz="1800" dirty="0"/>
          </a:p>
          <a:p>
            <a:pPr algn="just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  <a:buClr>
                <a:schemeClr val="accent2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0995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838200" y="539080"/>
            <a:ext cx="10515600" cy="782357"/>
          </a:xfrm>
        </p:spPr>
        <p:txBody>
          <a:bodyPr/>
          <a:lstStyle/>
          <a:p>
            <a:pPr eaLnBrk="1" hangingPunct="1"/>
            <a:r>
              <a:rPr lang="en-US" dirty="0"/>
              <a:t>EU issuance volumes comparable to those of the largest EGBs </a:t>
            </a:r>
            <a:endParaRPr lang="en-US" altLang="en-US" dirty="0"/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1309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C Square Sans Pro" panose="020B05060400000200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C Square Sans Pro" panose="020B05060400000200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A4E5BB3-5742-4218-A570-4E93227D6883}" type="slidenum">
              <a:rPr lang="en-GB" altLang="en-US" sz="1200" b="1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30</a:t>
            </a:fld>
            <a:endParaRPr lang="en-GB" altLang="en-US" sz="1200" b="1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2"/>
          <p:cNvSpPr txBox="1">
            <a:spLocks noGrp="1"/>
          </p:cNvSpPr>
          <p:nvPr/>
        </p:nvSpPr>
        <p:spPr>
          <a:xfrm>
            <a:off x="838200" y="6130925"/>
            <a:ext cx="51435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632EB82-9DB1-42BD-9C1D-135C99089731}" type="slidenum">
              <a:rPr lang="en-GB" sz="10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n-GB" sz="1000" dirty="0">
              <a:solidFill>
                <a:schemeClr val="tx1">
                  <a:tint val="7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74733" y="517044"/>
            <a:ext cx="392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STATE OF PLAY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0C9EE8-DBAB-AD70-AA54-E572A579A82C}"/>
              </a:ext>
            </a:extLst>
          </p:cNvPr>
          <p:cNvSpPr txBox="1"/>
          <p:nvPr/>
        </p:nvSpPr>
        <p:spPr>
          <a:xfrm flipH="1">
            <a:off x="10346028" y="2298405"/>
            <a:ext cx="14378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4D4D4D"/>
                </a:solidFill>
                <a:effectLst/>
                <a:latin typeface="EC Square Sans Pro" panose="020B0506040000020004" pitchFamily="34" charset="0"/>
              </a:rPr>
              <a:t>The EU is </a:t>
            </a:r>
            <a:r>
              <a:rPr lang="en-US" sz="1800" b="1" i="0" u="none" strike="noStrike" dirty="0">
                <a:solidFill>
                  <a:schemeClr val="tx2"/>
                </a:solidFill>
                <a:effectLst/>
                <a:latin typeface="EC Square Sans Pro" panose="020B0506040000020004" pitchFamily="34" charset="0"/>
              </a:rPr>
              <a:t>one of top 5 issuers</a:t>
            </a:r>
            <a:r>
              <a:rPr lang="en-US" sz="1800" b="0" i="0" u="none" strike="noStrike" dirty="0">
                <a:solidFill>
                  <a:schemeClr val="tx2"/>
                </a:solidFill>
                <a:effectLst/>
                <a:latin typeface="EC Square Sans Pro" panose="020B05060400000200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4D4D4D"/>
                </a:solidFill>
                <a:effectLst/>
                <a:latin typeface="EC Square Sans Pro" panose="020B0506040000020004" pitchFamily="34" charset="0"/>
              </a:rPr>
              <a:t>of Euro-denominated securities </a:t>
            </a:r>
            <a:endParaRPr lang="en-IE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95E3232-D6CF-43E1-96F8-ABDAEF1D1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024136"/>
              </p:ext>
            </p:extLst>
          </p:nvPr>
        </p:nvGraphicFramePr>
        <p:xfrm>
          <a:off x="838200" y="1589551"/>
          <a:ext cx="9290114" cy="441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350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liquid curve of EU benchmark bonds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838200" y="613092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EC Square Sans Pro" panose="020B0506040000020004" pitchFamily="34" charset="0"/>
              </a:defRPr>
            </a:lvl1pPr>
            <a:lvl2pPr marL="742950" indent="-28575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EC Square Sans Pro" panose="020B0506040000020004" pitchFamily="34" charset="0"/>
              </a:defRPr>
            </a:lvl2pPr>
            <a:lvl3pPr marL="11430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EC Square Sans Pro" panose="020B0506040000020004" pitchFamily="34" charset="0"/>
              </a:defRPr>
            </a:lvl3pPr>
            <a:lvl4pPr marL="16002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4pPr>
            <a:lvl5pPr marL="2057400" indent="-22860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EC Square Sans Pro" panose="020B05060400000200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A4E5BB3-5742-4218-A570-4E93227D6883}" type="slidenum">
              <a:rPr lang="en-GB" altLang="en-US" sz="1200" b="1" smtClean="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31</a:t>
            </a:fld>
            <a:endParaRPr lang="en-GB" altLang="en-US" sz="1200" b="1">
              <a:solidFill>
                <a:srgbClr val="FFFF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7" name="Slide Number Placeholder 2"/>
          <p:cNvSpPr txBox="1">
            <a:spLocks noGrp="1"/>
          </p:cNvSpPr>
          <p:nvPr/>
        </p:nvSpPr>
        <p:spPr>
          <a:xfrm>
            <a:off x="838200" y="6130925"/>
            <a:ext cx="51435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8632EB82-9DB1-42BD-9C1D-135C99089731}" type="slidenum">
              <a:rPr lang="en-GB" sz="10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GB" sz="1000" dirty="0">
              <a:solidFill>
                <a:schemeClr val="tx1">
                  <a:tint val="7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430" y="2384608"/>
            <a:ext cx="346249" cy="20887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IE" sz="1050" dirty="0">
                <a:latin typeface="EC Square Sans Pro" panose="020B0506040000020004" pitchFamily="34" charset="0"/>
              </a:rPr>
              <a:t>In EUR Billion</a:t>
            </a:r>
            <a:endParaRPr lang="en-US" sz="1050" dirty="0">
              <a:latin typeface="EC Square Sans Pro" panose="020B05060400000200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679" y="5850968"/>
            <a:ext cx="18036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00" i="1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</a:t>
            </a:r>
            <a:r>
              <a:rPr lang="en-IE" sz="10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Commission </a:t>
            </a:r>
            <a:endParaRPr lang="en-US" sz="1000" dirty="0">
              <a:latin typeface="EC Square Sans Pro" panose="020B05060400000200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74733" y="517044"/>
            <a:ext cx="392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STATE OF PLAY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CE1EC41-7234-45E6-9ED5-C501DF93D9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072849"/>
              </p:ext>
            </p:extLst>
          </p:nvPr>
        </p:nvGraphicFramePr>
        <p:xfrm>
          <a:off x="838199" y="1265216"/>
          <a:ext cx="10720218" cy="458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4388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219" y="6415195"/>
            <a:ext cx="1909497" cy="250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000" i="1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Source: </a:t>
            </a:r>
            <a:r>
              <a:rPr lang="en-IE" sz="10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Commission </a:t>
            </a:r>
            <a:endParaRPr lang="en-US" sz="1000" dirty="0"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1513" y="2361861"/>
            <a:ext cx="360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EC Square Sans Cond Pro" panose="020B0506040000020004" pitchFamily="34" charset="0"/>
              </a:rPr>
              <a:t>Investor distribution in EU syndicated transactions by country / region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4195" y="2361861"/>
            <a:ext cx="3601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accent1"/>
                </a:solidFill>
                <a:latin typeface="EC Square Sans Cond Pro" panose="020B0506040000020004" pitchFamily="34" charset="0"/>
              </a:rPr>
              <a:t>Investor distribution in EU syndicated transactions by investor type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34092" y="6263455"/>
            <a:ext cx="49571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dirty="0">
                <a:latin typeface="EC Square Sans Pro" panose="020B0506040000020004" pitchFamily="34" charset="0"/>
              </a:rPr>
              <a:t>* Based EU bond syndications from January 2020 to 28 February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A79EA-FAE9-87B7-A7D5-4BC818C5C6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2746" y="6175329"/>
            <a:ext cx="483974" cy="365125"/>
          </a:xfrm>
        </p:spPr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811644-9861-DAD9-F261-EBDF7E561D0E}"/>
              </a:ext>
            </a:extLst>
          </p:cNvPr>
          <p:cNvSpPr txBox="1">
            <a:spLocks/>
          </p:cNvSpPr>
          <p:nvPr/>
        </p:nvSpPr>
        <p:spPr bwMode="auto">
          <a:xfrm>
            <a:off x="974733" y="517044"/>
            <a:ext cx="3924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STATE OF PLAY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C2EA639-76A7-EAD8-5E61-213F2853B6D4}"/>
              </a:ext>
            </a:extLst>
          </p:cNvPr>
          <p:cNvSpPr txBox="1">
            <a:spLocks/>
          </p:cNvSpPr>
          <p:nvPr/>
        </p:nvSpPr>
        <p:spPr bwMode="auto">
          <a:xfrm>
            <a:off x="862019" y="797299"/>
            <a:ext cx="11021291" cy="5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dirty="0"/>
              <a:t>Evolving investor base supporting EU primary issuances</a:t>
            </a:r>
            <a:endParaRPr lang="de-DE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8A1A71E-E0A2-42B8-8E41-C703AC4BE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4016407"/>
              </p:ext>
            </p:extLst>
          </p:nvPr>
        </p:nvGraphicFramePr>
        <p:xfrm>
          <a:off x="732746" y="3094547"/>
          <a:ext cx="5120635" cy="3036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B481F6A-790D-425A-BEFF-D44D672B6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35265"/>
              </p:ext>
            </p:extLst>
          </p:nvPr>
        </p:nvGraphicFramePr>
        <p:xfrm>
          <a:off x="5966306" y="3119645"/>
          <a:ext cx="5492948" cy="3070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E9C74E7-4A94-AEC2-41B7-9988043E8735}"/>
              </a:ext>
            </a:extLst>
          </p:cNvPr>
          <p:cNvSpPr txBox="1"/>
          <p:nvPr/>
        </p:nvSpPr>
        <p:spPr>
          <a:xfrm>
            <a:off x="1376451" y="1519751"/>
            <a:ext cx="9825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EC Square Sans Pro" panose="020B0506040000020004" pitchFamily="34" charset="0"/>
              </a:rPr>
              <a:t>Over </a:t>
            </a:r>
            <a:r>
              <a:rPr lang="en-US" sz="2000" b="1" dirty="0">
                <a:solidFill>
                  <a:schemeClr val="accent1"/>
                </a:solidFill>
                <a:latin typeface="EC Square Sans Pro" panose="020B0506040000020004" pitchFamily="34" charset="0"/>
              </a:rPr>
              <a:t>1,900 investors </a:t>
            </a:r>
            <a:r>
              <a:rPr lang="en-US" sz="2000" dirty="0">
                <a:latin typeface="EC Square Sans Pro" panose="020B0506040000020004" pitchFamily="34" charset="0"/>
              </a:rPr>
              <a:t>from more than </a:t>
            </a:r>
            <a:r>
              <a:rPr lang="en-US" sz="2000" b="1" dirty="0">
                <a:solidFill>
                  <a:schemeClr val="accent1"/>
                </a:solidFill>
                <a:latin typeface="EC Square Sans Pro" panose="020B0506040000020004" pitchFamily="34" charset="0"/>
              </a:rPr>
              <a:t>70 countries</a:t>
            </a:r>
          </a:p>
          <a:p>
            <a:pPr marL="342900" indent="-34290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NGEU Green Bonds</a:t>
            </a:r>
            <a:r>
              <a:rPr lang="en-US" sz="2000" dirty="0">
                <a:latin typeface="EC Square Sans Pro" panose="020B0506040000020004" pitchFamily="34" charset="0"/>
              </a:rPr>
              <a:t>: over </a:t>
            </a:r>
            <a:r>
              <a:rPr lang="en-US" sz="2000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1,000 investors </a:t>
            </a:r>
            <a:r>
              <a:rPr lang="en-US" sz="2000" dirty="0">
                <a:latin typeface="EC Square Sans Pro" panose="020B0506040000020004" pitchFamily="34" charset="0"/>
              </a:rPr>
              <a:t>from more than </a:t>
            </a:r>
            <a:r>
              <a:rPr lang="en-US" sz="2000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50 countries</a:t>
            </a:r>
            <a:r>
              <a:rPr lang="en-US" sz="2000" dirty="0">
                <a:latin typeface="EC Square Sans Pro" panose="020B0506040000020004" pitchFamily="34" charset="0"/>
              </a:rPr>
              <a:t>.</a:t>
            </a:r>
          </a:p>
          <a:p>
            <a:pPr algn="ctr">
              <a:spcAft>
                <a:spcPts val="0"/>
              </a:spcAft>
            </a:pPr>
            <a:endParaRPr lang="en-US" sz="1400" i="1" dirty="0">
              <a:solidFill>
                <a:schemeClr val="tx2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69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ctrTitle"/>
          </p:nvPr>
        </p:nvSpPr>
        <p:spPr>
          <a:xfrm>
            <a:off x="970722" y="1028500"/>
            <a:ext cx="10156825" cy="2387600"/>
          </a:xfrm>
        </p:spPr>
        <p:txBody>
          <a:bodyPr/>
          <a:lstStyle/>
          <a:p>
            <a:pPr eaLnBrk="1" hangingPunct="1"/>
            <a:r>
              <a:rPr lang="en-GB" dirty="0"/>
              <a:t>EU issuances: </a:t>
            </a:r>
            <a:br>
              <a:rPr lang="en-GB" dirty="0"/>
            </a:br>
            <a:r>
              <a:rPr lang="en-GB" dirty="0"/>
              <a:t>market performance</a:t>
            </a:r>
            <a:endParaRPr lang="en-GB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506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7F05BFE-2B2B-4E00-8AEE-21CE7FB06D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8710"/>
              </p:ext>
            </p:extLst>
          </p:nvPr>
        </p:nvGraphicFramePr>
        <p:xfrm>
          <a:off x="2014276" y="1422933"/>
          <a:ext cx="7985097" cy="498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916478" cy="782357"/>
          </a:xfrm>
        </p:spPr>
        <p:txBody>
          <a:bodyPr/>
          <a:lstStyle/>
          <a:p>
            <a:r>
              <a:rPr lang="en-IE" dirty="0"/>
              <a:t>EU-Bonds’ liquidity similar to European sovereigns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2652" y="47321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58A4B"/>
              </a:solidFill>
              <a:effectLst/>
              <a:uLnTx/>
              <a:uFillTx/>
              <a:latin typeface="EC Square Sans Pro" panose="020B0506040000020004" pitchFamily="34" charset="0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5731" y="1327677"/>
            <a:ext cx="7890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  <a:latin typeface="EC Square Sans Pro" panose="020B0506040000020004" pitchFamily="34" charset="0"/>
              </a:rPr>
              <a:t>Quarterly secondary market turnover of EU and European Government Bonds (EGB)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  <a:latin typeface="EC Square Sans Pro" panose="020B0506040000020004" pitchFamily="34" charset="0"/>
              </a:rPr>
              <a:t>(% of outstanding volume)</a:t>
            </a:r>
          </a:p>
        </p:txBody>
      </p:sp>
      <p:sp>
        <p:nvSpPr>
          <p:cNvPr id="6" name="Rectangle 5"/>
          <p:cNvSpPr/>
          <p:nvPr/>
        </p:nvSpPr>
        <p:spPr>
          <a:xfrm>
            <a:off x="662591" y="6180892"/>
            <a:ext cx="10416283" cy="6771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defRPr/>
            </a:pPr>
            <a:r>
              <a:rPr lang="en-GB" sz="1100" i="1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GB" sz="11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Commission based on ESDM data. EGB average only up until Q2 2024. </a:t>
            </a:r>
            <a:endParaRPr lang="en-US" sz="1100" dirty="0"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Clr>
                <a:srgbClr val="034EA2"/>
              </a:buClr>
              <a:defRPr/>
            </a:pPr>
            <a:r>
              <a:rPr lang="en-GB" sz="11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*Note: European Government Bond (EGB) market here comprises Euro-area sovereigns, the European Financial Stability Fund and the European Stability Mechanism. </a:t>
            </a:r>
            <a:br>
              <a:rPr lang="en-GB" sz="11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100" dirty="0">
              <a:solidFill>
                <a:srgbClr val="FF0000"/>
              </a:solidFill>
              <a:latin typeface="EC Square Sans Pro" panose="020B050604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74733" y="517044"/>
            <a:ext cx="4896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MARKET PERFORMANCE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78617" y="6398257"/>
            <a:ext cx="483974" cy="365125"/>
          </a:xfrm>
        </p:spPr>
        <p:txBody>
          <a:bodyPr/>
          <a:lstStyle/>
          <a:p>
            <a:pPr>
              <a:defRPr/>
            </a:pPr>
            <a:fld id="{A6C24DB3-9A9A-4E78-9A07-518E6FED5FBD}" type="slidenum">
              <a:rPr lang="en-GB"/>
              <a:pPr>
                <a:defRPr/>
              </a:pPr>
              <a:t>34</a:t>
            </a:fld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9C1031-25DB-5E43-4F81-24D81EAE7868}"/>
              </a:ext>
            </a:extLst>
          </p:cNvPr>
          <p:cNvCxnSpPr>
            <a:cxnSpLocks/>
          </p:cNvCxnSpPr>
          <p:nvPr/>
        </p:nvCxnSpPr>
        <p:spPr>
          <a:xfrm>
            <a:off x="8205865" y="1935804"/>
            <a:ext cx="0" cy="134679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BD798D-7B30-97FB-22F4-53F4CFE84D1D}"/>
              </a:ext>
            </a:extLst>
          </p:cNvPr>
          <p:cNvSpPr/>
          <p:nvPr/>
        </p:nvSpPr>
        <p:spPr>
          <a:xfrm>
            <a:off x="8205865" y="1935804"/>
            <a:ext cx="167944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EC Square Sans Pro" panose="020B0506040000020004" pitchFamily="34" charset="0"/>
              </a:rPr>
              <a:t>November 2023: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EC Square Sans Pro" panose="020B0506040000020004" pitchFamily="34" charset="0"/>
              </a:rPr>
              <a:t>Introduction of quoting obligations</a:t>
            </a:r>
          </a:p>
        </p:txBody>
      </p:sp>
    </p:spTree>
    <p:extLst>
      <p:ext uri="{BB962C8B-B14F-4D97-AF65-F5344CB8AC3E}">
        <p14:creationId xmlns:p14="http://schemas.microsoft.com/office/powerpoint/2010/main" val="3511349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 txBox="1">
            <a:spLocks/>
          </p:cNvSpPr>
          <p:nvPr/>
        </p:nvSpPr>
        <p:spPr>
          <a:xfrm>
            <a:off x="970720" y="5004276"/>
            <a:ext cx="10300253" cy="879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Clr>
                <a:srgbClr val="034EA2"/>
              </a:buClr>
              <a:buNone/>
              <a:defRPr/>
            </a:pPr>
            <a:r>
              <a:rPr lang="en-IE" sz="1200" i="1" dirty="0"/>
              <a:t>Source: </a:t>
            </a:r>
            <a:r>
              <a:rPr lang="en-IE" sz="1200" dirty="0">
                <a:ea typeface="Calibri" panose="020F0502020204030204" pitchFamily="34" charset="0"/>
                <a:cs typeface="Times New Roman" panose="02020603050405020304" pitchFamily="18" charset="0"/>
              </a:rPr>
              <a:t>European Commission based on Bloomberg data </a:t>
            </a:r>
          </a:p>
          <a:p>
            <a:pPr marL="0" lvl="0" indent="0">
              <a:spcAft>
                <a:spcPts val="600"/>
              </a:spcAft>
              <a:buClr>
                <a:srgbClr val="034EA2"/>
              </a:buClr>
              <a:buNone/>
              <a:defRPr/>
            </a:pPr>
            <a:r>
              <a:rPr lang="en-IE" sz="1200" dirty="0"/>
              <a:t>Note: based on EU benchmark bonds over the period from 01 July 2021 to 23 January 2025. Correlation based on weekly changes in yields. Weights of the basket (approximately 50-50) calculated on a daily basis as a function of the volatility of DE and FR yields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32467"/>
              </p:ext>
            </p:extLst>
          </p:nvPr>
        </p:nvGraphicFramePr>
        <p:xfrm>
          <a:off x="970719" y="2638826"/>
          <a:ext cx="10300253" cy="1842624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295836">
                  <a:extLst>
                    <a:ext uri="{9D8B030D-6E8A-4147-A177-3AD203B41FA5}">
                      <a16:colId xmlns:a16="http://schemas.microsoft.com/office/drawing/2014/main" val="2726199300"/>
                    </a:ext>
                  </a:extLst>
                </a:gridCol>
                <a:gridCol w="6180152">
                  <a:extLst>
                    <a:ext uri="{9D8B030D-6E8A-4147-A177-3AD203B41FA5}">
                      <a16:colId xmlns:a16="http://schemas.microsoft.com/office/drawing/2014/main" val="2096575020"/>
                    </a:ext>
                  </a:extLst>
                </a:gridCol>
                <a:gridCol w="2824265">
                  <a:extLst>
                    <a:ext uri="{9D8B030D-6E8A-4147-A177-3AD203B41FA5}">
                      <a16:colId xmlns:a16="http://schemas.microsoft.com/office/drawing/2014/main" val="2617520963"/>
                    </a:ext>
                  </a:extLst>
                </a:gridCol>
              </a:tblGrid>
              <a:tr h="804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rPr>
                        <a:t>Tenor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rPr>
                        <a:t>Correlation of the basket </a:t>
                      </a:r>
                      <a:b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rPr>
                      </a:b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rPr>
                        <a:t>composed of DE-FR with EU yields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  <a:latin typeface="EC Square Sans Pro" panose="020B0506040000020004" pitchFamily="34" charset="0"/>
                        </a:rPr>
                        <a:t>Average EU pick-up over the basket (in bps)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14491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5 years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</a:rPr>
                        <a:t>26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6632754"/>
                  </a:ext>
                </a:extLst>
              </a:tr>
              <a:tr h="34199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10</a:t>
                      </a:r>
                      <a:r>
                        <a:rPr lang="en-US" sz="1600" u="none" strike="noStrike" baseline="0" dirty="0">
                          <a:effectLst/>
                          <a:latin typeface="EC Square Sans Pro" panose="020B0506040000020004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years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9012600"/>
                  </a:ext>
                </a:extLst>
              </a:tr>
              <a:tr h="35378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30</a:t>
                      </a:r>
                      <a:r>
                        <a:rPr lang="en-US" sz="1600" u="none" strike="noStrike" baseline="0" dirty="0">
                          <a:effectLst/>
                          <a:latin typeface="EC Square Sans Pro" panose="020B0506040000020004" pitchFamily="34" charset="0"/>
                        </a:rPr>
                        <a:t> </a:t>
                      </a:r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years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EC Square Sans Pro" panose="020B0506040000020004" pitchFamily="34" charset="0"/>
                        </a:rPr>
                        <a:t>99%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E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C Square Sans Pro" panose="020B0506040000020004" pitchFamily="34" charset="0"/>
                        </a:rPr>
                        <a:t>31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C Square Sans Pro" panose="020B05060400000200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0024129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7483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EU-Bond yields are </a:t>
            </a:r>
            <a:r>
              <a:rPr lang="en-US" b="1" dirty="0">
                <a:solidFill>
                  <a:schemeClr val="accent1"/>
                </a:solidFill>
              </a:rPr>
              <a:t>highly correlated to DE/FR basket </a:t>
            </a:r>
            <a:r>
              <a:rPr lang="en-US" dirty="0"/>
              <a:t>(99% correlation) while </a:t>
            </a:r>
            <a:r>
              <a:rPr lang="en-US" b="1" dirty="0">
                <a:solidFill>
                  <a:schemeClr val="accent1"/>
                </a:solidFill>
              </a:rPr>
              <a:t>offering a good pick-up 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EU-Bonds are offering attractive relative returns (1)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/>
              <a:pPr>
                <a:defRPr/>
              </a:pPr>
              <a:t>35</a:t>
            </a:fld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74733" y="517044"/>
            <a:ext cx="4896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MARKET PERFORMANCE</a:t>
            </a:r>
          </a:p>
        </p:txBody>
      </p:sp>
    </p:spTree>
    <p:extLst>
      <p:ext uri="{BB962C8B-B14F-4D97-AF65-F5344CB8AC3E}">
        <p14:creationId xmlns:p14="http://schemas.microsoft.com/office/powerpoint/2010/main" val="523240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22174" y="6053838"/>
            <a:ext cx="723948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indent="0">
              <a:spcAft>
                <a:spcPts val="600"/>
              </a:spcAft>
              <a:buClr>
                <a:srgbClr val="034EA2"/>
              </a:buClr>
              <a:buNone/>
              <a:defRPr/>
            </a:pPr>
            <a:r>
              <a:rPr lang="en-IE" sz="1100" i="1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</a:t>
            </a:r>
            <a:r>
              <a:rPr lang="en-IE" sz="11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Bloomberg data</a:t>
            </a:r>
          </a:p>
          <a:p>
            <a:pPr marL="0" lvl="0" indent="0">
              <a:spcAft>
                <a:spcPts val="600"/>
              </a:spcAft>
              <a:buClr>
                <a:srgbClr val="034EA2"/>
              </a:buClr>
              <a:buNone/>
              <a:defRPr/>
            </a:pPr>
            <a:r>
              <a:rPr lang="en-IE" sz="1100" i="1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IE" sz="1100" dirty="0">
                <a:latin typeface="EC Square Sans Pro" panose="020B050604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Only conventional German bonds are displayed. French and German bond maturities beyond 2055 are not displayed.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FAEEBF-DFFC-2EF3-27AD-8F0C3F98C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E9C5A2E-8392-70F0-C1ED-59BFB03727E6}"/>
              </a:ext>
            </a:extLst>
          </p:cNvPr>
          <p:cNvSpPr txBox="1">
            <a:spLocks/>
          </p:cNvSpPr>
          <p:nvPr/>
        </p:nvSpPr>
        <p:spPr bwMode="auto">
          <a:xfrm>
            <a:off x="990599" y="635260"/>
            <a:ext cx="10515600" cy="78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EC Square Sans Cond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dirty="0"/>
              <a:t>EU-Bonds are offering attractive relative returns (2)</a:t>
            </a:r>
            <a:endParaRPr lang="en-GB" sz="1800" dirty="0">
              <a:solidFill>
                <a:srgbClr val="FF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25C42F7-262F-5614-A43D-9E82A8F3587B}"/>
              </a:ext>
            </a:extLst>
          </p:cNvPr>
          <p:cNvSpPr txBox="1">
            <a:spLocks/>
          </p:cNvSpPr>
          <p:nvPr/>
        </p:nvSpPr>
        <p:spPr bwMode="auto">
          <a:xfrm>
            <a:off x="974733" y="517044"/>
            <a:ext cx="4896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MARKET PERFORMANCE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1D8975F-6DC6-4363-ACAC-58FC971AB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65497"/>
              </p:ext>
            </p:extLst>
          </p:nvPr>
        </p:nvGraphicFramePr>
        <p:xfrm>
          <a:off x="1212980" y="1780162"/>
          <a:ext cx="9512559" cy="4337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43659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ctrTitle"/>
          </p:nvPr>
        </p:nvSpPr>
        <p:spPr>
          <a:xfrm>
            <a:off x="970722" y="1028500"/>
            <a:ext cx="10156825" cy="2387600"/>
          </a:xfrm>
        </p:spPr>
        <p:txBody>
          <a:bodyPr/>
          <a:lstStyle/>
          <a:p>
            <a:pPr eaLnBrk="1" hangingPunct="1"/>
            <a:r>
              <a:rPr lang="en-GB" b="1" dirty="0"/>
              <a:t>EU issuances: future outlook and further developments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69276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High funding needs between 2025-2027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C49F6-F83D-4228-B2C7-A94B21FEF7C9}" type="slidenum">
              <a:rPr lang="en-GB" sz="1000">
                <a:latin typeface="EC Square Sans Pro" panose="020B0506040000020004" pitchFamily="34" charset="0"/>
              </a:rPr>
              <a:pPr>
                <a:defRPr/>
              </a:pPr>
              <a:t>38</a:t>
            </a:fld>
            <a:endParaRPr lang="en-GB" sz="1000" dirty="0">
              <a:latin typeface="EC Square Sans Pro" panose="020B05060400000200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2652" y="47321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74733" y="517044"/>
            <a:ext cx="4248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FUTURE OUTLOOK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748241" y="1450597"/>
            <a:ext cx="10740011" cy="509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IE" b="1" dirty="0">
                <a:solidFill>
                  <a:schemeClr val="tx2"/>
                </a:solidFill>
              </a:rPr>
              <a:t>EU borrowing needs driven by:</a:t>
            </a:r>
          </a:p>
          <a:p>
            <a:pPr marL="971550" lvl="1" indent="-514350"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</a:pPr>
            <a:r>
              <a:rPr lang="en-IE" b="1" dirty="0">
                <a:solidFill>
                  <a:schemeClr val="tx2"/>
                </a:solidFill>
              </a:rPr>
              <a:t>Ongoing and expected new programmes, </a:t>
            </a:r>
            <a:r>
              <a:rPr lang="en-IE" dirty="0"/>
              <a:t>including:</a:t>
            </a:r>
          </a:p>
          <a:p>
            <a:pPr lvl="2">
              <a:spcAft>
                <a:spcPts val="600"/>
              </a:spcAft>
              <a:buFont typeface="EC Square Sans Pro" panose="020B0506040000020004" pitchFamily="34" charset="0"/>
              <a:buChar char="›"/>
            </a:pPr>
            <a:r>
              <a:rPr lang="en-IE" sz="2000" b="1" dirty="0">
                <a:solidFill>
                  <a:schemeClr val="tx2"/>
                </a:solidFill>
              </a:rPr>
              <a:t>NGEU:</a:t>
            </a:r>
            <a:r>
              <a:rPr lang="en-IE" sz="2000" dirty="0"/>
              <a:t> </a:t>
            </a:r>
            <a:r>
              <a:rPr lang="en-GB" sz="2000" dirty="0"/>
              <a:t>€</a:t>
            </a:r>
            <a:r>
              <a:rPr lang="en-IE" sz="2000" dirty="0"/>
              <a:t>712 billion borrowing envelope until 2026 (around 55% still to be disbursed);</a:t>
            </a:r>
          </a:p>
          <a:p>
            <a:pPr lvl="2">
              <a:spcAft>
                <a:spcPts val="600"/>
              </a:spcAft>
              <a:buFont typeface="EC Square Sans Pro" panose="020B0506040000020004" pitchFamily="34" charset="0"/>
              <a:buChar char="›"/>
            </a:pPr>
            <a:r>
              <a:rPr lang="en-IE" sz="2000" b="1" dirty="0">
                <a:solidFill>
                  <a:schemeClr val="tx2"/>
                </a:solidFill>
              </a:rPr>
              <a:t>Support to Ukraine </a:t>
            </a:r>
            <a:r>
              <a:rPr lang="en-IE" sz="2000" dirty="0"/>
              <a:t>(up to </a:t>
            </a:r>
            <a:r>
              <a:rPr lang="en-IE" sz="2000" b="1" dirty="0">
                <a:solidFill>
                  <a:schemeClr val="tx2"/>
                </a:solidFill>
              </a:rPr>
              <a:t>€33 billion </a:t>
            </a:r>
            <a:r>
              <a:rPr lang="en-IE" sz="2000" dirty="0"/>
              <a:t>under the </a:t>
            </a:r>
            <a:r>
              <a:rPr lang="en-IE" sz="2000" b="1" dirty="0">
                <a:solidFill>
                  <a:schemeClr val="tx2"/>
                </a:solidFill>
              </a:rPr>
              <a:t>Ukraine facility</a:t>
            </a:r>
            <a:r>
              <a:rPr lang="en-IE" sz="2000" dirty="0"/>
              <a:t> to be funded by borrowing between 2024-2027 and further </a:t>
            </a:r>
            <a:r>
              <a:rPr lang="en-IE" sz="2000" b="1" dirty="0">
                <a:solidFill>
                  <a:schemeClr val="tx2"/>
                </a:solidFill>
              </a:rPr>
              <a:t>€18 billion </a:t>
            </a:r>
            <a:r>
              <a:rPr lang="en-IE" sz="2000" dirty="0"/>
              <a:t>funding under the </a:t>
            </a:r>
            <a:r>
              <a:rPr lang="en-IE" sz="2000" b="1" dirty="0">
                <a:solidFill>
                  <a:schemeClr val="tx2"/>
                </a:solidFill>
              </a:rPr>
              <a:t>ULCM</a:t>
            </a:r>
            <a:r>
              <a:rPr lang="en-IE" sz="2000" dirty="0"/>
              <a:t> as part of the G7 agreement);</a:t>
            </a:r>
          </a:p>
          <a:p>
            <a:pPr lvl="2">
              <a:spcAft>
                <a:spcPts val="600"/>
              </a:spcAft>
              <a:buFont typeface="EC Square Sans Pro" panose="020B0506040000020004" pitchFamily="34" charset="0"/>
              <a:buChar char="›"/>
            </a:pPr>
            <a:r>
              <a:rPr lang="en-IE" sz="2000" b="1" dirty="0">
                <a:solidFill>
                  <a:schemeClr val="tx2"/>
                </a:solidFill>
              </a:rPr>
              <a:t>Western Balkans Reform and Growth Facility</a:t>
            </a:r>
            <a:r>
              <a:rPr lang="en-IE" sz="2000" dirty="0"/>
              <a:t>: up to </a:t>
            </a:r>
            <a:r>
              <a:rPr lang="en-GB" sz="2000" dirty="0"/>
              <a:t>€</a:t>
            </a:r>
            <a:r>
              <a:rPr lang="en-IE" sz="2000" dirty="0"/>
              <a:t>4 billion to be funded by borrowing between 2024-2027;</a:t>
            </a:r>
          </a:p>
          <a:p>
            <a:pPr lvl="2">
              <a:buFont typeface="EC Square Sans Pro" panose="020B0506040000020004" pitchFamily="34" charset="0"/>
              <a:buChar char="›"/>
            </a:pPr>
            <a:r>
              <a:rPr lang="en-IE" sz="2000" b="1" dirty="0">
                <a:solidFill>
                  <a:schemeClr val="tx2"/>
                </a:solidFill>
              </a:rPr>
              <a:t>Macro Financial Assistance programmes.</a:t>
            </a:r>
          </a:p>
          <a:p>
            <a:pPr marL="971550" lvl="1" indent="-514350">
              <a:spcAft>
                <a:spcPts val="600"/>
              </a:spcAft>
              <a:buClr>
                <a:schemeClr val="accent1"/>
              </a:buClr>
              <a:buFont typeface="+mj-lt"/>
              <a:buAutoNum type="romanLcPeriod"/>
            </a:pPr>
            <a:r>
              <a:rPr lang="en-US" b="1" dirty="0">
                <a:solidFill>
                  <a:schemeClr val="tx2"/>
                </a:solidFill>
              </a:rPr>
              <a:t>Rolling over of maturing issuances </a:t>
            </a:r>
            <a:r>
              <a:rPr lang="en-US" dirty="0"/>
              <a:t>to meet repayment requirements across policies:</a:t>
            </a:r>
          </a:p>
          <a:p>
            <a:pPr lvl="2">
              <a:buFont typeface="EC Square Sans Pro" panose="020B0506040000020004" pitchFamily="34" charset="0"/>
              <a:buChar char="›"/>
            </a:pPr>
            <a:r>
              <a:rPr lang="en-US" sz="2000" dirty="0"/>
              <a:t>Expected minimum of EUR 85 billion for 2025-2027 for bonds, to be complemented by short-term funding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9487374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High funding needs between 2025-2027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C49F6-F83D-4228-B2C7-A94B21FEF7C9}" type="slidenum">
              <a:rPr lang="en-GB" sz="1000">
                <a:latin typeface="EC Square Sans Pro" panose="020B0506040000020004" pitchFamily="34" charset="0"/>
              </a:rPr>
              <a:pPr>
                <a:defRPr/>
              </a:pPr>
              <a:t>39</a:t>
            </a:fld>
            <a:endParaRPr lang="en-GB" sz="1000" dirty="0">
              <a:latin typeface="EC Square Sans Pro" panose="020B05060400000200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2652" y="47321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74733" y="517044"/>
            <a:ext cx="4248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FUTURE OUTLOOK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838199" y="1697650"/>
            <a:ext cx="10905699" cy="4031129"/>
          </a:xfrm>
        </p:spPr>
        <p:txBody>
          <a:bodyPr/>
          <a:lstStyle/>
          <a:p>
            <a:r>
              <a:rPr lang="en-US" sz="2000" dirty="0"/>
              <a:t>All together, EU policy </a:t>
            </a:r>
            <a:r>
              <a:rPr lang="en-US" sz="2000" dirty="0" err="1"/>
              <a:t>programmes</a:t>
            </a:r>
            <a:r>
              <a:rPr lang="en-US" sz="2000" dirty="0"/>
              <a:t> expected to lead </a:t>
            </a:r>
            <a:r>
              <a:rPr lang="en-US" sz="2000" b="1" dirty="0">
                <a:solidFill>
                  <a:schemeClr val="tx2"/>
                </a:solidFill>
              </a:rPr>
              <a:t>to</a:t>
            </a:r>
            <a:r>
              <a:rPr lang="en-IE" sz="2000" b="1" dirty="0">
                <a:solidFill>
                  <a:schemeClr val="tx2"/>
                </a:solidFill>
              </a:rPr>
              <a:t> over EUR 400 billion financing needs in 2025 and 2026.</a:t>
            </a:r>
            <a:r>
              <a:rPr lang="en-IE" sz="2000" b="1" dirty="0">
                <a:solidFill>
                  <a:srgbClr val="FF0000"/>
                </a:solidFill>
              </a:rPr>
              <a:t> </a:t>
            </a:r>
            <a:r>
              <a:rPr lang="en-IE" sz="2000" dirty="0"/>
              <a:t>This leads to expected EU borrowing requirements of</a:t>
            </a:r>
            <a:r>
              <a:rPr lang="en-IE" dirty="0"/>
              <a:t>:</a:t>
            </a:r>
            <a:endParaRPr lang="en-IE" sz="2000" dirty="0"/>
          </a:p>
          <a:p>
            <a:pPr lvl="1">
              <a:buFont typeface="EC Square Sans Pro" panose="020B0506040000020004" pitchFamily="34" charset="0"/>
              <a:buChar char="›"/>
            </a:pPr>
            <a:r>
              <a:rPr lang="en-IE" sz="2000" b="1" dirty="0">
                <a:solidFill>
                  <a:schemeClr val="tx2"/>
                </a:solidFill>
              </a:rPr>
              <a:t>Around </a:t>
            </a:r>
            <a:r>
              <a:rPr lang="en-US" sz="2000" b="1" dirty="0">
                <a:solidFill>
                  <a:schemeClr val="tx2"/>
                </a:solidFill>
              </a:rPr>
              <a:t>€160 billion EU Bonds per annum in 2025 and 2026 </a:t>
            </a:r>
            <a:r>
              <a:rPr lang="en-US" sz="2000" dirty="0"/>
              <a:t>(with </a:t>
            </a:r>
            <a:r>
              <a:rPr lang="en-IE" sz="2000" dirty="0"/>
              <a:t>targets to be </a:t>
            </a:r>
            <a:r>
              <a:rPr lang="en-US" sz="2000" dirty="0"/>
              <a:t>communicated through semi-annual funding plans as policy needs crystallize);</a:t>
            </a:r>
          </a:p>
          <a:p>
            <a:pPr lvl="1">
              <a:buFont typeface="EC Square Sans Pro" panose="020B0506040000020004" pitchFamily="34" charset="0"/>
              <a:buChar char="›"/>
            </a:pPr>
            <a:r>
              <a:rPr lang="en-IE" dirty="0"/>
              <a:t>Complemented by increased </a:t>
            </a:r>
            <a:r>
              <a:rPr lang="en-IE" sz="2000" b="1" dirty="0">
                <a:solidFill>
                  <a:schemeClr val="tx2"/>
                </a:solidFill>
              </a:rPr>
              <a:t>short-term funding. </a:t>
            </a:r>
          </a:p>
          <a:p>
            <a:r>
              <a:rPr lang="en-IE" dirty="0"/>
              <a:t>Beyond 2026 EU annual funding volumes will remain significant given the need to cover:</a:t>
            </a:r>
          </a:p>
          <a:p>
            <a:pPr lvl="1"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accent1"/>
                </a:solidFill>
              </a:rPr>
              <a:t>Rollover operations</a:t>
            </a:r>
            <a:r>
              <a:rPr lang="en-IE" dirty="0"/>
              <a:t>;</a:t>
            </a:r>
            <a:r>
              <a:rPr lang="en-IE" b="1" dirty="0">
                <a:solidFill>
                  <a:schemeClr val="accent1"/>
                </a:solidFill>
              </a:rPr>
              <a:t> </a:t>
            </a:r>
            <a:r>
              <a:rPr lang="en-IE" dirty="0"/>
              <a:t>and </a:t>
            </a:r>
          </a:p>
          <a:p>
            <a:pPr lvl="1"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accent1"/>
                </a:solidFill>
              </a:rPr>
              <a:t>Any additional funding for new EU policy programmes</a:t>
            </a:r>
            <a:r>
              <a:rPr lang="en-IE" dirty="0"/>
              <a:t>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5169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076325" y="1047750"/>
            <a:ext cx="10779344" cy="2387600"/>
          </a:xfrm>
        </p:spPr>
        <p:txBody>
          <a:bodyPr/>
          <a:lstStyle/>
          <a:p>
            <a:pPr eaLnBrk="1" hangingPunct="1"/>
            <a:r>
              <a:rPr lang="en-IE" altLang="en-US" dirty="0"/>
              <a:t>The EU as an issuer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82910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Funding Plan H1 2025</a:t>
            </a: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FC49F6-F83D-4228-B2C7-A94B21FEF7C9}" type="slidenum">
              <a:rPr lang="en-GB" sz="1000">
                <a:latin typeface="EC Square Sans Pro" panose="020B0506040000020004" pitchFamily="34" charset="0"/>
              </a:rPr>
              <a:pPr>
                <a:defRPr/>
              </a:pPr>
              <a:t>40</a:t>
            </a:fld>
            <a:endParaRPr lang="en-GB" sz="1000" dirty="0">
              <a:latin typeface="EC Square Sans Pro" panose="020B05060400000200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72652" y="473218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974733" y="517044"/>
            <a:ext cx="4248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 ISSUANCES – FUTURE OUTLOOK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342898" y="1299401"/>
            <a:ext cx="11506202" cy="451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2" indent="-3429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IE" sz="2000" dirty="0"/>
              <a:t>H1 Funding target of </a:t>
            </a:r>
            <a:r>
              <a:rPr lang="en-IE" sz="2000" b="1" dirty="0">
                <a:solidFill>
                  <a:schemeClr val="tx2"/>
                </a:solidFill>
              </a:rPr>
              <a:t>up to </a:t>
            </a:r>
            <a:r>
              <a:rPr lang="en-GB" sz="2000" b="1" dirty="0">
                <a:solidFill>
                  <a:schemeClr val="tx2"/>
                </a:solidFill>
              </a:rPr>
              <a:t>€</a:t>
            </a:r>
            <a:r>
              <a:rPr lang="en-IE" sz="2000" b="1" dirty="0">
                <a:solidFill>
                  <a:schemeClr val="tx2"/>
                </a:solidFill>
              </a:rPr>
              <a:t>90 bn of EU Bonds, </a:t>
            </a:r>
            <a:r>
              <a:rPr lang="en-IE" sz="2000" dirty="0"/>
              <a:t>out of </a:t>
            </a:r>
            <a:r>
              <a:rPr lang="en-IE" sz="2000" b="1" dirty="0">
                <a:solidFill>
                  <a:schemeClr val="tx2"/>
                </a:solidFill>
              </a:rPr>
              <a:t>€160 bn indicative target </a:t>
            </a:r>
            <a:r>
              <a:rPr lang="en-IE" sz="2000" dirty="0"/>
              <a:t>for all of 2025. </a:t>
            </a:r>
          </a:p>
          <a:p>
            <a:pPr marL="571500" lvl="2" indent="-3429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IE" sz="2000" dirty="0"/>
              <a:t>Regular issuance </a:t>
            </a:r>
            <a:r>
              <a:rPr lang="en-IE" sz="2000" b="1" dirty="0">
                <a:solidFill>
                  <a:schemeClr val="accent1"/>
                </a:solidFill>
              </a:rPr>
              <a:t>from 3 to 30 years, with taps and new lines.</a:t>
            </a:r>
          </a:p>
          <a:p>
            <a:pPr marL="1028700" lvl="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IE" dirty="0"/>
              <a:t>Maturities for new lines will take into account </a:t>
            </a:r>
            <a:r>
              <a:rPr lang="en-IE" b="1" dirty="0">
                <a:solidFill>
                  <a:schemeClr val="accent1"/>
                </a:solidFill>
              </a:rPr>
              <a:t>market conditions </a:t>
            </a:r>
            <a:r>
              <a:rPr lang="en-IE" dirty="0"/>
              <a:t>and parts of EU curve in need of new lines, with a possible focus on the </a:t>
            </a:r>
            <a:r>
              <a:rPr lang="en-IE" b="1" dirty="0">
                <a:solidFill>
                  <a:schemeClr val="accent1"/>
                </a:solidFill>
              </a:rPr>
              <a:t>3y, 10y</a:t>
            </a:r>
            <a:r>
              <a:rPr lang="en-IE" dirty="0"/>
              <a:t> and </a:t>
            </a:r>
            <a:r>
              <a:rPr lang="en-IE" b="1" dirty="0">
                <a:solidFill>
                  <a:schemeClr val="accent1"/>
                </a:solidFill>
              </a:rPr>
              <a:t>20y</a:t>
            </a:r>
            <a:r>
              <a:rPr lang="en-IE" dirty="0"/>
              <a:t> maturities for </a:t>
            </a:r>
            <a:r>
              <a:rPr lang="en-IE" b="1" dirty="0">
                <a:solidFill>
                  <a:schemeClr val="accent1"/>
                </a:solidFill>
              </a:rPr>
              <a:t>new conventional benchmark bonds. </a:t>
            </a:r>
            <a:endParaRPr lang="en-IE" dirty="0"/>
          </a:p>
          <a:p>
            <a:pPr marL="571500" lvl="2" indent="-3429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IE" sz="2000" dirty="0"/>
              <a:t>EU Bond issuances to be complemented by continued increase of the </a:t>
            </a:r>
            <a:r>
              <a:rPr lang="en-IE" sz="2000" b="1" dirty="0">
                <a:solidFill>
                  <a:schemeClr val="tx2"/>
                </a:solidFill>
              </a:rPr>
              <a:t>EU-Bills programme.</a:t>
            </a:r>
          </a:p>
          <a:p>
            <a:pPr marL="1028700" lvl="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IE" dirty="0"/>
              <a:t>This increase will be spread over the different maturities, including the </a:t>
            </a:r>
            <a:r>
              <a:rPr lang="en-IE" b="1" dirty="0">
                <a:solidFill>
                  <a:schemeClr val="tx2"/>
                </a:solidFill>
              </a:rPr>
              <a:t>new 12m line</a:t>
            </a:r>
            <a:r>
              <a:rPr lang="en-IE" dirty="0"/>
              <a:t>. </a:t>
            </a:r>
          </a:p>
          <a:p>
            <a:pPr marL="571500" lvl="2" indent="-3429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IE" sz="2000" dirty="0"/>
              <a:t>Share of </a:t>
            </a:r>
            <a:r>
              <a:rPr lang="en-IE" sz="2000" b="1" dirty="0">
                <a:solidFill>
                  <a:schemeClr val="accent1"/>
                </a:solidFill>
              </a:rPr>
              <a:t>auctions expected to be maintained at current levels</a:t>
            </a:r>
            <a:r>
              <a:rPr lang="en-IE" sz="2000" dirty="0"/>
              <a:t>.</a:t>
            </a:r>
          </a:p>
          <a:p>
            <a:pPr marL="1028700" lvl="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IE" dirty="0"/>
              <a:t>Introduction of </a:t>
            </a:r>
            <a:r>
              <a:rPr lang="en-IE" b="1" dirty="0">
                <a:solidFill>
                  <a:schemeClr val="tx2"/>
                </a:solidFill>
              </a:rPr>
              <a:t>3</a:t>
            </a:r>
            <a:r>
              <a:rPr lang="en-IE" b="1" baseline="30000" dirty="0">
                <a:solidFill>
                  <a:schemeClr val="tx2"/>
                </a:solidFill>
              </a:rPr>
              <a:t>rd</a:t>
            </a:r>
            <a:r>
              <a:rPr lang="en-IE" b="1" dirty="0">
                <a:solidFill>
                  <a:schemeClr val="tx2"/>
                </a:solidFill>
              </a:rPr>
              <a:t> leg </a:t>
            </a:r>
            <a:r>
              <a:rPr lang="en-IE" dirty="0"/>
              <a:t>to EU Bond auctions as of Q2 2025. </a:t>
            </a:r>
          </a:p>
          <a:p>
            <a:pPr marL="1028700" lvl="3" indent="-342900" algn="just"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IE" dirty="0"/>
              <a:t>Work on the introduction of </a:t>
            </a:r>
            <a:r>
              <a:rPr lang="en-IE" b="1" dirty="0">
                <a:solidFill>
                  <a:schemeClr val="tx2"/>
                </a:solidFill>
              </a:rPr>
              <a:t>non-competitive auction allocations </a:t>
            </a:r>
            <a:r>
              <a:rPr lang="en-IE" dirty="0"/>
              <a:t>(“greenshoe option”)</a:t>
            </a:r>
            <a:endParaRPr lang="en-IE" dirty="0">
              <a:solidFill>
                <a:srgbClr val="FF0000"/>
              </a:solidFill>
            </a:endParaRPr>
          </a:p>
          <a:p>
            <a:pPr marL="571500" lvl="2" indent="-3429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000" b="1" dirty="0">
                <a:solidFill>
                  <a:schemeClr val="accent5"/>
                </a:solidFill>
              </a:rPr>
              <a:t>NGEU Green Bonds </a:t>
            </a:r>
            <a:r>
              <a:rPr lang="en-US" sz="2000" dirty="0"/>
              <a:t>to continue to increase in line with Member States’ reported eligible Green Bond expenditures. Preference for </a:t>
            </a:r>
            <a:r>
              <a:rPr lang="en-US" sz="2000" b="1" dirty="0">
                <a:solidFill>
                  <a:schemeClr val="accent5"/>
                </a:solidFill>
              </a:rPr>
              <a:t>tapping of existing lines to improve liquidity before launching new ones</a:t>
            </a:r>
            <a:r>
              <a:rPr lang="en-US" sz="2000" dirty="0"/>
              <a:t>.</a:t>
            </a:r>
          </a:p>
          <a:p>
            <a:pPr marL="571500" lvl="2" indent="-342900"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IE" sz="2000" dirty="0"/>
              <a:t>Funding plan available in </a:t>
            </a:r>
            <a:r>
              <a:rPr lang="fr-BE" sz="2000" b="1" dirty="0">
                <a:solidFill>
                  <a:srgbClr val="034EA2"/>
                </a:solidFill>
              </a:rPr>
              <a:t>EU as a </a:t>
            </a:r>
            <a:r>
              <a:rPr lang="fr-BE" sz="2000" b="1" dirty="0" err="1">
                <a:solidFill>
                  <a:srgbClr val="034EA2"/>
                </a:solidFill>
              </a:rPr>
              <a:t>borrower</a:t>
            </a:r>
            <a:r>
              <a:rPr lang="fr-BE" sz="2000" b="1" dirty="0">
                <a:solidFill>
                  <a:srgbClr val="034EA2"/>
                </a:solidFill>
              </a:rPr>
              <a:t> </a:t>
            </a:r>
            <a:r>
              <a:rPr lang="en-IE" sz="2000" b="1" dirty="0">
                <a:solidFill>
                  <a:srgbClr val="034EA2"/>
                </a:solidFill>
              </a:rPr>
              <a:t>website: </a:t>
            </a:r>
            <a:r>
              <a:rPr lang="en-US" sz="2000" dirty="0">
                <a:hlinkClick r:id="rId3"/>
              </a:rPr>
              <a:t>Funding plans (europa.eu)</a:t>
            </a:r>
            <a:endParaRPr lang="en-IE" sz="2000" dirty="0"/>
          </a:p>
          <a:p>
            <a:pPr>
              <a:spcAft>
                <a:spcPts val="0"/>
              </a:spcAft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038723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ctrTitle"/>
          </p:nvPr>
        </p:nvSpPr>
        <p:spPr>
          <a:xfrm>
            <a:off x="970722" y="1028500"/>
            <a:ext cx="10156825" cy="2387600"/>
          </a:xfrm>
        </p:spPr>
        <p:txBody>
          <a:bodyPr/>
          <a:lstStyle/>
          <a:p>
            <a:pPr eaLnBrk="1" hangingPunct="1"/>
            <a:r>
              <a:rPr lang="en-GB" b="1" dirty="0"/>
              <a:t>In summary: EU-Bond market increasingly like those of large, liquid EGBs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693227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2">
            <a:extLst>
              <a:ext uri="{FF2B5EF4-FFF2-40B4-BE49-F238E27FC236}">
                <a16:creationId xmlns:a16="http://schemas.microsoft.com/office/drawing/2014/main" id="{E55105F8-683F-0286-DC44-7487C0A1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868790"/>
            <a:ext cx="10786871" cy="782357"/>
          </a:xfrm>
        </p:spPr>
        <p:txBody>
          <a:bodyPr/>
          <a:lstStyle/>
          <a:p>
            <a:r>
              <a:rPr lang="en-IE" dirty="0"/>
              <a:t>EU as an issuer:  Institutional structure unlike a typical supranational</a:t>
            </a:r>
            <a:endParaRPr lang="en-US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538B9999-81EA-206E-EF21-A6C6EEEDF6D6}"/>
              </a:ext>
            </a:extLst>
          </p:cNvPr>
          <p:cNvSpPr txBox="1">
            <a:spLocks/>
          </p:cNvSpPr>
          <p:nvPr/>
        </p:nvSpPr>
        <p:spPr bwMode="auto">
          <a:xfrm>
            <a:off x="965588" y="517045"/>
            <a:ext cx="5590659" cy="14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EU-Bonds increasingly in EGB market segment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184E8D-6E19-2D10-2836-41B5EE106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1971294"/>
            <a:ext cx="10786871" cy="4886706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n-US" dirty="0"/>
              <a:t>The EU is a </a:t>
            </a:r>
            <a:r>
              <a:rPr lang="en-US" b="1" dirty="0">
                <a:solidFill>
                  <a:schemeClr val="tx2"/>
                </a:solidFill>
              </a:rPr>
              <a:t>unique economic and political union </a:t>
            </a:r>
            <a:r>
              <a:rPr lang="en-US" dirty="0"/>
              <a:t>of 27 Member States, each of whom have transferred part of their sovereignty to the Union under the EU treaties. </a:t>
            </a:r>
          </a:p>
          <a:p>
            <a:pPr algn="just">
              <a:spcAft>
                <a:spcPts val="1200"/>
              </a:spcAft>
            </a:pPr>
            <a:r>
              <a:rPr lang="en-US" dirty="0"/>
              <a:t>Further unlike a typical supranational, the EU: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Has a </a:t>
            </a:r>
            <a:r>
              <a:rPr lang="en-US" sz="1700" b="1" dirty="0">
                <a:solidFill>
                  <a:schemeClr val="tx2"/>
                </a:solidFill>
              </a:rPr>
              <a:t>budget-based financial structure</a:t>
            </a:r>
            <a:r>
              <a:rPr lang="en-US" sz="1700" dirty="0"/>
              <a:t>, which relies on Member State commitments (like sovereign budgets rely on taxpayers) rather than pooled or committed capital.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Has a </a:t>
            </a:r>
            <a:r>
              <a:rPr lang="en-US" sz="1700" b="1" dirty="0">
                <a:solidFill>
                  <a:schemeClr val="tx2"/>
                </a:solidFill>
              </a:rPr>
              <a:t>‘sui generis’ legal structure </a:t>
            </a:r>
            <a:r>
              <a:rPr lang="en-US" sz="1700" dirty="0"/>
              <a:t>which is more comparable to a sovereign than a supranational.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Has the power to </a:t>
            </a:r>
            <a:r>
              <a:rPr lang="en-US" sz="1700" b="1" dirty="0">
                <a:solidFill>
                  <a:schemeClr val="tx2"/>
                </a:solidFill>
              </a:rPr>
              <a:t>legislate</a:t>
            </a:r>
            <a:r>
              <a:rPr lang="en-US" sz="1700" dirty="0"/>
              <a:t>, </a:t>
            </a:r>
            <a:r>
              <a:rPr lang="en-US" sz="1700" b="1" dirty="0">
                <a:solidFill>
                  <a:schemeClr val="tx2"/>
                </a:solidFill>
              </a:rPr>
              <a:t>implement</a:t>
            </a:r>
            <a:r>
              <a:rPr lang="en-US" sz="1700" dirty="0"/>
              <a:t> and </a:t>
            </a:r>
            <a:r>
              <a:rPr lang="en-US" sz="1700" b="1" dirty="0">
                <a:solidFill>
                  <a:schemeClr val="tx2"/>
                </a:solidFill>
              </a:rPr>
              <a:t>enforce laws </a:t>
            </a:r>
            <a:r>
              <a:rPr lang="en-US" sz="1700" dirty="0"/>
              <a:t>in certain areas defined under the EU treaties.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The EU has a </a:t>
            </a:r>
            <a:r>
              <a:rPr lang="en-US" sz="1700" b="1" dirty="0">
                <a:solidFill>
                  <a:schemeClr val="tx2"/>
                </a:solidFill>
              </a:rPr>
              <a:t>common currency </a:t>
            </a:r>
            <a:r>
              <a:rPr lang="en-US" sz="1700" dirty="0"/>
              <a:t>for the eurozone and an </a:t>
            </a:r>
            <a:r>
              <a:rPr lang="en-US" sz="1700" b="1" dirty="0">
                <a:solidFill>
                  <a:schemeClr val="tx2"/>
                </a:solidFill>
              </a:rPr>
              <a:t>independent central bank </a:t>
            </a:r>
            <a:r>
              <a:rPr lang="en-US" sz="1700" dirty="0"/>
              <a:t>(ECB) responsible for monetary policy.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1700" dirty="0"/>
              <a:t>Gives </a:t>
            </a:r>
            <a:r>
              <a:rPr lang="en-US" sz="1700" b="1" dirty="0">
                <a:solidFill>
                  <a:schemeClr val="tx2"/>
                </a:solidFill>
              </a:rPr>
              <a:t>EU citizenship </a:t>
            </a:r>
            <a:r>
              <a:rPr lang="en-US" sz="1700" dirty="0"/>
              <a:t>to all citizens of the 27 Member States under Article 20 of the Treaty on the Functioning of the EU. </a:t>
            </a:r>
          </a:p>
          <a:p>
            <a:pPr lvl="1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SzPct val="120000"/>
              <a:buFont typeface="EC Square Sans Pro" panose="020B0506040000020004" pitchFamily="34" charset="0"/>
              <a:buChar char="›"/>
            </a:pPr>
            <a:endParaRPr lang="en-US" sz="1800" dirty="0"/>
          </a:p>
          <a:p>
            <a:pPr algn="just"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  <a:buClr>
                <a:schemeClr val="accent2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07658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CDD345-E5C6-AEEA-233A-683823CF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20" y="1590091"/>
            <a:ext cx="11068557" cy="4495800"/>
          </a:xfrm>
        </p:spPr>
        <p:txBody>
          <a:bodyPr/>
          <a:lstStyle/>
          <a:p>
            <a:pPr algn="just"/>
            <a:r>
              <a:rPr lang="en-IE" sz="2000" b="1" dirty="0">
                <a:solidFill>
                  <a:schemeClr val="tx2"/>
                </a:solidFill>
              </a:rPr>
              <a:t>2023 </a:t>
            </a:r>
            <a:r>
              <a:rPr lang="en-IE" sz="2000" b="1" dirty="0">
                <a:solidFill>
                  <a:schemeClr val="tx2"/>
                </a:solidFill>
                <a:hlinkClick r:id="rId2"/>
              </a:rPr>
              <a:t>EU Investor Survey</a:t>
            </a:r>
            <a:r>
              <a:rPr lang="en-IE" sz="2000" b="1" dirty="0">
                <a:solidFill>
                  <a:schemeClr val="tx2"/>
                </a:solidFill>
              </a:rPr>
              <a:t> </a:t>
            </a:r>
            <a:r>
              <a:rPr lang="en-IE" sz="2000" dirty="0"/>
              <a:t>(taken t</a:t>
            </a:r>
            <a:r>
              <a:rPr lang="en-US" sz="2000" dirty="0"/>
              <a:t>wo years after the launch of NGEU) showed that:</a:t>
            </a:r>
          </a:p>
          <a:p>
            <a:pPr lvl="1" algn="just"/>
            <a:r>
              <a:rPr lang="en-US" sz="2000" b="1" dirty="0">
                <a:solidFill>
                  <a:schemeClr val="tx2"/>
                </a:solidFill>
              </a:rPr>
              <a:t>80% of investors saw EU-Bonds as substitutes for core area EGBs, supported </a:t>
            </a:r>
            <a:r>
              <a:rPr lang="en-US" sz="2000" dirty="0"/>
              <a:t>by the </a:t>
            </a:r>
            <a:r>
              <a:rPr lang="en-US" sz="2000" b="1" dirty="0">
                <a:solidFill>
                  <a:schemeClr val="tx2"/>
                </a:solidFill>
              </a:rPr>
              <a:t>liquidity of EU Bonds in the secondary market; high volumes of outstanding debt </a:t>
            </a:r>
            <a:r>
              <a:rPr lang="en-US" sz="2000" dirty="0"/>
              <a:t>and </a:t>
            </a:r>
            <a:r>
              <a:rPr lang="en-US" sz="2000" b="1" dirty="0">
                <a:solidFill>
                  <a:schemeClr val="tx2"/>
                </a:solidFill>
              </a:rPr>
              <a:t>regular high-volume supply</a:t>
            </a:r>
            <a:r>
              <a:rPr lang="en-US" sz="2000" dirty="0"/>
              <a:t>. </a:t>
            </a:r>
          </a:p>
          <a:p>
            <a:r>
              <a:rPr lang="en-IE" sz="2000" dirty="0"/>
              <a:t>Since the completion of the survey, demand for EU-Bonds is further supported by EU actions to enhance the ecosystem of EU-Bonds:</a:t>
            </a:r>
          </a:p>
          <a:p>
            <a:pPr lvl="1"/>
            <a:r>
              <a:rPr lang="en-US" sz="2000" dirty="0"/>
              <a:t>Introduction of </a:t>
            </a:r>
            <a:r>
              <a:rPr lang="en-US" sz="2000" b="1" dirty="0">
                <a:solidFill>
                  <a:schemeClr val="tx2"/>
                </a:solidFill>
              </a:rPr>
              <a:t>quoting arrangements in November 2023, </a:t>
            </a:r>
            <a:r>
              <a:rPr lang="en-IE" sz="2000" dirty="0"/>
              <a:t>with Primary Dealers providing liquidity via firm quotes on EU-Bond prices on recognised interdealer platforms</a:t>
            </a:r>
            <a:r>
              <a:rPr lang="en-US" sz="2000" dirty="0"/>
              <a:t>; 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Launch of the EU </a:t>
            </a:r>
            <a:r>
              <a:rPr lang="en-US" sz="2000" b="1" dirty="0">
                <a:solidFill>
                  <a:schemeClr val="tx2"/>
                </a:solidFill>
                <a:hlinkClick r:id="rId3"/>
              </a:rPr>
              <a:t>repo facility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in October 2024, </a:t>
            </a:r>
            <a:r>
              <a:rPr lang="en-IE" sz="2000" dirty="0"/>
              <a:t>allowing EU</a:t>
            </a:r>
            <a:r>
              <a:rPr lang="en-US" sz="2000" dirty="0"/>
              <a:t> primary dealers get access to EU securities on a temporary basis in case of scarcity</a:t>
            </a:r>
          </a:p>
          <a:p>
            <a:pPr marL="0" indent="0">
              <a:buNone/>
            </a:pPr>
            <a:endParaRPr lang="en-IE" sz="1600" strike="sngStrik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35B0F-50C0-4C13-475D-E74F68BE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EU Bonds seen increasingly as </a:t>
            </a:r>
            <a:r>
              <a:rPr lang="en-US" sz="3200" b="1" dirty="0">
                <a:solidFill>
                  <a:schemeClr val="tx2"/>
                </a:solidFill>
              </a:rPr>
              <a:t>substitutes for core area EGBs </a:t>
            </a:r>
            <a:endParaRPr lang="en-IE" strike="sngStrik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1F377-F708-D10F-966F-87961D344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B47AD43-7E94-2122-916F-04572302C022}"/>
              </a:ext>
            </a:extLst>
          </p:cNvPr>
          <p:cNvSpPr txBox="1">
            <a:spLocks/>
          </p:cNvSpPr>
          <p:nvPr/>
        </p:nvSpPr>
        <p:spPr bwMode="auto">
          <a:xfrm>
            <a:off x="965588" y="517045"/>
            <a:ext cx="5590659" cy="14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EU-Bonds increasingly in EGB market segment</a:t>
            </a:r>
          </a:p>
        </p:txBody>
      </p:sp>
    </p:spTree>
    <p:extLst>
      <p:ext uri="{BB962C8B-B14F-4D97-AF65-F5344CB8AC3E}">
        <p14:creationId xmlns:p14="http://schemas.microsoft.com/office/powerpoint/2010/main" val="25956649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27C8585-1F15-27A0-3CFD-63CFF6F86C51}"/>
              </a:ext>
            </a:extLst>
          </p:cNvPr>
          <p:cNvSpPr/>
          <p:nvPr/>
        </p:nvSpPr>
        <p:spPr>
          <a:xfrm rot="10800000">
            <a:off x="6102888" y="1796809"/>
            <a:ext cx="5015676" cy="391384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729F77-A0F8-CC0A-5F2B-84DBF8D319BD}"/>
              </a:ext>
            </a:extLst>
          </p:cNvPr>
          <p:cNvSpPr/>
          <p:nvPr/>
        </p:nvSpPr>
        <p:spPr>
          <a:xfrm>
            <a:off x="1077680" y="1799399"/>
            <a:ext cx="5015676" cy="39138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005FC0-4265-273F-5B83-5A5247E58B9A}"/>
              </a:ext>
            </a:extLst>
          </p:cNvPr>
          <p:cNvGrpSpPr/>
          <p:nvPr/>
        </p:nvGrpSpPr>
        <p:grpSpPr>
          <a:xfrm>
            <a:off x="9695969" y="2476563"/>
            <a:ext cx="2496031" cy="2432114"/>
            <a:chOff x="9373879" y="2416128"/>
            <a:chExt cx="2496031" cy="2432114"/>
          </a:xfrm>
        </p:grpSpPr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7E163D21-A3A3-D82E-DDBC-79D809C50CD2}"/>
                </a:ext>
              </a:extLst>
            </p:cNvPr>
            <p:cNvSpPr/>
            <p:nvPr/>
          </p:nvSpPr>
          <p:spPr>
            <a:xfrm flipH="1">
              <a:off x="9446076" y="2424408"/>
              <a:ext cx="2423834" cy="2423834"/>
            </a:xfrm>
            <a:prstGeom prst="arc">
              <a:avLst>
                <a:gd name="adj1" fmla="val 16200000"/>
                <a:gd name="adj2" fmla="val 5410540"/>
              </a:avLst>
            </a:prstGeom>
            <a:ln w="95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E" sz="140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AFA353-9F1C-53BA-2C53-5C00269D0D63}"/>
                </a:ext>
              </a:extLst>
            </p:cNvPr>
            <p:cNvGrpSpPr/>
            <p:nvPr/>
          </p:nvGrpSpPr>
          <p:grpSpPr>
            <a:xfrm flipH="1">
              <a:off x="9609159" y="2529789"/>
              <a:ext cx="2216272" cy="2213070"/>
              <a:chOff x="899996" y="2591770"/>
              <a:chExt cx="2595973" cy="259222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EBAD0CF-E234-4CBD-ACB8-B0CF677F91FA}"/>
                  </a:ext>
                </a:extLst>
              </p:cNvPr>
              <p:cNvSpPr/>
              <p:nvPr/>
            </p:nvSpPr>
            <p:spPr>
              <a:xfrm>
                <a:off x="899996" y="2591770"/>
                <a:ext cx="2595973" cy="25922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50800" dist="38100" dir="11400000">
                  <a:schemeClr val="tx1">
                    <a:alpha val="9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2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0EA80F78-BB54-B1D8-7D01-30D6158E2FD0}"/>
                  </a:ext>
                </a:extLst>
              </p:cNvPr>
              <p:cNvSpPr/>
              <p:nvPr/>
            </p:nvSpPr>
            <p:spPr>
              <a:xfrm>
                <a:off x="1094416" y="2751069"/>
                <a:ext cx="2266248" cy="226624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ffectLst>
                <a:outerShdw blurRad="114300" dist="76200" dir="2400000" algn="tl" rotWithShape="0">
                  <a:prstClr val="black">
                    <a:alpha val="1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2000" b="1" dirty="0">
                  <a:solidFill>
                    <a:schemeClr val="bg1"/>
                  </a:solidFill>
                  <a:latin typeface="EC Square Sans Pro" panose="020B0506040000020004" pitchFamily="34" charset="0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DF42C9D-75F4-AE20-D881-DA0A78D2C308}"/>
                </a:ext>
              </a:extLst>
            </p:cNvPr>
            <p:cNvSpPr/>
            <p:nvPr/>
          </p:nvSpPr>
          <p:spPr>
            <a:xfrm flipH="1">
              <a:off x="10185497" y="2416128"/>
              <a:ext cx="144392" cy="144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B804FDF-7C7E-67E9-B7B7-C278EDDCF486}"/>
                </a:ext>
              </a:extLst>
            </p:cNvPr>
            <p:cNvSpPr/>
            <p:nvPr/>
          </p:nvSpPr>
          <p:spPr>
            <a:xfrm flipH="1">
              <a:off x="10010141" y="4667217"/>
              <a:ext cx="144392" cy="144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B4250F7-50CB-96A9-BC96-231798AFDD84}"/>
                </a:ext>
              </a:extLst>
            </p:cNvPr>
            <p:cNvSpPr/>
            <p:nvPr/>
          </p:nvSpPr>
          <p:spPr>
            <a:xfrm flipH="1">
              <a:off x="9616380" y="2854984"/>
              <a:ext cx="144392" cy="144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8D614ED-06AB-79A5-4E35-F76150EC8686}"/>
                </a:ext>
              </a:extLst>
            </p:cNvPr>
            <p:cNvSpPr/>
            <p:nvPr/>
          </p:nvSpPr>
          <p:spPr>
            <a:xfrm flipH="1">
              <a:off x="9570750" y="4238326"/>
              <a:ext cx="144392" cy="144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54B1AE-57ED-6973-AB88-C709D7099305}"/>
                </a:ext>
              </a:extLst>
            </p:cNvPr>
            <p:cNvSpPr/>
            <p:nvPr/>
          </p:nvSpPr>
          <p:spPr>
            <a:xfrm flipH="1">
              <a:off x="9373879" y="3559989"/>
              <a:ext cx="144392" cy="14439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5FC3D19-E76A-4099-EE56-04ADBF919FB1}"/>
                </a:ext>
              </a:extLst>
            </p:cNvPr>
            <p:cNvSpPr txBox="1"/>
            <p:nvPr/>
          </p:nvSpPr>
          <p:spPr>
            <a:xfrm>
              <a:off x="9724674" y="2990973"/>
              <a:ext cx="1934774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+mn-ea"/>
                  <a:cs typeface="+mn-cs"/>
                </a:rPr>
                <a:t>HIGHLY DEVELOPED EU-BOND MARKET 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AB836BD-A72C-52B8-F3D7-1201ED4D32A7}"/>
              </a:ext>
            </a:extLst>
          </p:cNvPr>
          <p:cNvSpPr/>
          <p:nvPr/>
        </p:nvSpPr>
        <p:spPr>
          <a:xfrm>
            <a:off x="6274286" y="2721182"/>
            <a:ext cx="3593268" cy="450616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Favorable regulatory treatment</a:t>
            </a:r>
          </a:p>
          <a:p>
            <a:pPr algn="r"/>
            <a:r>
              <a:rPr lang="en-US" sz="1400" dirty="0">
                <a:solidFill>
                  <a:schemeClr val="tx1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1 HQLA, 0% risk weight under</a:t>
            </a:r>
            <a:br>
              <a:rPr lang="en-US" sz="1400" dirty="0">
                <a:solidFill>
                  <a:schemeClr val="tx1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Basel Framework 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29735C7-DD40-0F82-0659-7EBF9B26CF3C}"/>
              </a:ext>
            </a:extLst>
          </p:cNvPr>
          <p:cNvSpPr/>
          <p:nvPr/>
        </p:nvSpPr>
        <p:spPr>
          <a:xfrm>
            <a:off x="6371891" y="3560192"/>
            <a:ext cx="3322646" cy="43569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Secondary Market Liquidity </a:t>
            </a:r>
          </a:p>
          <a:p>
            <a:pPr algn="r"/>
            <a:r>
              <a:rPr lang="en-US" sz="1400" dirty="0">
                <a:solidFill>
                  <a:srgbClr val="4D4D4D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Greater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 average liquidity of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EGB market 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B095487-F8E2-540C-F015-7A4801088490}"/>
              </a:ext>
            </a:extLst>
          </p:cNvPr>
          <p:cNvSpPr/>
          <p:nvPr/>
        </p:nvSpPr>
        <p:spPr>
          <a:xfrm>
            <a:off x="5900438" y="4196928"/>
            <a:ext cx="3950697" cy="526162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Improving price transparency</a:t>
            </a:r>
          </a:p>
          <a:p>
            <a:pPr algn="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Via introduction of price quoting system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A65BEB-811D-D9CA-799E-38E3F394D88D}"/>
              </a:ext>
            </a:extLst>
          </p:cNvPr>
          <p:cNvSpPr/>
          <p:nvPr/>
        </p:nvSpPr>
        <p:spPr>
          <a:xfrm>
            <a:off x="6399101" y="4738068"/>
            <a:ext cx="3950697" cy="58042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 facility</a:t>
            </a:r>
          </a:p>
          <a:p>
            <a:pPr algn="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Gives PDs temporary access to EU securities</a:t>
            </a:r>
            <a:endParaRPr kumimoji="0" lang="en-US" sz="14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 panose="020B050604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01ED10C-D0CA-6951-98E5-EB6192CE5171}"/>
              </a:ext>
            </a:extLst>
          </p:cNvPr>
          <p:cNvSpPr txBox="1"/>
          <p:nvPr/>
        </p:nvSpPr>
        <p:spPr>
          <a:xfrm>
            <a:off x="6980733" y="1975814"/>
            <a:ext cx="36402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 stock of outstanding debt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5th largest issuer in European capital markets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E8216A7-C081-7F03-E382-FB2932046E69}"/>
              </a:ext>
            </a:extLst>
          </p:cNvPr>
          <p:cNvGrpSpPr/>
          <p:nvPr/>
        </p:nvGrpSpPr>
        <p:grpSpPr>
          <a:xfrm>
            <a:off x="145824" y="2139323"/>
            <a:ext cx="6410651" cy="3217068"/>
            <a:chOff x="358694" y="2755500"/>
            <a:chExt cx="6410651" cy="321706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0CD7752-E221-503D-B0CC-DD1D1B1897F9}"/>
                </a:ext>
              </a:extLst>
            </p:cNvPr>
            <p:cNvSpPr/>
            <p:nvPr/>
          </p:nvSpPr>
          <p:spPr>
            <a:xfrm>
              <a:off x="2727739" y="3456963"/>
              <a:ext cx="3950697" cy="55399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Different funding techniques</a:t>
              </a:r>
            </a:p>
            <a:p>
              <a:r>
                <a:rPr lang="en-US" sz="1400" dirty="0">
                  <a:solidFill>
                    <a:schemeClr val="tx1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~40% of long-term funding by </a:t>
              </a:r>
              <a:br>
                <a:rPr lang="en-US" sz="1400" dirty="0">
                  <a:solidFill>
                    <a:schemeClr val="tx1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1400" dirty="0">
                  <a:solidFill>
                    <a:schemeClr val="tx1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auction in 2024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F78C1E-5AD3-548C-5A61-C208F7531585}"/>
                </a:ext>
              </a:extLst>
            </p:cNvPr>
            <p:cNvSpPr/>
            <p:nvPr/>
          </p:nvSpPr>
          <p:spPr>
            <a:xfrm>
              <a:off x="2818648" y="4252863"/>
              <a:ext cx="3950697" cy="3600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Proven support from PDN</a:t>
              </a:r>
            </a:p>
            <a:p>
              <a:r>
                <a:rPr lang="en-US" sz="1400" dirty="0">
                  <a:solidFill>
                    <a:srgbClr val="4D4D4D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Consistent support of 37 banks in network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7384866-F920-96EE-59BD-D10D36D63645}"/>
                </a:ext>
              </a:extLst>
            </p:cNvPr>
            <p:cNvSpPr/>
            <p:nvPr/>
          </p:nvSpPr>
          <p:spPr>
            <a:xfrm>
              <a:off x="2691642" y="4870465"/>
              <a:ext cx="3557833" cy="493313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Structured market communication</a:t>
              </a:r>
            </a:p>
            <a:p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via 6-monthly funding plans 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D744FAD-2B3C-ADC6-F948-28307A9166F0}"/>
                </a:ext>
              </a:extLst>
            </p:cNvPr>
            <p:cNvSpPr/>
            <p:nvPr/>
          </p:nvSpPr>
          <p:spPr>
            <a:xfrm>
              <a:off x="2021126" y="5392142"/>
              <a:ext cx="3950697" cy="58042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600" b="1" dirty="0">
                  <a:solidFill>
                    <a:schemeClr val="accent6"/>
                  </a:solidFill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Robust governance framework</a:t>
              </a:r>
            </a:p>
            <a:p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Implemented by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independent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Chief Risk Officer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A63F25C-F0E4-11C7-3430-0CFDCA948D4D}"/>
                </a:ext>
              </a:extLst>
            </p:cNvPr>
            <p:cNvGrpSpPr/>
            <p:nvPr/>
          </p:nvGrpSpPr>
          <p:grpSpPr>
            <a:xfrm>
              <a:off x="358694" y="3098355"/>
              <a:ext cx="2496031" cy="2432114"/>
              <a:chOff x="466897" y="2416128"/>
              <a:chExt cx="2923661" cy="2848794"/>
            </a:xfrm>
          </p:grpSpPr>
          <p:sp>
            <p:nvSpPr>
              <p:cNvPr id="24" name="Arc 23">
                <a:extLst>
                  <a:ext uri="{FF2B5EF4-FFF2-40B4-BE49-F238E27FC236}">
                    <a16:creationId xmlns:a16="http://schemas.microsoft.com/office/drawing/2014/main" id="{4B87EEB2-AF0A-B9B1-CF44-E8584CB081EA}"/>
                  </a:ext>
                </a:extLst>
              </p:cNvPr>
              <p:cNvSpPr/>
              <p:nvPr/>
            </p:nvSpPr>
            <p:spPr>
              <a:xfrm>
                <a:off x="466897" y="2425826"/>
                <a:ext cx="2839095" cy="2839095"/>
              </a:xfrm>
              <a:prstGeom prst="arc">
                <a:avLst>
                  <a:gd name="adj1" fmla="val 16200000"/>
                  <a:gd name="adj2" fmla="val 5410540"/>
                </a:avLst>
              </a:prstGeom>
              <a:ln w="95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E" sz="1400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C2C0755-29C0-8C03-5F41-677EB2DF4DBD}"/>
                  </a:ext>
                </a:extLst>
              </p:cNvPr>
              <p:cNvGrpSpPr/>
              <p:nvPr/>
            </p:nvGrpSpPr>
            <p:grpSpPr>
              <a:xfrm>
                <a:off x="518996" y="2549262"/>
                <a:ext cx="2595973" cy="2592223"/>
                <a:chOff x="899996" y="2591770"/>
                <a:chExt cx="2595973" cy="2592223"/>
              </a:xfrm>
            </p:grpSpPr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A1E71547-71EC-0EB0-74AC-D8F4186AD7C6}"/>
                    </a:ext>
                  </a:extLst>
                </p:cNvPr>
                <p:cNvSpPr/>
                <p:nvPr/>
              </p:nvSpPr>
              <p:spPr>
                <a:xfrm>
                  <a:off x="899996" y="2591770"/>
                  <a:ext cx="2595973" cy="259222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50800" dist="38100" dir="11400000">
                    <a:schemeClr val="tx1">
                      <a:alpha val="9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>
                    <a:solidFill>
                      <a:schemeClr val="tx2"/>
                    </a:solidFill>
                    <a:latin typeface="EC Square Sans Pro" panose="020B05060400000200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5C7F27-3EB0-A26B-CBC1-4AA842AE9883}"/>
                    </a:ext>
                  </a:extLst>
                </p:cNvPr>
                <p:cNvSpPr/>
                <p:nvPr/>
              </p:nvSpPr>
              <p:spPr>
                <a:xfrm>
                  <a:off x="1094416" y="2751069"/>
                  <a:ext cx="2266249" cy="2266248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  <a:effectLst>
                  <a:outerShdw blurRad="114300" dist="76200" dir="2400000" algn="tl" rotWithShape="0">
                    <a:prstClr val="black">
                      <a:alpha val="1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IE" sz="2000" b="1" dirty="0">
                      <a:solidFill>
                        <a:schemeClr val="bg1"/>
                      </a:solidFill>
                      <a:latin typeface="EC Square Sans Pro" panose="020B0506040000020004" pitchFamily="34" charset="0"/>
                    </a:rPr>
                    <a:t>UNIFIED FUNDING </a:t>
                  </a:r>
                  <a:r>
                    <a:rPr lang="en-IE" sz="2000" b="1" spc="-70" dirty="0">
                      <a:solidFill>
                        <a:schemeClr val="bg1"/>
                      </a:solidFill>
                      <a:latin typeface="EC Square Sans Pro" panose="020B0506040000020004" pitchFamily="34" charset="0"/>
                    </a:rPr>
                    <a:t>APPROACH </a:t>
                  </a:r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087DC89-5A05-0D8F-8F3B-E289DC90AD5F}"/>
                  </a:ext>
                </a:extLst>
              </p:cNvPr>
              <p:cNvSpPr/>
              <p:nvPr/>
            </p:nvSpPr>
            <p:spPr>
              <a:xfrm>
                <a:off x="2270760" y="2416128"/>
                <a:ext cx="169130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E79780B-9C79-8436-1D7D-80B458FBE755}"/>
                  </a:ext>
                </a:extLst>
              </p:cNvPr>
              <p:cNvSpPr/>
              <p:nvPr/>
            </p:nvSpPr>
            <p:spPr>
              <a:xfrm>
                <a:off x="2270760" y="5095792"/>
                <a:ext cx="169130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29C10A6-1378-CAF1-7903-496D74719842}"/>
                  </a:ext>
                </a:extLst>
              </p:cNvPr>
              <p:cNvSpPr/>
              <p:nvPr/>
            </p:nvSpPr>
            <p:spPr>
              <a:xfrm>
                <a:off x="2914504" y="2886702"/>
                <a:ext cx="169130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3B3C9AB-5A3C-25C4-9646-84FFFFDAC348}"/>
                  </a:ext>
                </a:extLst>
              </p:cNvPr>
              <p:cNvSpPr/>
              <p:nvPr/>
            </p:nvSpPr>
            <p:spPr>
              <a:xfrm>
                <a:off x="2971889" y="4583591"/>
                <a:ext cx="169130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939E140-8692-4263-8188-A28C46BE5033}"/>
                  </a:ext>
                </a:extLst>
              </p:cNvPr>
              <p:cNvSpPr/>
              <p:nvPr/>
            </p:nvSpPr>
            <p:spPr>
              <a:xfrm>
                <a:off x="3221428" y="3755960"/>
                <a:ext cx="169130" cy="16913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6E3674D-ECC7-655D-B073-34AA7DFFA73B}"/>
                </a:ext>
              </a:extLst>
            </p:cNvPr>
            <p:cNvSpPr txBox="1"/>
            <p:nvPr/>
          </p:nvSpPr>
          <p:spPr>
            <a:xfrm>
              <a:off x="2112635" y="2755500"/>
              <a:ext cx="332296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58A4B"/>
                  </a:solidFill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Multiple funding instruments</a:t>
              </a:r>
              <a:endParaRPr kumimoji="0" lang="bg-BG" sz="1600" b="1" i="0" u="none" strike="noStrike" kern="1200" cap="none" spc="0" normalizeH="0" baseline="0" noProof="0" dirty="0">
                <a:ln>
                  <a:noFill/>
                </a:ln>
                <a:solidFill>
                  <a:srgbClr val="F58A4B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C Square Sans Pro" panose="020B05060400000200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EU-Bonds, EU-Bills, NGEU Green Bonds    </a:t>
              </a:r>
            </a:p>
          </p:txBody>
        </p:sp>
      </p:grpSp>
      <p:sp>
        <p:nvSpPr>
          <p:cNvPr id="66" name="Title 2">
            <a:extLst>
              <a:ext uri="{FF2B5EF4-FFF2-40B4-BE49-F238E27FC236}">
                <a16:creationId xmlns:a16="http://schemas.microsoft.com/office/drawing/2014/main" id="{E55105F8-683F-0286-DC44-7487C0A1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2860"/>
            <a:ext cx="10515600" cy="782357"/>
          </a:xfrm>
        </p:spPr>
        <p:txBody>
          <a:bodyPr/>
          <a:lstStyle/>
          <a:p>
            <a:r>
              <a:rPr lang="en-IE" dirty="0"/>
              <a:t>EU-Bond market increasingly like market of large, liquid EGBs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32416F-F04F-DDD7-C8FD-9ADF9F0F4818}"/>
              </a:ext>
            </a:extLst>
          </p:cNvPr>
          <p:cNvSpPr txBox="1">
            <a:spLocks/>
          </p:cNvSpPr>
          <p:nvPr/>
        </p:nvSpPr>
        <p:spPr bwMode="auto">
          <a:xfrm>
            <a:off x="965588" y="517045"/>
            <a:ext cx="5590659" cy="14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EU-Bonds increasingly in EGB market segment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ECF109-E04C-D6DE-0A5F-D9A40738B1C9}"/>
              </a:ext>
            </a:extLst>
          </p:cNvPr>
          <p:cNvSpPr/>
          <p:nvPr/>
        </p:nvSpPr>
        <p:spPr>
          <a:xfrm flipH="1">
            <a:off x="10962577" y="4842096"/>
            <a:ext cx="144392" cy="1443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596CBAE-D325-409E-D817-4B149D9E281B}"/>
              </a:ext>
            </a:extLst>
          </p:cNvPr>
          <p:cNvSpPr/>
          <p:nvPr/>
        </p:nvSpPr>
        <p:spPr>
          <a:xfrm>
            <a:off x="7932228" y="5130234"/>
            <a:ext cx="4049310" cy="580426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b="1" dirty="0">
                <a:solidFill>
                  <a:schemeClr val="tx2"/>
                </a:solidFill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contracts</a:t>
            </a:r>
          </a:p>
          <a:p>
            <a:pPr algn="r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EC Square Sans Pro" panose="020B05060400000200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 development by market participants</a:t>
            </a:r>
            <a:endParaRPr kumimoji="0" lang="en-US" sz="1400" b="0" i="0" u="none" strike="sng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 panose="020B05060400000200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604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F86172D-6980-166C-1F63-76694BFEEC16}"/>
              </a:ext>
            </a:extLst>
          </p:cNvPr>
          <p:cNvGrpSpPr/>
          <p:nvPr/>
        </p:nvGrpSpPr>
        <p:grpSpPr>
          <a:xfrm>
            <a:off x="1016472" y="2186842"/>
            <a:ext cx="10284642" cy="3317977"/>
            <a:chOff x="603500" y="2512907"/>
            <a:chExt cx="10722572" cy="3119521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5122E16-561A-4C89-7842-21D96D237B61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251290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9451BFE-F2D0-C45E-F0A9-D569E7792E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5632428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4B0AE3-CB9E-1341-6456-4C5328A41A00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485254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ADB43B6-20AD-39AD-EBBB-2CF92FCB490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329278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B45D707-72AA-4801-93AD-0F31CC4EB0A0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407266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2AA2A1-D46A-A928-D235-1DFFE1FBC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8551163"/>
              </p:ext>
            </p:extLst>
          </p:nvPr>
        </p:nvGraphicFramePr>
        <p:xfrm>
          <a:off x="578542" y="2057400"/>
          <a:ext cx="10722571" cy="40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" name="Rectangle 119">
            <a:extLst>
              <a:ext uri="{FF2B5EF4-FFF2-40B4-BE49-F238E27FC236}">
                <a16:creationId xmlns:a16="http://schemas.microsoft.com/office/drawing/2014/main" id="{DA89F755-6F2B-6940-302C-51FEB873700B}"/>
              </a:ext>
            </a:extLst>
          </p:cNvPr>
          <p:cNvSpPr>
            <a:spLocks/>
          </p:cNvSpPr>
          <p:nvPr/>
        </p:nvSpPr>
        <p:spPr>
          <a:xfrm>
            <a:off x="659839" y="1578911"/>
            <a:ext cx="805820" cy="296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C4B9A"/>
                </a:solidFill>
                <a:latin typeface="EC Square Sans Pro" panose="020B0506040000020004" pitchFamily="34" charset="0"/>
              </a:rPr>
              <a:t>2020</a:t>
            </a:r>
            <a:endParaRPr lang="en-IE" b="1" dirty="0">
              <a:solidFill>
                <a:srgbClr val="4C4B9A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EE1B097-14EF-FBAA-B536-E4AC3776F9C1}"/>
              </a:ext>
            </a:extLst>
          </p:cNvPr>
          <p:cNvSpPr>
            <a:spLocks/>
          </p:cNvSpPr>
          <p:nvPr/>
        </p:nvSpPr>
        <p:spPr>
          <a:xfrm>
            <a:off x="1527481" y="1578911"/>
            <a:ext cx="2624971" cy="30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5A6DD"/>
                </a:solidFill>
                <a:latin typeface="EC Square Sans Pro" panose="020B0506040000020004" pitchFamily="34" charset="0"/>
              </a:rPr>
              <a:t>2021</a:t>
            </a:r>
            <a:endParaRPr lang="en-IE" dirty="0">
              <a:solidFill>
                <a:srgbClr val="45A6DD"/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47CC60D-2FC4-64E9-4707-06DBF0C383EA}"/>
              </a:ext>
            </a:extLst>
          </p:cNvPr>
          <p:cNvSpPr>
            <a:spLocks/>
          </p:cNvSpPr>
          <p:nvPr/>
        </p:nvSpPr>
        <p:spPr>
          <a:xfrm>
            <a:off x="4214274" y="1578911"/>
            <a:ext cx="2624971" cy="30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EC Square Sans Pro" panose="020B0506040000020004" pitchFamily="34" charset="0"/>
              </a:rPr>
              <a:t>2022</a:t>
            </a:r>
            <a:endParaRPr lang="en-I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D0C55B9-75F8-E72B-E725-29E4C3BC7071}"/>
              </a:ext>
            </a:extLst>
          </p:cNvPr>
          <p:cNvSpPr>
            <a:spLocks/>
          </p:cNvSpPr>
          <p:nvPr/>
        </p:nvSpPr>
        <p:spPr>
          <a:xfrm>
            <a:off x="6901068" y="1573201"/>
            <a:ext cx="2396278" cy="312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2023</a:t>
            </a:r>
            <a:endParaRPr lang="en-IE" dirty="0">
              <a:solidFill>
                <a:srgbClr val="034EA2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E124420-DE47-0822-EA77-D75EA89EF539}"/>
              </a:ext>
            </a:extLst>
          </p:cNvPr>
          <p:cNvSpPr txBox="1">
            <a:spLocks/>
          </p:cNvSpPr>
          <p:nvPr/>
        </p:nvSpPr>
        <p:spPr>
          <a:xfrm>
            <a:off x="11090461" y="2660778"/>
            <a:ext cx="692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EC Square Sans Pro" panose="020B0506040000020004" pitchFamily="34" charset="0"/>
              </a:rPr>
              <a:t>€609</a:t>
            </a:r>
          </a:p>
          <a:p>
            <a:pPr algn="ctr"/>
            <a:r>
              <a:rPr lang="en-US" sz="1200" b="1" dirty="0">
                <a:latin typeface="EC Square Sans Pro" panose="020B0506040000020004" pitchFamily="34" charset="0"/>
              </a:rPr>
              <a:t>billion</a:t>
            </a:r>
            <a:endParaRPr lang="en-IE" sz="1200" b="1" dirty="0">
              <a:latin typeface="EC Square Sans Pro" panose="020B05060400000200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E16D9CC-9E71-62BF-A6C0-B58338653109}"/>
              </a:ext>
            </a:extLst>
          </p:cNvPr>
          <p:cNvSpPr txBox="1">
            <a:spLocks/>
          </p:cNvSpPr>
          <p:nvPr/>
        </p:nvSpPr>
        <p:spPr>
          <a:xfrm>
            <a:off x="20335" y="5273986"/>
            <a:ext cx="63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EC Square Sans Pro" panose="020B0506040000020004" pitchFamily="34" charset="0"/>
              </a:rPr>
              <a:t>€52</a:t>
            </a:r>
          </a:p>
          <a:p>
            <a:pPr algn="ctr"/>
            <a:r>
              <a:rPr lang="en-US" sz="1200" b="1" dirty="0">
                <a:latin typeface="EC Square Sans Pro" panose="020B0506040000020004" pitchFamily="34" charset="0"/>
              </a:rPr>
              <a:t>billion</a:t>
            </a:r>
            <a:endParaRPr lang="en-IE" sz="1200" b="1" dirty="0">
              <a:latin typeface="EC Square Sans Pro" panose="020B05060400000200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D83F56E-F29A-C989-8B91-7D7D2F0CA1B6}"/>
              </a:ext>
            </a:extLst>
          </p:cNvPr>
          <p:cNvGrpSpPr/>
          <p:nvPr/>
        </p:nvGrpSpPr>
        <p:grpSpPr>
          <a:xfrm>
            <a:off x="1380638" y="4969402"/>
            <a:ext cx="1205389" cy="765524"/>
            <a:chOff x="1380638" y="4969402"/>
            <a:chExt cx="1205389" cy="765524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619C08D-6FF1-C5A0-9FE2-5254422AC00C}"/>
                </a:ext>
              </a:extLst>
            </p:cNvPr>
            <p:cNvSpPr txBox="1"/>
            <p:nvPr/>
          </p:nvSpPr>
          <p:spPr>
            <a:xfrm>
              <a:off x="1380638" y="5277837"/>
              <a:ext cx="1154256" cy="457089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rgbClr val="45A6DD"/>
                  </a:solidFill>
                  <a:latin typeface="EC Square Sans Pro" panose="020B0506040000020004" pitchFamily="34" charset="0"/>
                </a:rPr>
                <a:t>31/05/2021</a:t>
              </a:r>
            </a:p>
            <a:p>
              <a:pPr algn="r"/>
              <a:r>
                <a:rPr lang="en-US" dirty="0">
                  <a:latin typeface="EC Square Sans Pro" panose="020B0506040000020004" pitchFamily="34" charset="0"/>
                </a:rPr>
                <a:t>Creation of PDN</a:t>
              </a:r>
              <a:endParaRPr lang="en-IE" dirty="0">
                <a:latin typeface="EC Square Sans Pro" panose="020B0506040000020004" pitchFamily="34" charset="0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B2F7D96-1B23-CEF3-6FF6-A6062AEEE674}"/>
                </a:ext>
              </a:extLst>
            </p:cNvPr>
            <p:cNvCxnSpPr>
              <a:cxnSpLocks/>
            </p:cNvCxnSpPr>
            <p:nvPr/>
          </p:nvCxnSpPr>
          <p:spPr>
            <a:xfrm>
              <a:off x="2532027" y="5007830"/>
              <a:ext cx="0" cy="612644"/>
            </a:xfrm>
            <a:prstGeom prst="line">
              <a:avLst/>
            </a:prstGeom>
            <a:ln w="19050">
              <a:solidFill>
                <a:srgbClr val="45A6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3BA3151-B6C5-480B-56A3-C20BE7D1490D}"/>
                </a:ext>
              </a:extLst>
            </p:cNvPr>
            <p:cNvSpPr/>
            <p:nvPr/>
          </p:nvSpPr>
          <p:spPr>
            <a:xfrm>
              <a:off x="2478027" y="4969402"/>
              <a:ext cx="108000" cy="114871"/>
            </a:xfrm>
            <a:prstGeom prst="ellipse">
              <a:avLst/>
            </a:prstGeom>
            <a:solidFill>
              <a:srgbClr val="45A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131963F-2D87-1901-FDFB-EC1EF865D5CC}"/>
              </a:ext>
            </a:extLst>
          </p:cNvPr>
          <p:cNvGrpSpPr/>
          <p:nvPr/>
        </p:nvGrpSpPr>
        <p:grpSpPr>
          <a:xfrm>
            <a:off x="1282069" y="3110547"/>
            <a:ext cx="3749139" cy="1653518"/>
            <a:chOff x="1282069" y="2591536"/>
            <a:chExt cx="3749139" cy="1653518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55E2113-689E-502E-954D-F68E399CF72F}"/>
                </a:ext>
              </a:extLst>
            </p:cNvPr>
            <p:cNvCxnSpPr>
              <a:cxnSpLocks/>
            </p:cNvCxnSpPr>
            <p:nvPr/>
          </p:nvCxnSpPr>
          <p:spPr>
            <a:xfrm>
              <a:off x="3703908" y="2640876"/>
              <a:ext cx="0" cy="1531609"/>
            </a:xfrm>
            <a:prstGeom prst="line">
              <a:avLst/>
            </a:prstGeom>
            <a:ln w="19050">
              <a:solidFill>
                <a:srgbClr val="45A6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7957E20-F7D9-D26A-5DA1-74585B680F0B}"/>
                </a:ext>
              </a:extLst>
            </p:cNvPr>
            <p:cNvSpPr txBox="1"/>
            <p:nvPr/>
          </p:nvSpPr>
          <p:spPr>
            <a:xfrm>
              <a:off x="1282069" y="2591536"/>
              <a:ext cx="2385933" cy="1635295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rgbClr val="45A6DD"/>
                  </a:solidFill>
                  <a:latin typeface="EC Square Sans Pro" panose="020B0506040000020004" pitchFamily="34" charset="0"/>
                </a:rPr>
                <a:t>01/09/2021</a:t>
              </a:r>
            </a:p>
            <a:p>
              <a:pPr algn="r"/>
              <a:r>
                <a:rPr lang="en-US" dirty="0">
                  <a:latin typeface="EC Square Sans Pro" panose="020B0506040000020004" pitchFamily="34" charset="0"/>
                </a:rPr>
                <a:t>Independent Chief Risk Officer</a:t>
              </a:r>
            </a:p>
            <a:p>
              <a:pPr algn="r">
                <a:spcBef>
                  <a:spcPts val="800"/>
                </a:spcBef>
              </a:pPr>
              <a:r>
                <a:rPr lang="en-US" b="1" dirty="0">
                  <a:solidFill>
                    <a:srgbClr val="45A6DD"/>
                  </a:solidFill>
                  <a:latin typeface="EC Square Sans Pro" panose="020B0506040000020004" pitchFamily="34" charset="0"/>
                </a:rPr>
                <a:t>15/09/2021</a:t>
              </a:r>
              <a:r>
                <a:rPr lang="en-US" dirty="0">
                  <a:latin typeface="EC Square Sans Pro" panose="020B0506040000020004" pitchFamily="34" charset="0"/>
                </a:rPr>
                <a:t> </a:t>
              </a:r>
            </a:p>
            <a:p>
              <a:pPr algn="r"/>
              <a:r>
                <a:rPr lang="en-US" dirty="0">
                  <a:latin typeface="EC Square Sans Pro" panose="020B0506040000020004" pitchFamily="34" charset="0"/>
                </a:rPr>
                <a:t>Launch of EU-Bills </a:t>
              </a:r>
              <a:r>
                <a:rPr lang="en-US" dirty="0" err="1">
                  <a:latin typeface="EC Square Sans Pro" panose="020B0506040000020004" pitchFamily="34" charset="0"/>
                </a:rPr>
                <a:t>programme</a:t>
              </a:r>
              <a:endParaRPr lang="en-US" dirty="0">
                <a:latin typeface="EC Square Sans Pro" panose="020B0506040000020004" pitchFamily="34" charset="0"/>
              </a:endParaRPr>
            </a:p>
            <a:p>
              <a:pPr algn="r">
                <a:spcBef>
                  <a:spcPts val="800"/>
                </a:spcBef>
              </a:pPr>
              <a:r>
                <a:rPr lang="en-US" b="1" dirty="0">
                  <a:solidFill>
                    <a:srgbClr val="45A6DD"/>
                  </a:solidFill>
                  <a:latin typeface="EC Square Sans Pro" panose="020B0506040000020004" pitchFamily="34" charset="0"/>
                </a:rPr>
                <a:t>27/09/2021</a:t>
              </a:r>
            </a:p>
            <a:p>
              <a:pPr algn="r"/>
              <a:r>
                <a:rPr lang="en-US" dirty="0">
                  <a:latin typeface="EC Square Sans Pro" panose="020B0506040000020004" pitchFamily="34" charset="0"/>
                </a:rPr>
                <a:t>First EU-Bond auction</a:t>
              </a:r>
            </a:p>
            <a:p>
              <a:pPr algn="r"/>
              <a:endParaRPr lang="en-IE" dirty="0">
                <a:latin typeface="EC Square Sans Pro" panose="020B0506040000020004" pitchFamily="34" charset="0"/>
              </a:endParaRPr>
            </a:p>
            <a:p>
              <a:pPr algn="r"/>
              <a:endParaRPr lang="en-US" dirty="0">
                <a:latin typeface="EC Square Sans Pro" panose="020B0506040000020004" pitchFamily="34" charset="0"/>
              </a:endParaRPr>
            </a:p>
            <a:p>
              <a:pPr algn="r"/>
              <a:endParaRPr lang="en-US" dirty="0">
                <a:latin typeface="EC Square Sans Pro" panose="020B05060400000200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30BEB68-9210-DD67-BA8A-2677F9E8FF8B}"/>
                </a:ext>
              </a:extLst>
            </p:cNvPr>
            <p:cNvSpPr txBox="1"/>
            <p:nvPr/>
          </p:nvSpPr>
          <p:spPr>
            <a:xfrm>
              <a:off x="3820675" y="3119659"/>
              <a:ext cx="1210533" cy="611462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5A6DD"/>
                  </a:solidFill>
                  <a:latin typeface="EC Square Sans Pro" panose="020B0506040000020004" pitchFamily="34" charset="0"/>
                </a:rPr>
                <a:t>12/10/2021</a:t>
              </a:r>
            </a:p>
            <a:p>
              <a:r>
                <a:rPr lang="en-US" dirty="0">
                  <a:latin typeface="EC Square Sans Pro" panose="020B0506040000020004" pitchFamily="34" charset="0"/>
                </a:rPr>
                <a:t>First NGEU Green Bond transaction</a:t>
              </a:r>
            </a:p>
            <a:p>
              <a:endParaRPr lang="en-IE" dirty="0">
                <a:latin typeface="EC Square Sans Pro" panose="020B0506040000020004" pitchFamily="34" charset="0"/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7C9AB0A-D142-F231-97E0-77AA9AAEEBC9}"/>
                </a:ext>
              </a:extLst>
            </p:cNvPr>
            <p:cNvCxnSpPr>
              <a:cxnSpLocks/>
            </p:cNvCxnSpPr>
            <p:nvPr/>
          </p:nvCxnSpPr>
          <p:spPr>
            <a:xfrm>
              <a:off x="3857441" y="3183752"/>
              <a:ext cx="0" cy="913764"/>
            </a:xfrm>
            <a:prstGeom prst="line">
              <a:avLst/>
            </a:prstGeom>
            <a:ln w="19050">
              <a:solidFill>
                <a:srgbClr val="45A6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56BA5AD-8E02-B743-1626-E74C63FCB7E8}"/>
                </a:ext>
              </a:extLst>
            </p:cNvPr>
            <p:cNvSpPr/>
            <p:nvPr/>
          </p:nvSpPr>
          <p:spPr>
            <a:xfrm>
              <a:off x="3811908" y="4075245"/>
              <a:ext cx="108000" cy="108000"/>
            </a:xfrm>
            <a:prstGeom prst="ellipse">
              <a:avLst/>
            </a:prstGeom>
            <a:solidFill>
              <a:srgbClr val="45A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2AB4B85-E7AC-040F-0ADB-29677A92A8C2}"/>
                </a:ext>
              </a:extLst>
            </p:cNvPr>
            <p:cNvSpPr/>
            <p:nvPr/>
          </p:nvSpPr>
          <p:spPr>
            <a:xfrm>
              <a:off x="3650214" y="4137054"/>
              <a:ext cx="108000" cy="108000"/>
            </a:xfrm>
            <a:prstGeom prst="ellipse">
              <a:avLst/>
            </a:prstGeom>
            <a:solidFill>
              <a:srgbClr val="45A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CF22CA4-0314-75BC-BE0B-ACDA91F3C112}"/>
              </a:ext>
            </a:extLst>
          </p:cNvPr>
          <p:cNvGrpSpPr/>
          <p:nvPr/>
        </p:nvGrpSpPr>
        <p:grpSpPr>
          <a:xfrm>
            <a:off x="2686832" y="4892959"/>
            <a:ext cx="2327564" cy="1210209"/>
            <a:chOff x="2686832" y="4892959"/>
            <a:chExt cx="2327564" cy="1210209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8BB54B5-42DE-294D-F1C0-872B9156CBDF}"/>
                </a:ext>
              </a:extLst>
            </p:cNvPr>
            <p:cNvSpPr txBox="1"/>
            <p:nvPr/>
          </p:nvSpPr>
          <p:spPr>
            <a:xfrm>
              <a:off x="2730087" y="5003165"/>
              <a:ext cx="2284309" cy="1100003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5A6DD"/>
                  </a:solidFill>
                  <a:latin typeface="EC Square Sans Pro" panose="020B0506040000020004" pitchFamily="34" charset="0"/>
                </a:rPr>
                <a:t>04/06/2021</a:t>
              </a:r>
              <a:endParaRPr lang="en-IE" dirty="0">
                <a:latin typeface="EC Square Sans Pro" panose="020B0506040000020004" pitchFamily="34" charset="0"/>
              </a:endParaRPr>
            </a:p>
            <a:p>
              <a:r>
                <a:rPr lang="en-IE" dirty="0">
                  <a:latin typeface="EC Square Sans Pro" panose="020B0506040000020004" pitchFamily="34" charset="0"/>
                </a:rPr>
                <a:t>Launch of pooled funding approach</a:t>
              </a:r>
            </a:p>
            <a:p>
              <a:r>
                <a:rPr lang="en-IE" dirty="0">
                  <a:latin typeface="EC Square Sans Pro" panose="020B0506040000020004" pitchFamily="34" charset="0"/>
                </a:rPr>
                <a:t>&amp; first funding plan</a:t>
              </a:r>
            </a:p>
            <a:p>
              <a:pPr>
                <a:spcBef>
                  <a:spcPts val="800"/>
                </a:spcBef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45A6DD"/>
                  </a:solidFill>
                  <a:effectLst/>
                  <a:uLnTx/>
                  <a:uFillTx/>
                  <a:latin typeface="EC Square Sans Pro" panose="020B0506040000020004" pitchFamily="34" charset="0"/>
                  <a:cs typeface="+mn-cs"/>
                </a:rPr>
                <a:t>15/06/2021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C Square Sans Pro" panose="020B0506040000020004" pitchFamily="34" charset="0"/>
                  <a:cs typeface="+mn-cs"/>
                </a:rPr>
                <a:t> </a:t>
              </a:r>
            </a:p>
            <a:p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EC Square Sans Pro" panose="020B0506040000020004" pitchFamily="34" charset="0"/>
                  <a:cs typeface="+mn-cs"/>
                </a:rPr>
                <a:t>First </a:t>
              </a:r>
              <a:r>
                <a:rPr lang="en-US" dirty="0">
                  <a:latin typeface="EC Square Sans Pro" panose="020B0506040000020004" pitchFamily="34" charset="0"/>
                </a:rPr>
                <a:t>NGEU transaction 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+mn-cs"/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2FD686D-A7D1-DCB1-48C6-0CFFEF009459}"/>
                </a:ext>
              </a:extLst>
            </p:cNvPr>
            <p:cNvCxnSpPr>
              <a:cxnSpLocks/>
            </p:cNvCxnSpPr>
            <p:nvPr/>
          </p:nvCxnSpPr>
          <p:spPr>
            <a:xfrm>
              <a:off x="2730087" y="4934095"/>
              <a:ext cx="0" cy="1054924"/>
            </a:xfrm>
            <a:prstGeom prst="line">
              <a:avLst/>
            </a:prstGeom>
            <a:ln w="19050">
              <a:solidFill>
                <a:srgbClr val="45A6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AF1A23C-7939-8BB4-54CF-0D9512BEB56D}"/>
                </a:ext>
              </a:extLst>
            </p:cNvPr>
            <p:cNvSpPr/>
            <p:nvPr/>
          </p:nvSpPr>
          <p:spPr>
            <a:xfrm>
              <a:off x="2686832" y="4892959"/>
              <a:ext cx="108000" cy="114871"/>
            </a:xfrm>
            <a:prstGeom prst="ellipse">
              <a:avLst/>
            </a:prstGeom>
            <a:solidFill>
              <a:srgbClr val="45A6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0134A8F-239E-F0FA-0FFE-1273A1EF3AB3}"/>
              </a:ext>
            </a:extLst>
          </p:cNvPr>
          <p:cNvGrpSpPr/>
          <p:nvPr/>
        </p:nvGrpSpPr>
        <p:grpSpPr>
          <a:xfrm>
            <a:off x="964067" y="4535929"/>
            <a:ext cx="1352708" cy="866945"/>
            <a:chOff x="964067" y="4119906"/>
            <a:chExt cx="1352708" cy="86694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CC96C03-8DF1-7A7E-FF7E-6369727D37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3033" y="4542638"/>
              <a:ext cx="0" cy="442451"/>
            </a:xfrm>
            <a:prstGeom prst="line">
              <a:avLst/>
            </a:prstGeom>
            <a:ln w="19050">
              <a:solidFill>
                <a:srgbClr val="4C4B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6DE6E91-91F5-F79E-D6D5-8C40EDDE9418}"/>
                </a:ext>
              </a:extLst>
            </p:cNvPr>
            <p:cNvSpPr txBox="1"/>
            <p:nvPr/>
          </p:nvSpPr>
          <p:spPr>
            <a:xfrm>
              <a:off x="964067" y="4119906"/>
              <a:ext cx="1352708" cy="457089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rgbClr val="4C4B9A"/>
                  </a:solidFill>
                  <a:latin typeface="EC Square Sans Pro" panose="020B0506040000020004" pitchFamily="34" charset="0"/>
                </a:rPr>
                <a:t>20/10/2020</a:t>
              </a:r>
            </a:p>
            <a:p>
              <a:r>
                <a:rPr lang="en-US" dirty="0">
                  <a:latin typeface="EC Square Sans Pro" panose="020B0506040000020004" pitchFamily="34" charset="0"/>
                </a:rPr>
                <a:t>Launch of SURE</a:t>
              </a:r>
              <a:endParaRPr lang="en-IE" dirty="0">
                <a:latin typeface="EC Square Sans Pro" panose="020B0506040000020004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5E7B494-10C5-7DB5-1314-1C4C046EDBCB}"/>
                </a:ext>
              </a:extLst>
            </p:cNvPr>
            <p:cNvSpPr/>
            <p:nvPr/>
          </p:nvSpPr>
          <p:spPr>
            <a:xfrm>
              <a:off x="1060253" y="4871980"/>
              <a:ext cx="108000" cy="114871"/>
            </a:xfrm>
            <a:prstGeom prst="ellipse">
              <a:avLst/>
            </a:prstGeom>
            <a:solidFill>
              <a:srgbClr val="4C4B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1F778D4-E17F-88A3-95F6-FD68DC171156}"/>
              </a:ext>
            </a:extLst>
          </p:cNvPr>
          <p:cNvGrpSpPr/>
          <p:nvPr/>
        </p:nvGrpSpPr>
        <p:grpSpPr>
          <a:xfrm>
            <a:off x="5174109" y="3298222"/>
            <a:ext cx="1582079" cy="750850"/>
            <a:chOff x="5174109" y="2662134"/>
            <a:chExt cx="1582079" cy="750850"/>
          </a:xfrm>
        </p:grpSpPr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D71101A-5F3E-9A6F-939C-CF5C108F0339}"/>
                </a:ext>
              </a:extLst>
            </p:cNvPr>
            <p:cNvCxnSpPr>
              <a:cxnSpLocks/>
            </p:cNvCxnSpPr>
            <p:nvPr/>
          </p:nvCxnSpPr>
          <p:spPr>
            <a:xfrm>
              <a:off x="6702188" y="2751127"/>
              <a:ext cx="0" cy="65739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133721D9-2B5C-71DB-0DC4-A073AB4C82C5}"/>
                </a:ext>
              </a:extLst>
            </p:cNvPr>
            <p:cNvSpPr txBox="1"/>
            <p:nvPr/>
          </p:nvSpPr>
          <p:spPr>
            <a:xfrm>
              <a:off x="5174109" y="2662134"/>
              <a:ext cx="1557255" cy="622774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EC Square Sans Pro" panose="020B0506040000020004" pitchFamily="34" charset="0"/>
                </a:rPr>
                <a:t>16/12/2022</a:t>
              </a:r>
            </a:p>
            <a:p>
              <a:pPr algn="r"/>
              <a:r>
                <a:rPr lang="en-US" dirty="0">
                  <a:latin typeface="EC Square Sans Pro" panose="020B0506040000020004" pitchFamily="34" charset="0"/>
                </a:rPr>
                <a:t>First NGEU Green </a:t>
              </a:r>
              <a:br>
                <a:rPr lang="en-US" dirty="0">
                  <a:latin typeface="EC Square Sans Pro" panose="020B0506040000020004" pitchFamily="34" charset="0"/>
                </a:rPr>
              </a:br>
              <a:r>
                <a:rPr lang="en-US" dirty="0">
                  <a:latin typeface="EC Square Sans Pro" panose="020B0506040000020004" pitchFamily="34" charset="0"/>
                </a:rPr>
                <a:t>Bond Allocation report </a:t>
              </a: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C532905-EA41-1F49-2E31-9A0B74152577}"/>
                </a:ext>
              </a:extLst>
            </p:cNvPr>
            <p:cNvSpPr/>
            <p:nvPr/>
          </p:nvSpPr>
          <p:spPr>
            <a:xfrm>
              <a:off x="6648188" y="3298113"/>
              <a:ext cx="108000" cy="11487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B253B64-24F1-12AC-312F-D00E4EA904CA}"/>
              </a:ext>
            </a:extLst>
          </p:cNvPr>
          <p:cNvGrpSpPr/>
          <p:nvPr/>
        </p:nvGrpSpPr>
        <p:grpSpPr>
          <a:xfrm>
            <a:off x="4596872" y="4405196"/>
            <a:ext cx="1613858" cy="763382"/>
            <a:chOff x="4596872" y="3865579"/>
            <a:chExt cx="1613858" cy="76338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6A57A21-7DC4-2174-8DF8-6C6CECA23AED}"/>
                </a:ext>
              </a:extLst>
            </p:cNvPr>
            <p:cNvCxnSpPr>
              <a:cxnSpLocks/>
            </p:cNvCxnSpPr>
            <p:nvPr/>
          </p:nvCxnSpPr>
          <p:spPr>
            <a:xfrm>
              <a:off x="4646838" y="3973954"/>
              <a:ext cx="0" cy="536063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BAEBE3D-22C7-0417-5EA4-D968592FA686}"/>
                </a:ext>
              </a:extLst>
            </p:cNvPr>
            <p:cNvSpPr txBox="1"/>
            <p:nvPr/>
          </p:nvSpPr>
          <p:spPr>
            <a:xfrm>
              <a:off x="4672857" y="3957345"/>
              <a:ext cx="1537873" cy="671616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accent6">
                      <a:lumMod val="75000"/>
                    </a:schemeClr>
                  </a:solidFill>
                  <a:latin typeface="EC Square Sans Pro" panose="020B0506040000020004" pitchFamily="34" charset="0"/>
                </a:rPr>
                <a:t>06/03/2022</a:t>
              </a:r>
            </a:p>
            <a:p>
              <a:r>
                <a:rPr lang="en-US" dirty="0">
                  <a:latin typeface="EC Square Sans Pro" panose="020B0506040000020004" pitchFamily="34" charset="0"/>
                </a:rPr>
                <a:t>Launch of NGEU Green Bond dashboard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F75F9D3-83B1-F282-7893-8A87D22247F4}"/>
                </a:ext>
              </a:extLst>
            </p:cNvPr>
            <p:cNvSpPr/>
            <p:nvPr/>
          </p:nvSpPr>
          <p:spPr>
            <a:xfrm>
              <a:off x="4596872" y="3865579"/>
              <a:ext cx="108000" cy="108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6E260BF-7FAE-0DC2-04C7-596C329D9CA0}"/>
              </a:ext>
            </a:extLst>
          </p:cNvPr>
          <p:cNvCxnSpPr>
            <a:cxnSpLocks/>
          </p:cNvCxnSpPr>
          <p:nvPr/>
        </p:nvCxnSpPr>
        <p:spPr>
          <a:xfrm>
            <a:off x="7213499" y="2903816"/>
            <a:ext cx="0" cy="949155"/>
          </a:xfrm>
          <a:prstGeom prst="line">
            <a:avLst/>
          </a:prstGeom>
          <a:ln w="1905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28A0B3D-C1B3-0A0A-B398-7F956782D1E3}"/>
              </a:ext>
            </a:extLst>
          </p:cNvPr>
          <p:cNvCxnSpPr>
            <a:cxnSpLocks/>
          </p:cNvCxnSpPr>
          <p:nvPr/>
        </p:nvCxnSpPr>
        <p:spPr>
          <a:xfrm flipH="1">
            <a:off x="8290226" y="3605907"/>
            <a:ext cx="7828" cy="1362524"/>
          </a:xfrm>
          <a:prstGeom prst="line">
            <a:avLst/>
          </a:prstGeom>
          <a:ln w="19050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1EFB30A1-6D3C-0E02-0521-C12B64BFEF85}"/>
              </a:ext>
            </a:extLst>
          </p:cNvPr>
          <p:cNvSpPr txBox="1"/>
          <p:nvPr/>
        </p:nvSpPr>
        <p:spPr>
          <a:xfrm>
            <a:off x="7049467" y="4161852"/>
            <a:ext cx="1212792" cy="689934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29/06/2023</a:t>
            </a:r>
          </a:p>
          <a:p>
            <a:pPr algn="r"/>
            <a:r>
              <a:rPr lang="en-US" dirty="0">
                <a:latin typeface="EC Square Sans Pro" panose="020B0506040000020004" pitchFamily="34" charset="0"/>
              </a:rPr>
              <a:t>ECB Haircut Category 1 decision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03C294-A870-66F4-51C8-BADF897A1494}"/>
              </a:ext>
            </a:extLst>
          </p:cNvPr>
          <p:cNvSpPr txBox="1"/>
          <p:nvPr/>
        </p:nvSpPr>
        <p:spPr>
          <a:xfrm>
            <a:off x="7184032" y="2832520"/>
            <a:ext cx="1499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01/01/2023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Launch of Unified Funding Approach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EC8E214-1E6B-07D3-9B22-02D8D0951431}"/>
              </a:ext>
            </a:extLst>
          </p:cNvPr>
          <p:cNvSpPr txBox="1"/>
          <p:nvPr/>
        </p:nvSpPr>
        <p:spPr>
          <a:xfrm>
            <a:off x="8230268" y="3638670"/>
            <a:ext cx="1101133" cy="689934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034EA2"/>
                </a:solidFill>
                <a:latin typeface="EC Square Sans Pro" panose="020B0506040000020004" pitchFamily="34" charset="0"/>
              </a:rPr>
              <a:t>01/11/2023</a:t>
            </a:r>
          </a:p>
          <a:p>
            <a:pPr algn="r"/>
            <a:r>
              <a:rPr lang="en-US" dirty="0">
                <a:latin typeface="EC Square Sans Pro" panose="020B0506040000020004" pitchFamily="34" charset="0"/>
              </a:rPr>
              <a:t>Launch of quoting arrangements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DDA1997-4B9E-1F68-4ECF-15433FE64B28}"/>
              </a:ext>
            </a:extLst>
          </p:cNvPr>
          <p:cNvSpPr/>
          <p:nvPr/>
        </p:nvSpPr>
        <p:spPr>
          <a:xfrm>
            <a:off x="8234292" y="3591279"/>
            <a:ext cx="108000" cy="114871"/>
          </a:xfrm>
          <a:prstGeom prst="ellipse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B7B4B81-9285-DF09-2107-6946013DC1A0}"/>
              </a:ext>
            </a:extLst>
          </p:cNvPr>
          <p:cNvGrpSpPr/>
          <p:nvPr/>
        </p:nvGrpSpPr>
        <p:grpSpPr>
          <a:xfrm>
            <a:off x="9243345" y="3337433"/>
            <a:ext cx="108000" cy="1065177"/>
            <a:chOff x="9243345" y="3226293"/>
            <a:chExt cx="108000" cy="1065177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3FAD3DB-B026-728F-C263-439C554B0782}"/>
                </a:ext>
              </a:extLst>
            </p:cNvPr>
            <p:cNvCxnSpPr>
              <a:cxnSpLocks/>
            </p:cNvCxnSpPr>
            <p:nvPr/>
          </p:nvCxnSpPr>
          <p:spPr>
            <a:xfrm>
              <a:off x="9297345" y="3310094"/>
              <a:ext cx="0" cy="981376"/>
            </a:xfrm>
            <a:prstGeom prst="line">
              <a:avLst/>
            </a:prstGeom>
            <a:ln w="1905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F77503E-FBD2-D13E-5C8B-99FFBD0AC13E}"/>
                </a:ext>
              </a:extLst>
            </p:cNvPr>
            <p:cNvSpPr/>
            <p:nvPr/>
          </p:nvSpPr>
          <p:spPr>
            <a:xfrm>
              <a:off x="9243345" y="3226293"/>
              <a:ext cx="108000" cy="114871"/>
            </a:xfrm>
            <a:prstGeom prst="ellipse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9B857900-E724-70A3-D9C2-E9765A76AF4E}"/>
              </a:ext>
            </a:extLst>
          </p:cNvPr>
          <p:cNvSpPr/>
          <p:nvPr/>
        </p:nvSpPr>
        <p:spPr>
          <a:xfrm>
            <a:off x="7157566" y="3803295"/>
            <a:ext cx="108000" cy="114871"/>
          </a:xfrm>
          <a:prstGeom prst="ellipse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B5EB2A25-BEAB-2F8D-19AE-CBC6D5C3D6C3}"/>
              </a:ext>
            </a:extLst>
          </p:cNvPr>
          <p:cNvSpPr txBox="1"/>
          <p:nvPr/>
        </p:nvSpPr>
        <p:spPr>
          <a:xfrm>
            <a:off x="8457244" y="4744181"/>
            <a:ext cx="976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34EA2"/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01/12/2023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First NGEU Green Bond </a:t>
            </a:r>
            <a:r>
              <a:rPr lang="en-US" sz="1100" dirty="0">
                <a:latin typeface="EC Square Sans Pro" panose="020B0506040000020004" pitchFamily="34" charset="0"/>
              </a:rPr>
              <a:t>Impact and Allocation report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C Square Sans Pro" panose="020B0506040000020004" pitchFamily="34" charset="0"/>
              <a:cs typeface="+mn-cs"/>
            </a:endParaRP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DE3EF44-F674-74B6-0253-357399D571EF}"/>
              </a:ext>
            </a:extLst>
          </p:cNvPr>
          <p:cNvCxnSpPr>
            <a:cxnSpLocks/>
          </p:cNvCxnSpPr>
          <p:nvPr/>
        </p:nvCxnSpPr>
        <p:spPr>
          <a:xfrm flipV="1">
            <a:off x="659839" y="2030665"/>
            <a:ext cx="0" cy="399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AC8C316-1550-8C3E-7BA2-06F681B1CEA8}"/>
              </a:ext>
            </a:extLst>
          </p:cNvPr>
          <p:cNvSpPr>
            <a:spLocks/>
          </p:cNvSpPr>
          <p:nvPr/>
        </p:nvSpPr>
        <p:spPr>
          <a:xfrm>
            <a:off x="9433372" y="1570118"/>
            <a:ext cx="1284563" cy="3213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2024</a:t>
            </a:r>
            <a:endParaRPr lang="en-IE" dirty="0">
              <a:solidFill>
                <a:schemeClr val="accent5"/>
              </a:solidFill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C0B297FC-DF16-2D89-AFFA-53E99C006A0E}"/>
              </a:ext>
            </a:extLst>
          </p:cNvPr>
          <p:cNvGrpSpPr/>
          <p:nvPr/>
        </p:nvGrpSpPr>
        <p:grpSpPr>
          <a:xfrm>
            <a:off x="9456197" y="3298222"/>
            <a:ext cx="108000" cy="2553955"/>
            <a:chOff x="9243345" y="3226293"/>
            <a:chExt cx="108000" cy="2553955"/>
          </a:xfrm>
        </p:grpSpPr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FC48F64-13BF-8191-A46B-7838DC480044}"/>
                </a:ext>
              </a:extLst>
            </p:cNvPr>
            <p:cNvCxnSpPr>
              <a:cxnSpLocks/>
            </p:cNvCxnSpPr>
            <p:nvPr/>
          </p:nvCxnSpPr>
          <p:spPr>
            <a:xfrm>
              <a:off x="9297345" y="3310094"/>
              <a:ext cx="0" cy="2470154"/>
            </a:xfrm>
            <a:prstGeom prst="line">
              <a:avLst/>
            </a:prstGeom>
            <a:ln w="19050">
              <a:solidFill>
                <a:srgbClr val="034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AF33B2B9-4EE9-8F96-2224-80006C6AA417}"/>
                </a:ext>
              </a:extLst>
            </p:cNvPr>
            <p:cNvSpPr/>
            <p:nvPr/>
          </p:nvSpPr>
          <p:spPr>
            <a:xfrm>
              <a:off x="9243345" y="3226293"/>
              <a:ext cx="108000" cy="114871"/>
            </a:xfrm>
            <a:prstGeom prst="ellipse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E38781E-C922-A986-FA05-4534CA03C4FD}"/>
              </a:ext>
            </a:extLst>
          </p:cNvPr>
          <p:cNvCxnSpPr>
            <a:cxnSpLocks/>
          </p:cNvCxnSpPr>
          <p:nvPr/>
        </p:nvCxnSpPr>
        <p:spPr>
          <a:xfrm>
            <a:off x="9762899" y="2329565"/>
            <a:ext cx="0" cy="949155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D389954-4273-7DB6-3475-0335325B1681}"/>
              </a:ext>
            </a:extLst>
          </p:cNvPr>
          <p:cNvSpPr txBox="1"/>
          <p:nvPr/>
        </p:nvSpPr>
        <p:spPr>
          <a:xfrm>
            <a:off x="9733432" y="2258269"/>
            <a:ext cx="1499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17/01/2024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First transaction settled via EU Issuance Service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F28971B-399A-4E17-8D29-BAD9BDF80117}"/>
              </a:ext>
            </a:extLst>
          </p:cNvPr>
          <p:cNvSpPr/>
          <p:nvPr/>
        </p:nvSpPr>
        <p:spPr>
          <a:xfrm>
            <a:off x="9706966" y="3229044"/>
            <a:ext cx="108000" cy="1148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09FE8D7-9506-D0E1-2C1A-70E56CCCF794}"/>
              </a:ext>
            </a:extLst>
          </p:cNvPr>
          <p:cNvGrpSpPr/>
          <p:nvPr/>
        </p:nvGrpSpPr>
        <p:grpSpPr>
          <a:xfrm>
            <a:off x="4646838" y="6399707"/>
            <a:ext cx="2942727" cy="276999"/>
            <a:chOff x="4308872" y="6399707"/>
            <a:chExt cx="2942727" cy="276999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4D101D-ACC6-69A1-3FD6-106CC2A6DD9A}"/>
                </a:ext>
              </a:extLst>
            </p:cNvPr>
            <p:cNvCxnSpPr/>
            <p:nvPr/>
          </p:nvCxnSpPr>
          <p:spPr>
            <a:xfrm>
              <a:off x="4308872" y="6527815"/>
              <a:ext cx="396000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17D2BD9-45A8-1513-49ED-B016284187D3}"/>
                </a:ext>
              </a:extLst>
            </p:cNvPr>
            <p:cNvSpPr txBox="1"/>
            <p:nvPr/>
          </p:nvSpPr>
          <p:spPr>
            <a:xfrm>
              <a:off x="4653872" y="6399707"/>
              <a:ext cx="259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EC Square Sans Pro" panose="020B0506040000020004" pitchFamily="34" charset="0"/>
                </a:rPr>
                <a:t>EU outstanding bonds</a:t>
              </a:r>
              <a:endParaRPr lang="en-IE" sz="1200" dirty="0">
                <a:latin typeface="EC Square Sans Pro" panose="020B0506040000020004" pitchFamily="34" charset="0"/>
              </a:endParaRPr>
            </a:p>
          </p:txBody>
        </p:sp>
      </p:grpSp>
      <p:sp>
        <p:nvSpPr>
          <p:cNvPr id="185" name="Title 184">
            <a:extLst>
              <a:ext uri="{FF2B5EF4-FFF2-40B4-BE49-F238E27FC236}">
                <a16:creationId xmlns:a16="http://schemas.microsoft.com/office/drawing/2014/main" id="{5EC85641-6C00-4A01-D501-5D3D5A09F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milestones in EU’s development as an issuer</a:t>
            </a:r>
            <a:endParaRPr lang="en-I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2AD5EA-A146-0E3B-9D13-8B26C607FDC8}"/>
              </a:ext>
            </a:extLst>
          </p:cNvPr>
          <p:cNvCxnSpPr/>
          <p:nvPr/>
        </p:nvCxnSpPr>
        <p:spPr>
          <a:xfrm>
            <a:off x="659839" y="6029325"/>
            <a:ext cx="10572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AF5F07-A644-E848-6DBF-E461A93048D9}"/>
              </a:ext>
            </a:extLst>
          </p:cNvPr>
          <p:cNvCxnSpPr>
            <a:cxnSpLocks/>
          </p:cNvCxnSpPr>
          <p:nvPr/>
        </p:nvCxnSpPr>
        <p:spPr>
          <a:xfrm>
            <a:off x="10950237" y="3058824"/>
            <a:ext cx="0" cy="786959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84CD9CB-3C24-78BA-9D47-2D3A7E1129DD}"/>
              </a:ext>
            </a:extLst>
          </p:cNvPr>
          <p:cNvSpPr>
            <a:spLocks/>
          </p:cNvSpPr>
          <p:nvPr/>
        </p:nvSpPr>
        <p:spPr>
          <a:xfrm>
            <a:off x="10812997" y="1557086"/>
            <a:ext cx="970251" cy="33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2025</a:t>
            </a:r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73D47-FB00-08D7-689F-2412E14543A0}"/>
              </a:ext>
            </a:extLst>
          </p:cNvPr>
          <p:cNvSpPr txBox="1">
            <a:spLocks/>
          </p:cNvSpPr>
          <p:nvPr/>
        </p:nvSpPr>
        <p:spPr bwMode="auto">
          <a:xfrm>
            <a:off x="965588" y="517045"/>
            <a:ext cx="5590659" cy="14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EU-Bonds increasingly in EGB market segment</a:t>
            </a:r>
          </a:p>
        </p:txBody>
      </p:sp>
    </p:spTree>
    <p:extLst>
      <p:ext uri="{BB962C8B-B14F-4D97-AF65-F5344CB8AC3E}">
        <p14:creationId xmlns:p14="http://schemas.microsoft.com/office/powerpoint/2010/main" val="6571885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E35B0F-50C0-4C13-475D-E74F68BEF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877" y="578070"/>
            <a:ext cx="10515600" cy="782357"/>
          </a:xfrm>
        </p:spPr>
        <p:txBody>
          <a:bodyPr/>
          <a:lstStyle/>
          <a:p>
            <a:r>
              <a:rPr lang="en-IE" dirty="0"/>
              <a:t>Expected EU-Bonds outstanding of almost €1 trillion by 2026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C1F377-F708-D10F-966F-87961D344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46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2260" y="1612819"/>
            <a:ext cx="6016266" cy="466711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Ongoing reflections by independent market participants on </a:t>
            </a:r>
            <a:r>
              <a:rPr lang="en-GB" sz="2000" b="1" dirty="0">
                <a:solidFill>
                  <a:schemeClr val="accent1"/>
                </a:solidFill>
              </a:rPr>
              <a:t>EU Bonds’ most appropriate classification in indices </a:t>
            </a:r>
            <a:r>
              <a:rPr lang="en-GB" sz="2000" dirty="0"/>
              <a:t>given impact on euro public debt markets: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GB" sz="2000" dirty="0"/>
              <a:t>EU-Bonds are expected to make up almost </a:t>
            </a:r>
            <a:r>
              <a:rPr lang="en-US" sz="2000" b="1" dirty="0">
                <a:solidFill>
                  <a:schemeClr val="accent1"/>
                </a:solidFill>
              </a:rPr>
              <a:t>40%</a:t>
            </a:r>
            <a:r>
              <a:rPr lang="en-US" sz="2000" dirty="0"/>
              <a:t> of the outstanding AAA rated government debt.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2000" dirty="0"/>
              <a:t>Quantity of EU-Bonds outstanding will be larger than the cumulative quantity of the main Supranational, Sub-sovereign and Agency (SSA) issuers in euro.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sz="2000" dirty="0"/>
              <a:t>If the status quo treatment of EU-Bonds holds, SSA indices risk becoming </a:t>
            </a:r>
            <a:r>
              <a:rPr lang="en-US" sz="2000" b="1" dirty="0">
                <a:solidFill>
                  <a:schemeClr val="accent1"/>
                </a:solidFill>
              </a:rPr>
              <a:t>imbalanced</a:t>
            </a:r>
            <a:r>
              <a:rPr lang="en-US" sz="2000" dirty="0"/>
              <a:t>, with EU weight estimated to reach </a:t>
            </a:r>
            <a:r>
              <a:rPr lang="en-US" sz="2000" b="1" dirty="0">
                <a:solidFill>
                  <a:schemeClr val="accent1"/>
                </a:solidFill>
              </a:rPr>
              <a:t>60% - 70%.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FA4CDD-9DF5-476E-9049-73376E50B2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2145718"/>
              </p:ext>
            </p:extLst>
          </p:nvPr>
        </p:nvGraphicFramePr>
        <p:xfrm>
          <a:off x="6698526" y="1686956"/>
          <a:ext cx="5493474" cy="3890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FBE6DEA4-4ACD-228B-EC55-19DC846FC10E}"/>
              </a:ext>
            </a:extLst>
          </p:cNvPr>
          <p:cNvSpPr txBox="1">
            <a:spLocks/>
          </p:cNvSpPr>
          <p:nvPr/>
        </p:nvSpPr>
        <p:spPr bwMode="auto">
          <a:xfrm>
            <a:off x="965588" y="517045"/>
            <a:ext cx="5590659" cy="141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EU-Bonds increasingly in EGB market segment</a:t>
            </a:r>
          </a:p>
        </p:txBody>
      </p:sp>
    </p:spTree>
    <p:extLst>
      <p:ext uri="{BB962C8B-B14F-4D97-AF65-F5344CB8AC3E}">
        <p14:creationId xmlns:p14="http://schemas.microsoft.com/office/powerpoint/2010/main" val="4002957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F86172D-6980-166C-1F63-76694BFEEC16}"/>
              </a:ext>
            </a:extLst>
          </p:cNvPr>
          <p:cNvGrpSpPr/>
          <p:nvPr/>
        </p:nvGrpSpPr>
        <p:grpSpPr>
          <a:xfrm>
            <a:off x="1016472" y="2186842"/>
            <a:ext cx="10284642" cy="3317977"/>
            <a:chOff x="603500" y="2512907"/>
            <a:chExt cx="10722572" cy="3119521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D5122E16-561A-4C89-7842-21D96D237B61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251290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9451BFE-F2D0-C45E-F0A9-D569E7792EB5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5632428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44B0AE3-CB9E-1341-6456-4C5328A41A00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485254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AADB43B6-20AD-39AD-EBBB-2CF92FCB4904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329278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B45D707-72AA-4801-93AD-0F31CC4EB0A0}"/>
                </a:ext>
              </a:extLst>
            </p:cNvPr>
            <p:cNvCxnSpPr>
              <a:cxnSpLocks/>
            </p:cNvCxnSpPr>
            <p:nvPr/>
          </p:nvCxnSpPr>
          <p:spPr>
            <a:xfrm>
              <a:off x="603500" y="4072667"/>
              <a:ext cx="10722572" cy="0"/>
            </a:xfrm>
            <a:prstGeom prst="line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2AA2A1-D46A-A928-D235-1DFFE1FBC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823457"/>
              </p:ext>
            </p:extLst>
          </p:nvPr>
        </p:nvGraphicFramePr>
        <p:xfrm>
          <a:off x="578542" y="2057400"/>
          <a:ext cx="10722571" cy="40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" name="Rectangle 119">
            <a:extLst>
              <a:ext uri="{FF2B5EF4-FFF2-40B4-BE49-F238E27FC236}">
                <a16:creationId xmlns:a16="http://schemas.microsoft.com/office/drawing/2014/main" id="{DA89F755-6F2B-6940-302C-51FEB873700B}"/>
              </a:ext>
            </a:extLst>
          </p:cNvPr>
          <p:cNvSpPr>
            <a:spLocks/>
          </p:cNvSpPr>
          <p:nvPr/>
        </p:nvSpPr>
        <p:spPr>
          <a:xfrm>
            <a:off x="659839" y="1578911"/>
            <a:ext cx="805820" cy="296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2020</a:t>
            </a:r>
            <a:endParaRPr lang="en-IE" b="1" dirty="0">
              <a:solidFill>
                <a:schemeClr val="bg1">
                  <a:lumMod val="65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EE1B097-14EF-FBAA-B536-E4AC3776F9C1}"/>
              </a:ext>
            </a:extLst>
          </p:cNvPr>
          <p:cNvSpPr>
            <a:spLocks/>
          </p:cNvSpPr>
          <p:nvPr/>
        </p:nvSpPr>
        <p:spPr>
          <a:xfrm>
            <a:off x="1527481" y="1578911"/>
            <a:ext cx="1798815" cy="30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2021</a:t>
            </a:r>
            <a:endParaRPr lang="en-I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47CC60D-2FC4-64E9-4707-06DBF0C383EA}"/>
              </a:ext>
            </a:extLst>
          </p:cNvPr>
          <p:cNvSpPr>
            <a:spLocks/>
          </p:cNvSpPr>
          <p:nvPr/>
        </p:nvSpPr>
        <p:spPr>
          <a:xfrm>
            <a:off x="3374109" y="1570896"/>
            <a:ext cx="1800000" cy="30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2022</a:t>
            </a:r>
            <a:endParaRPr lang="en-I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D0C55B9-75F8-E72B-E725-29E4C3BC7071}"/>
              </a:ext>
            </a:extLst>
          </p:cNvPr>
          <p:cNvSpPr>
            <a:spLocks/>
          </p:cNvSpPr>
          <p:nvPr/>
        </p:nvSpPr>
        <p:spPr>
          <a:xfrm>
            <a:off x="5217893" y="1562827"/>
            <a:ext cx="1800000" cy="30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2023</a:t>
            </a:r>
            <a:endParaRPr lang="en-I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E124420-DE47-0822-EA77-D75EA89EF539}"/>
              </a:ext>
            </a:extLst>
          </p:cNvPr>
          <p:cNvSpPr txBox="1">
            <a:spLocks/>
          </p:cNvSpPr>
          <p:nvPr/>
        </p:nvSpPr>
        <p:spPr>
          <a:xfrm>
            <a:off x="11090461" y="2772287"/>
            <a:ext cx="1101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~ €1 trillion</a:t>
            </a:r>
            <a:endParaRPr lang="en-IE" sz="1200" b="1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E16D9CC-9E71-62BF-A6C0-B58338653109}"/>
              </a:ext>
            </a:extLst>
          </p:cNvPr>
          <p:cNvSpPr txBox="1">
            <a:spLocks/>
          </p:cNvSpPr>
          <p:nvPr/>
        </p:nvSpPr>
        <p:spPr>
          <a:xfrm>
            <a:off x="20335" y="5273986"/>
            <a:ext cx="63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€52</a:t>
            </a:r>
          </a:p>
          <a:p>
            <a:pPr algn="ctr"/>
            <a:r>
              <a:rPr lang="en-US" sz="1200" b="1" dirty="0">
                <a:solidFill>
                  <a:schemeClr val="tx1">
                    <a:lumMod val="50000"/>
                  </a:schemeClr>
                </a:solidFill>
                <a:latin typeface="EC Square Sans Pro" panose="020B0506040000020004" pitchFamily="34" charset="0"/>
              </a:rPr>
              <a:t>billion</a:t>
            </a:r>
            <a:endParaRPr lang="en-IE" sz="1200" b="1" dirty="0">
              <a:solidFill>
                <a:schemeClr val="tx1">
                  <a:lumMod val="50000"/>
                </a:schemeClr>
              </a:solidFill>
              <a:latin typeface="EC Square Sans Pro" panose="020B0506040000020004" pitchFamily="34" charset="0"/>
            </a:endParaRP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D83F56E-F29A-C989-8B91-7D7D2F0CA1B6}"/>
              </a:ext>
            </a:extLst>
          </p:cNvPr>
          <p:cNvGrpSpPr/>
          <p:nvPr/>
        </p:nvGrpSpPr>
        <p:grpSpPr>
          <a:xfrm>
            <a:off x="872559" y="5072275"/>
            <a:ext cx="1205389" cy="765524"/>
            <a:chOff x="1380638" y="4969402"/>
            <a:chExt cx="1205389" cy="765524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619C08D-6FF1-C5A0-9FE2-5254422AC00C}"/>
                </a:ext>
              </a:extLst>
            </p:cNvPr>
            <p:cNvSpPr txBox="1"/>
            <p:nvPr/>
          </p:nvSpPr>
          <p:spPr>
            <a:xfrm>
              <a:off x="1380638" y="5277837"/>
              <a:ext cx="1154256" cy="457089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31/05/2021</a:t>
              </a:r>
            </a:p>
            <a:p>
              <a:pPr algn="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Creation of PDN</a:t>
              </a:r>
              <a:endParaRPr lang="en-IE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8B2F7D96-1B23-CEF3-6FF6-A6062AEEE674}"/>
                </a:ext>
              </a:extLst>
            </p:cNvPr>
            <p:cNvCxnSpPr>
              <a:cxnSpLocks/>
            </p:cNvCxnSpPr>
            <p:nvPr/>
          </p:nvCxnSpPr>
          <p:spPr>
            <a:xfrm>
              <a:off x="2532027" y="5007830"/>
              <a:ext cx="0" cy="61264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3BA3151-B6C5-480B-56A3-C20BE7D1490D}"/>
                </a:ext>
              </a:extLst>
            </p:cNvPr>
            <p:cNvSpPr/>
            <p:nvPr/>
          </p:nvSpPr>
          <p:spPr>
            <a:xfrm>
              <a:off x="2478027" y="4969402"/>
              <a:ext cx="108000" cy="1148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131963F-2D87-1901-FDFB-EC1EF865D5CC}"/>
              </a:ext>
            </a:extLst>
          </p:cNvPr>
          <p:cNvGrpSpPr/>
          <p:nvPr/>
        </p:nvGrpSpPr>
        <p:grpSpPr>
          <a:xfrm>
            <a:off x="449547" y="3299599"/>
            <a:ext cx="3749139" cy="1653518"/>
            <a:chOff x="1282069" y="2591536"/>
            <a:chExt cx="3749139" cy="1653518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55E2113-689E-502E-954D-F68E399CF72F}"/>
                </a:ext>
              </a:extLst>
            </p:cNvPr>
            <p:cNvCxnSpPr>
              <a:cxnSpLocks/>
            </p:cNvCxnSpPr>
            <p:nvPr/>
          </p:nvCxnSpPr>
          <p:spPr>
            <a:xfrm>
              <a:off x="3703908" y="2640876"/>
              <a:ext cx="0" cy="1531609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D7957E20-F7D9-D26A-5DA1-74585B680F0B}"/>
                </a:ext>
              </a:extLst>
            </p:cNvPr>
            <p:cNvSpPr txBox="1"/>
            <p:nvPr/>
          </p:nvSpPr>
          <p:spPr>
            <a:xfrm>
              <a:off x="1282069" y="2591536"/>
              <a:ext cx="2385933" cy="1635295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01/09/2021</a:t>
              </a:r>
            </a:p>
            <a:p>
              <a:pPr algn="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Independent Chief Risk Officer</a:t>
              </a:r>
            </a:p>
            <a:p>
              <a:pPr algn="r">
                <a:spcBef>
                  <a:spcPts val="800"/>
                </a:spcBef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15/09/2021</a:t>
              </a:r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 </a:t>
              </a:r>
            </a:p>
            <a:p>
              <a:pPr algn="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Launch of EU-Bills </a:t>
              </a:r>
              <a:r>
                <a:rPr lang="en-US" dirty="0" err="1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programme</a:t>
              </a:r>
              <a:endParaRPr lang="en-US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endParaRPr>
            </a:p>
            <a:p>
              <a:pPr algn="r">
                <a:spcBef>
                  <a:spcPts val="800"/>
                </a:spcBef>
              </a:pPr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27/09/2021</a:t>
              </a:r>
            </a:p>
            <a:p>
              <a:pPr algn="r"/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First EU-Bond auction</a:t>
              </a:r>
            </a:p>
            <a:p>
              <a:pPr algn="r"/>
              <a:endParaRPr lang="en-IE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endParaRPr>
            </a:p>
            <a:p>
              <a:pPr algn="r"/>
              <a:endParaRPr lang="en-US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endParaRPr>
            </a:p>
            <a:p>
              <a:pPr algn="r"/>
              <a:endParaRPr lang="en-US" dirty="0">
                <a:latin typeface="EC Square Sans Pro" panose="020B05060400000200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130BEB68-9210-DD67-BA8A-2677F9E8FF8B}"/>
                </a:ext>
              </a:extLst>
            </p:cNvPr>
            <p:cNvSpPr txBox="1"/>
            <p:nvPr/>
          </p:nvSpPr>
          <p:spPr>
            <a:xfrm>
              <a:off x="3820675" y="3119659"/>
              <a:ext cx="1210533" cy="611462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12/10/2021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First NGEU Green Bond transaction</a:t>
              </a:r>
            </a:p>
            <a:p>
              <a:endParaRPr lang="en-IE" dirty="0">
                <a:latin typeface="EC Square Sans Pro" panose="020B0506040000020004" pitchFamily="34" charset="0"/>
              </a:endParaRPr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67C9AB0A-D142-F231-97E0-77AA9AAEEBC9}"/>
                </a:ext>
              </a:extLst>
            </p:cNvPr>
            <p:cNvCxnSpPr>
              <a:cxnSpLocks/>
            </p:cNvCxnSpPr>
            <p:nvPr/>
          </p:nvCxnSpPr>
          <p:spPr>
            <a:xfrm>
              <a:off x="3857441" y="3183752"/>
              <a:ext cx="0" cy="91376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756BA5AD-8E02-B743-1626-E74C63FCB7E8}"/>
                </a:ext>
              </a:extLst>
            </p:cNvPr>
            <p:cNvSpPr/>
            <p:nvPr/>
          </p:nvSpPr>
          <p:spPr>
            <a:xfrm>
              <a:off x="3811908" y="4075245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22AB4B85-E7AC-040F-0ADB-29677A92A8C2}"/>
                </a:ext>
              </a:extLst>
            </p:cNvPr>
            <p:cNvSpPr/>
            <p:nvPr/>
          </p:nvSpPr>
          <p:spPr>
            <a:xfrm>
              <a:off x="3650214" y="4137054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CF22CA4-0314-75BC-BE0B-ACDA91F3C112}"/>
              </a:ext>
            </a:extLst>
          </p:cNvPr>
          <p:cNvGrpSpPr/>
          <p:nvPr/>
        </p:nvGrpSpPr>
        <p:grpSpPr>
          <a:xfrm>
            <a:off x="2276740" y="5028474"/>
            <a:ext cx="2327564" cy="627157"/>
            <a:chOff x="2686832" y="4892959"/>
            <a:chExt cx="2327564" cy="1210209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8BB54B5-42DE-294D-F1C0-872B9156CBDF}"/>
                </a:ext>
              </a:extLst>
            </p:cNvPr>
            <p:cNvSpPr txBox="1"/>
            <p:nvPr/>
          </p:nvSpPr>
          <p:spPr>
            <a:xfrm>
              <a:off x="2730087" y="5003165"/>
              <a:ext cx="2284309" cy="1100003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04/06/2021</a:t>
              </a:r>
              <a:endParaRPr lang="en-IE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endParaRPr>
            </a:p>
            <a:p>
              <a:r>
                <a:rPr lang="en-IE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Launch of pooled funding approach</a:t>
              </a:r>
            </a:p>
            <a:p>
              <a:r>
                <a:rPr lang="en-IE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&amp; first funding plan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62FD686D-A7D1-DCB1-48C6-0CFFEF009459}"/>
                </a:ext>
              </a:extLst>
            </p:cNvPr>
            <p:cNvCxnSpPr>
              <a:cxnSpLocks/>
            </p:cNvCxnSpPr>
            <p:nvPr/>
          </p:nvCxnSpPr>
          <p:spPr>
            <a:xfrm>
              <a:off x="2730087" y="4934095"/>
              <a:ext cx="0" cy="1054924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AF1A23C-7939-8BB4-54CF-0D9512BEB56D}"/>
                </a:ext>
              </a:extLst>
            </p:cNvPr>
            <p:cNvSpPr/>
            <p:nvPr/>
          </p:nvSpPr>
          <p:spPr>
            <a:xfrm>
              <a:off x="2686832" y="4892959"/>
              <a:ext cx="108000" cy="1148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0134A8F-239E-F0FA-0FFE-1273A1EF3AB3}"/>
              </a:ext>
            </a:extLst>
          </p:cNvPr>
          <p:cNvGrpSpPr/>
          <p:nvPr/>
        </p:nvGrpSpPr>
        <p:grpSpPr>
          <a:xfrm>
            <a:off x="773717" y="4551217"/>
            <a:ext cx="1352708" cy="866945"/>
            <a:chOff x="964067" y="4119906"/>
            <a:chExt cx="1352708" cy="86694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CC96C03-8DF1-7A7E-FF7E-6369727D379E}"/>
                </a:ext>
              </a:extLst>
            </p:cNvPr>
            <p:cNvCxnSpPr>
              <a:cxnSpLocks/>
            </p:cNvCxnSpPr>
            <p:nvPr/>
          </p:nvCxnSpPr>
          <p:spPr>
            <a:xfrm>
              <a:off x="1113033" y="4542638"/>
              <a:ext cx="0" cy="442451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6DE6E91-91F5-F79E-D6D5-8C40EDDE9418}"/>
                </a:ext>
              </a:extLst>
            </p:cNvPr>
            <p:cNvSpPr txBox="1"/>
            <p:nvPr/>
          </p:nvSpPr>
          <p:spPr>
            <a:xfrm>
              <a:off x="964067" y="4119906"/>
              <a:ext cx="1352708" cy="457089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20/10/2020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Launch of SURE</a:t>
              </a:r>
              <a:endParaRPr lang="en-IE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5E7B494-10C5-7DB5-1314-1C4C046EDBCB}"/>
                </a:ext>
              </a:extLst>
            </p:cNvPr>
            <p:cNvSpPr/>
            <p:nvPr/>
          </p:nvSpPr>
          <p:spPr>
            <a:xfrm>
              <a:off x="1060253" y="4871980"/>
              <a:ext cx="108000" cy="1148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FB253B64-24F1-12AC-312F-D00E4EA904CA}"/>
              </a:ext>
            </a:extLst>
          </p:cNvPr>
          <p:cNvGrpSpPr/>
          <p:nvPr/>
        </p:nvGrpSpPr>
        <p:grpSpPr>
          <a:xfrm>
            <a:off x="3955029" y="4578671"/>
            <a:ext cx="1613858" cy="763382"/>
            <a:chOff x="4596872" y="3865579"/>
            <a:chExt cx="1613858" cy="763382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6A57A21-7DC4-2174-8DF8-6C6CECA23AED}"/>
                </a:ext>
              </a:extLst>
            </p:cNvPr>
            <p:cNvCxnSpPr>
              <a:cxnSpLocks/>
            </p:cNvCxnSpPr>
            <p:nvPr/>
          </p:nvCxnSpPr>
          <p:spPr>
            <a:xfrm>
              <a:off x="4646838" y="3973954"/>
              <a:ext cx="0" cy="53606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BAEBE3D-22C7-0417-5EA4-D968592FA686}"/>
                </a:ext>
              </a:extLst>
            </p:cNvPr>
            <p:cNvSpPr txBox="1"/>
            <p:nvPr/>
          </p:nvSpPr>
          <p:spPr>
            <a:xfrm>
              <a:off x="4672857" y="3957345"/>
              <a:ext cx="1537873" cy="671616"/>
            </a:xfrm>
            <a:prstGeom prst="rect">
              <a:avLst/>
            </a:prstGeom>
            <a:solidFill>
              <a:schemeClr val="tx2">
                <a:alpha val="0"/>
              </a:schemeClr>
            </a:solidFill>
            <a:ln>
              <a:noFill/>
            </a:ln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06/03/2022</a:t>
              </a:r>
            </a:p>
            <a:p>
              <a:r>
                <a:rPr lang="en-US" dirty="0">
                  <a:solidFill>
                    <a:schemeClr val="bg1">
                      <a:lumMod val="65000"/>
                    </a:schemeClr>
                  </a:solidFill>
                  <a:latin typeface="EC Square Sans Pro" panose="020B0506040000020004" pitchFamily="34" charset="0"/>
                </a:rPr>
                <a:t>Launch of NGEU Green Bond dashboard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F75F9D3-83B1-F282-7893-8A87D22247F4}"/>
                </a:ext>
              </a:extLst>
            </p:cNvPr>
            <p:cNvSpPr/>
            <p:nvPr/>
          </p:nvSpPr>
          <p:spPr>
            <a:xfrm>
              <a:off x="4596872" y="3865579"/>
              <a:ext cx="108000" cy="108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/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6E260BF-7FAE-0DC2-04C7-596C329D9CA0}"/>
              </a:ext>
            </a:extLst>
          </p:cNvPr>
          <p:cNvCxnSpPr>
            <a:cxnSpLocks/>
          </p:cNvCxnSpPr>
          <p:nvPr/>
        </p:nvCxnSpPr>
        <p:spPr>
          <a:xfrm>
            <a:off x="5379487" y="3298222"/>
            <a:ext cx="0" cy="94915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28A0B3D-C1B3-0A0A-B398-7F956782D1E3}"/>
              </a:ext>
            </a:extLst>
          </p:cNvPr>
          <p:cNvCxnSpPr>
            <a:cxnSpLocks/>
          </p:cNvCxnSpPr>
          <p:nvPr/>
        </p:nvCxnSpPr>
        <p:spPr>
          <a:xfrm flipH="1">
            <a:off x="6358368" y="4013634"/>
            <a:ext cx="7828" cy="1362524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1EFB30A1-6D3C-0E02-0521-C12B64BFEF85}"/>
              </a:ext>
            </a:extLst>
          </p:cNvPr>
          <p:cNvSpPr txBox="1"/>
          <p:nvPr/>
        </p:nvSpPr>
        <p:spPr>
          <a:xfrm>
            <a:off x="5177593" y="4685313"/>
            <a:ext cx="1212792" cy="689934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29/06/2023</a:t>
            </a:r>
          </a:p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ECB Haircut Category 1 decision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403C294-A870-66F4-51C8-BADF897A1494}"/>
              </a:ext>
            </a:extLst>
          </p:cNvPr>
          <p:cNvSpPr txBox="1"/>
          <p:nvPr/>
        </p:nvSpPr>
        <p:spPr>
          <a:xfrm>
            <a:off x="5368217" y="3252804"/>
            <a:ext cx="14993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01/01/2023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Launch of Unified Funding Approach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EC8E214-1E6B-07D3-9B22-02D8D0951431}"/>
              </a:ext>
            </a:extLst>
          </p:cNvPr>
          <p:cNvSpPr txBox="1"/>
          <p:nvPr/>
        </p:nvSpPr>
        <p:spPr>
          <a:xfrm>
            <a:off x="6547767" y="4206250"/>
            <a:ext cx="1101133" cy="689934"/>
          </a:xfrm>
          <a:prstGeom prst="rect">
            <a:avLst/>
          </a:prstGeom>
          <a:solidFill>
            <a:schemeClr val="accent3">
              <a:alpha val="0"/>
            </a:schemeClr>
          </a:solidFill>
          <a:ln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01/11/2023</a:t>
            </a:r>
          </a:p>
          <a:p>
            <a:pPr algn="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EC Square Sans Pro" panose="020B0506040000020004" pitchFamily="34" charset="0"/>
              </a:rPr>
              <a:t>Launch of quoting arrangements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7DDA1997-4B9E-1F68-4ECF-15433FE64B28}"/>
              </a:ext>
            </a:extLst>
          </p:cNvPr>
          <p:cNvSpPr/>
          <p:nvPr/>
        </p:nvSpPr>
        <p:spPr>
          <a:xfrm>
            <a:off x="6325796" y="3999443"/>
            <a:ext cx="108000" cy="114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9B7B4B81-9285-DF09-2107-6946013DC1A0}"/>
              </a:ext>
            </a:extLst>
          </p:cNvPr>
          <p:cNvGrpSpPr/>
          <p:nvPr/>
        </p:nvGrpSpPr>
        <p:grpSpPr>
          <a:xfrm>
            <a:off x="6661466" y="3931542"/>
            <a:ext cx="108000" cy="1065177"/>
            <a:chOff x="9243345" y="3226293"/>
            <a:chExt cx="108000" cy="1065177"/>
          </a:xfrm>
        </p:grpSpPr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3FAD3DB-B026-728F-C263-439C554B0782}"/>
                </a:ext>
              </a:extLst>
            </p:cNvPr>
            <p:cNvCxnSpPr>
              <a:cxnSpLocks/>
            </p:cNvCxnSpPr>
            <p:nvPr/>
          </p:nvCxnSpPr>
          <p:spPr>
            <a:xfrm>
              <a:off x="9297345" y="3310094"/>
              <a:ext cx="0" cy="98137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F77503E-FBD2-D13E-5C8B-99FFBD0AC13E}"/>
                </a:ext>
              </a:extLst>
            </p:cNvPr>
            <p:cNvSpPr/>
            <p:nvPr/>
          </p:nvSpPr>
          <p:spPr>
            <a:xfrm>
              <a:off x="9243345" y="3226293"/>
              <a:ext cx="108000" cy="11487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53" name="Oval 152">
            <a:extLst>
              <a:ext uri="{FF2B5EF4-FFF2-40B4-BE49-F238E27FC236}">
                <a16:creationId xmlns:a16="http://schemas.microsoft.com/office/drawing/2014/main" id="{9B857900-E724-70A3-D9C2-E9765A76AF4E}"/>
              </a:ext>
            </a:extLst>
          </p:cNvPr>
          <p:cNvSpPr/>
          <p:nvPr/>
        </p:nvSpPr>
        <p:spPr>
          <a:xfrm>
            <a:off x="5325487" y="4239357"/>
            <a:ext cx="108000" cy="114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DE3EF44-F674-74B6-0253-357399D571EF}"/>
              </a:ext>
            </a:extLst>
          </p:cNvPr>
          <p:cNvCxnSpPr>
            <a:cxnSpLocks/>
          </p:cNvCxnSpPr>
          <p:nvPr/>
        </p:nvCxnSpPr>
        <p:spPr>
          <a:xfrm flipV="1">
            <a:off x="659839" y="2030665"/>
            <a:ext cx="0" cy="39986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AC8C316-1550-8C3E-7BA2-06F681B1CEA8}"/>
              </a:ext>
            </a:extLst>
          </p:cNvPr>
          <p:cNvSpPr>
            <a:spLocks/>
          </p:cNvSpPr>
          <p:nvPr/>
        </p:nvSpPr>
        <p:spPr>
          <a:xfrm>
            <a:off x="7082559" y="1577764"/>
            <a:ext cx="4007902" cy="306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2025 </a:t>
            </a:r>
            <a:r>
              <a:rPr lang="en-US" b="1" dirty="0">
                <a:solidFill>
                  <a:schemeClr val="accent5"/>
                </a:solidFill>
                <a:latin typeface="EC Square Sans Pro" panose="020B0506040000020004" pitchFamily="34" charset="0"/>
                <a:sym typeface="Wingdings" panose="05000000000000000000" pitchFamily="2" charset="2"/>
              </a:rPr>
              <a:t> 2026</a:t>
            </a:r>
            <a:endParaRPr lang="en-IE" dirty="0">
              <a:solidFill>
                <a:schemeClr val="accent5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E38781E-C922-A986-FA05-4534CA03C4FD}"/>
              </a:ext>
            </a:extLst>
          </p:cNvPr>
          <p:cNvCxnSpPr>
            <a:cxnSpLocks/>
          </p:cNvCxnSpPr>
          <p:nvPr/>
        </p:nvCxnSpPr>
        <p:spPr>
          <a:xfrm>
            <a:off x="7168825" y="2410691"/>
            <a:ext cx="0" cy="144227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Box 174">
            <a:extLst>
              <a:ext uri="{FF2B5EF4-FFF2-40B4-BE49-F238E27FC236}">
                <a16:creationId xmlns:a16="http://schemas.microsoft.com/office/drawing/2014/main" id="{3D389954-4273-7DB6-3475-0335325B1681}"/>
              </a:ext>
            </a:extLst>
          </p:cNvPr>
          <p:cNvSpPr txBox="1"/>
          <p:nvPr/>
        </p:nvSpPr>
        <p:spPr>
          <a:xfrm>
            <a:off x="7129818" y="2375094"/>
            <a:ext cx="1499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17/01/2024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EC Square Sans Pro" panose="020B0506040000020004" pitchFamily="34" charset="0"/>
                <a:cs typeface="+mn-cs"/>
              </a:rPr>
              <a:t>First transaction settled via EU Issuance Service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9F28971B-399A-4E17-8D29-BAD9BDF80117}"/>
              </a:ext>
            </a:extLst>
          </p:cNvPr>
          <p:cNvSpPr/>
          <p:nvPr/>
        </p:nvSpPr>
        <p:spPr>
          <a:xfrm>
            <a:off x="7116201" y="3827722"/>
            <a:ext cx="108000" cy="11487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09FE8D7-9506-D0E1-2C1A-70E56CCCF794}"/>
              </a:ext>
            </a:extLst>
          </p:cNvPr>
          <p:cNvGrpSpPr/>
          <p:nvPr/>
        </p:nvGrpSpPr>
        <p:grpSpPr>
          <a:xfrm>
            <a:off x="4646838" y="6399707"/>
            <a:ext cx="2942727" cy="276999"/>
            <a:chOff x="4308872" y="6399707"/>
            <a:chExt cx="2942727" cy="276999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D14D101D-ACC6-69A1-3FD6-106CC2A6DD9A}"/>
                </a:ext>
              </a:extLst>
            </p:cNvPr>
            <p:cNvCxnSpPr/>
            <p:nvPr/>
          </p:nvCxnSpPr>
          <p:spPr>
            <a:xfrm>
              <a:off x="4308872" y="6527815"/>
              <a:ext cx="396000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017D2BD9-45A8-1513-49ED-B016284187D3}"/>
                </a:ext>
              </a:extLst>
            </p:cNvPr>
            <p:cNvSpPr txBox="1"/>
            <p:nvPr/>
          </p:nvSpPr>
          <p:spPr>
            <a:xfrm>
              <a:off x="4653872" y="6399707"/>
              <a:ext cx="25977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EC Square Sans Pro" panose="020B0506040000020004" pitchFamily="34" charset="0"/>
                </a:rPr>
                <a:t>EU outstanding bonds</a:t>
              </a:r>
              <a:endParaRPr lang="en-IE" sz="1200" dirty="0">
                <a:latin typeface="EC Square Sans Pro" panose="020B0506040000020004" pitchFamily="34" charset="0"/>
              </a:endParaRPr>
            </a:p>
          </p:txBody>
        </p:sp>
      </p:grpSp>
      <p:sp>
        <p:nvSpPr>
          <p:cNvPr id="185" name="Title 184">
            <a:extLst>
              <a:ext uri="{FF2B5EF4-FFF2-40B4-BE49-F238E27FC236}">
                <a16:creationId xmlns:a16="http://schemas.microsoft.com/office/drawing/2014/main" id="{5EC85641-6C00-4A01-D501-5D3D5A09F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4865"/>
            <a:ext cx="10515600" cy="782357"/>
          </a:xfrm>
        </p:spPr>
        <p:txBody>
          <a:bodyPr/>
          <a:lstStyle/>
          <a:p>
            <a:r>
              <a:rPr lang="en-US" dirty="0"/>
              <a:t>Key milestones still to cross </a:t>
            </a:r>
            <a:endParaRPr lang="en-I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2AD5EA-A146-0E3B-9D13-8B26C607FDC8}"/>
              </a:ext>
            </a:extLst>
          </p:cNvPr>
          <p:cNvCxnSpPr/>
          <p:nvPr/>
        </p:nvCxnSpPr>
        <p:spPr>
          <a:xfrm>
            <a:off x="659839" y="6029325"/>
            <a:ext cx="105729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DE4F04E-35E3-AF33-FED2-2AE7E35D3235}"/>
              </a:ext>
            </a:extLst>
          </p:cNvPr>
          <p:cNvCxnSpPr>
            <a:cxnSpLocks/>
          </p:cNvCxnSpPr>
          <p:nvPr/>
        </p:nvCxnSpPr>
        <p:spPr>
          <a:xfrm>
            <a:off x="8535910" y="2495550"/>
            <a:ext cx="0" cy="110747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26325B3-2B2D-08D0-2FF3-2FEDDBE360F1}"/>
              </a:ext>
            </a:extLst>
          </p:cNvPr>
          <p:cNvSpPr/>
          <p:nvPr/>
        </p:nvSpPr>
        <p:spPr>
          <a:xfrm>
            <a:off x="8475277" y="3524437"/>
            <a:ext cx="108000" cy="11487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A9038-449D-BAF2-8FB3-DC5D0E588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039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0"/>
          <p:cNvSpPr/>
          <p:nvPr/>
        </p:nvSpPr>
        <p:spPr>
          <a:xfrm>
            <a:off x="8988974" y="1760936"/>
            <a:ext cx="1207698" cy="120769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16" b="15636"/>
          <a:stretch/>
        </p:blipFill>
        <p:spPr>
          <a:xfrm>
            <a:off x="0" y="4425351"/>
            <a:ext cx="2635220" cy="243264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707287" y="2053267"/>
            <a:ext cx="3040562" cy="11079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EC Square Sans Pro" panose="020B0506040000020004" pitchFamily="34" charset="0"/>
              </a:rPr>
              <a:t>Risk.net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C4B9A"/>
                </a:solidFill>
                <a:latin typeface="EC Square Sans Pro" panose="020B0506040000020004" pitchFamily="34" charset="0"/>
              </a:rPr>
              <a:t>SSAR Risk Manager of the Year 2021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Awards to EU borrowing and lending activities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1317610" y="1676565"/>
            <a:ext cx="1207698" cy="120769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826886" y="2053267"/>
            <a:ext cx="3888514" cy="24160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EC Square Sans Pro" panose="020B0506040000020004" pitchFamily="34" charset="0"/>
              </a:rPr>
              <a:t>IFR/ </a:t>
            </a:r>
            <a:r>
              <a:rPr lang="en-US" sz="3200" b="1" dirty="0" err="1">
                <a:solidFill>
                  <a:schemeClr val="accent2"/>
                </a:solidFill>
                <a:latin typeface="EC Square Sans Pro" panose="020B0506040000020004" pitchFamily="34" charset="0"/>
              </a:rPr>
              <a:t>Refinitiv</a:t>
            </a:r>
            <a:endParaRPr lang="en-US" sz="3200" b="1" dirty="0">
              <a:solidFill>
                <a:schemeClr val="accent2"/>
              </a:solidFill>
              <a:latin typeface="EC Square Sans Pro" panose="020B0506040000020004" pitchFamily="34" charset="0"/>
            </a:endParaRP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EC Square Sans Pro" panose="020B0506040000020004" pitchFamily="34" charset="0"/>
              </a:rPr>
              <a:t>SSAR Issuer of the Year 2020 &amp; 2021      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EC Square Sans Pro" panose="020B0506040000020004" pitchFamily="34" charset="0"/>
              </a:rPr>
              <a:t>Euro Bond of the Year 2021 for NGEU’s 1st bond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EC Square Sans Pro" panose="020B0506040000020004" pitchFamily="34" charset="0"/>
              </a:rPr>
              <a:t>SSAR Bond of the Year 2021 for NGEU’s 1st bond 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2"/>
                </a:solidFill>
                <a:latin typeface="EC Square Sans Pro" panose="020B0506040000020004" pitchFamily="34" charset="0"/>
              </a:rPr>
              <a:t>Sustainable Bond of the Year 2021 for NGEU’s 1st green bond</a:t>
            </a:r>
          </a:p>
        </p:txBody>
      </p:sp>
      <p:sp>
        <p:nvSpPr>
          <p:cNvPr id="62" name="Oval 61"/>
          <p:cNvSpPr/>
          <p:nvPr/>
        </p:nvSpPr>
        <p:spPr>
          <a:xfrm>
            <a:off x="4831042" y="4559025"/>
            <a:ext cx="1207698" cy="120769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5434891" y="4762764"/>
            <a:ext cx="5298374" cy="18928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EC Square Sans Pro" panose="020B0506040000020004" pitchFamily="34" charset="0"/>
              </a:rPr>
              <a:t>Global Capital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4C4B9A"/>
                </a:solidFill>
                <a:latin typeface="EC Square Sans Pro" panose="020B0506040000020004" pitchFamily="34" charset="0"/>
              </a:rPr>
              <a:t>Supranational Euro Bond of the Year 2020 for SURE’s 1st issuance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E" sz="1700" dirty="0">
                <a:solidFill>
                  <a:srgbClr val="4C4B9A"/>
                </a:solidFill>
                <a:latin typeface="EC Square Sans Pro" panose="020B0506040000020004" pitchFamily="34" charset="0"/>
              </a:rPr>
              <a:t>Most Impressive SSA Issuer of the year in Euros for 2021, 2023 and 2024</a:t>
            </a:r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E" sz="1700" dirty="0">
                <a:solidFill>
                  <a:srgbClr val="4C4B9A"/>
                </a:solidFill>
                <a:latin typeface="EC Square Sans Pro" panose="020B0506040000020004" pitchFamily="34" charset="0"/>
              </a:rPr>
              <a:t>Most impressive supranational funding team 2023</a:t>
            </a:r>
            <a:endParaRPr lang="en-US" sz="1700" dirty="0">
              <a:solidFill>
                <a:srgbClr val="4C4B9A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668" y="2037009"/>
            <a:ext cx="327776" cy="327776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115" y="4929587"/>
            <a:ext cx="327776" cy="327776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35" y="1947593"/>
            <a:ext cx="327776" cy="327776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14745" y="6290465"/>
            <a:ext cx="483974" cy="365125"/>
          </a:xfrm>
        </p:spPr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85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34629" y="3316440"/>
            <a:ext cx="420492" cy="420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062135" y="4065929"/>
            <a:ext cx="420492" cy="420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062135" y="4676207"/>
            <a:ext cx="420492" cy="42049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730" name="Title 4"/>
          <p:cNvSpPr>
            <a:spLocks noGrp="1"/>
          </p:cNvSpPr>
          <p:nvPr>
            <p:ph type="title"/>
          </p:nvPr>
        </p:nvSpPr>
        <p:spPr>
          <a:xfrm>
            <a:off x="970722" y="1937697"/>
            <a:ext cx="10515600" cy="78235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For more information:</a:t>
            </a:r>
            <a:endParaRPr lang="en-GB" alt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8138" y="3244850"/>
            <a:ext cx="963295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Check out our </a:t>
            </a:r>
            <a:r>
              <a:rPr lang="fr-BE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EU as a borrower </a:t>
            </a:r>
            <a:r>
              <a:rPr lang="en-IE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website: </a:t>
            </a:r>
            <a:r>
              <a:rPr lang="en-IE" sz="2000" dirty="0">
                <a:solidFill>
                  <a:srgbClr val="4C4B9A"/>
                </a:solidFill>
                <a:latin typeface="EC Square Sans Pro" panose="020B0506040000020004" pitchFamily="34" charset="0"/>
                <a:hlinkClick r:id="rId2"/>
              </a:rPr>
              <a:t>https://europa.eu/!mq99rn</a:t>
            </a:r>
            <a:r>
              <a:rPr lang="en-IE" sz="2000" dirty="0">
                <a:solidFill>
                  <a:srgbClr val="4C4B9A"/>
                </a:solidFill>
                <a:latin typeface="EC Square Sans Pro" panose="020B0506040000020004" pitchFamily="34" charset="0"/>
              </a:rPr>
              <a:t>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IE" sz="1000" b="1" dirty="0">
              <a:solidFill>
                <a:srgbClr val="4C4B9A"/>
              </a:solidFill>
              <a:latin typeface="EC Square Sans Pro" panose="020B05060400000200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IE" sz="1000" b="1" dirty="0">
              <a:solidFill>
                <a:srgbClr val="4C4B9A"/>
              </a:solidFill>
              <a:latin typeface="EC Square Sans Pro" panose="020B05060400000200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Get in touch:</a:t>
            </a:r>
            <a:r>
              <a:rPr lang="en-IE" sz="2000" dirty="0">
                <a:solidFill>
                  <a:schemeClr val="tx2"/>
                </a:solidFill>
                <a:latin typeface="EC Square Sans Pro" panose="020B0506040000020004" pitchFamily="34" charset="0"/>
              </a:rPr>
              <a:t> </a:t>
            </a:r>
            <a:r>
              <a:rPr lang="en-GB" sz="2000" dirty="0">
                <a:latin typeface="EC Square Sans Pro" panose="020B0506040000020004" pitchFamily="34" charset="0"/>
                <a:hlinkClick r:id="rId3"/>
              </a:rPr>
              <a:t>EU-INVESTOR-RELATIONS@ec.europa.eu</a:t>
            </a:r>
            <a:endParaRPr lang="en-GB" sz="2000" dirty="0">
              <a:latin typeface="EC Square Sans Pro" panose="020B0506040000020004" pitchFamily="34" charset="0"/>
            </a:endParaRPr>
          </a:p>
          <a:p>
            <a:pPr marL="0" lvl="1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fr-BE" sz="1000" dirty="0">
              <a:solidFill>
                <a:schemeClr val="tx2"/>
              </a:solidFill>
              <a:latin typeface="EC Square Sans Pro" panose="020B05060400000200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IE" sz="20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Follow us on social media: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0" lvl="1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s-AR" sz="2000" dirty="0">
                <a:latin typeface="EC Square Sans Pro" panose="020B0506040000020004" pitchFamily="34" charset="0"/>
                <a:hlinkClick r:id="rId4"/>
              </a:rPr>
              <a:t>@Piotr_Serafin</a:t>
            </a:r>
            <a:r>
              <a:rPr lang="en-US" sz="2000" dirty="0">
                <a:latin typeface="EC Square Sans Pro" panose="020B0506040000020004" pitchFamily="34" charset="0"/>
              </a:rPr>
              <a:t>	</a:t>
            </a:r>
            <a:r>
              <a:rPr lang="es-AR" sz="2000" dirty="0">
                <a:latin typeface="EC Square Sans Pro" panose="020B0506040000020004" pitchFamily="34" charset="0"/>
                <a:hlinkClick r:id="rId5"/>
              </a:rPr>
              <a:t>@EU_Budget</a:t>
            </a:r>
            <a:r>
              <a:rPr lang="es-AR" sz="2000" dirty="0">
                <a:latin typeface="EC Square Sans Pro" panose="020B0506040000020004" pitchFamily="34" charset="0"/>
              </a:rPr>
              <a:t>	</a:t>
            </a:r>
            <a:endParaRPr lang="en-GB" sz="2000" dirty="0">
              <a:latin typeface="EC Square Sans Pro" panose="020B0506040000020004" pitchFamily="34" charset="0"/>
            </a:endParaRPr>
          </a:p>
        </p:txBody>
      </p:sp>
      <p:pic>
        <p:nvPicPr>
          <p:cNvPr id="73732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3265847"/>
            <a:ext cx="493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639" y="4087262"/>
            <a:ext cx="40798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3" y="4715003"/>
            <a:ext cx="407988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1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4966996"/>
          </a:xfrm>
        </p:spPr>
        <p:txBody>
          <a:bodyPr/>
          <a:lstStyle/>
          <a:p>
            <a:pPr algn="just" eaLnBrk="1" fontAlgn="ctr" hangingPunct="1">
              <a:spcBef>
                <a:spcPct val="0"/>
              </a:spcBef>
              <a:spcAft>
                <a:spcPts val="1200"/>
              </a:spcAft>
            </a:pPr>
            <a:r>
              <a:rPr lang="en-IE" dirty="0"/>
              <a:t>The European Commission has been using bond issuance to support EU policies for over 40 years. </a:t>
            </a:r>
          </a:p>
          <a:p>
            <a:pPr eaLnBrk="1" fontAlgn="ctr" hangingPunct="1">
              <a:spcBef>
                <a:spcPct val="0"/>
              </a:spcBef>
              <a:spcAft>
                <a:spcPts val="1200"/>
              </a:spcAft>
            </a:pPr>
            <a:r>
              <a:rPr lang="en-IE" dirty="0"/>
              <a:t>Policies that have been funded by EU-Bonds include: </a:t>
            </a:r>
            <a:endParaRPr lang="en-IE" b="1" dirty="0">
              <a:solidFill>
                <a:srgbClr val="4C4B9A"/>
              </a:solidFill>
            </a:endParaRPr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b="1" dirty="0">
                <a:solidFill>
                  <a:schemeClr val="accent1"/>
                </a:solidFill>
              </a:rPr>
              <a:t>NextGenerationEU (NGEU): </a:t>
            </a:r>
            <a:r>
              <a:rPr lang="en-US" dirty="0"/>
              <a:t>An instrument under which the EU is expected to raise up to €712 billion (out of a maximum envelope of €806.9 billion) to support the EU’s recovery from the Covid-19 pandemic and build a greener, more digital and more resilient future. </a:t>
            </a:r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accent1"/>
                </a:solidFill>
              </a:rPr>
              <a:t>SURE: </a:t>
            </a:r>
            <a:r>
              <a:rPr lang="en-IE" dirty="0"/>
              <a:t>Up to €100 billion instrument to </a:t>
            </a:r>
            <a:r>
              <a:rPr lang="en-US" b="1" dirty="0">
                <a:solidFill>
                  <a:schemeClr val="tx2"/>
                </a:solidFill>
              </a:rPr>
              <a:t>preserve</a:t>
            </a:r>
            <a:r>
              <a:rPr lang="en-US" altLang="en-US" b="1" dirty="0">
                <a:solidFill>
                  <a:schemeClr val="tx2"/>
                </a:solidFill>
              </a:rPr>
              <a:t> employment and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incomes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throughout the coronavirus crisis.</a:t>
            </a:r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tx2"/>
                </a:solidFill>
              </a:rPr>
              <a:t>Support to Ukraine</a:t>
            </a:r>
            <a:r>
              <a:rPr lang="en-IE" dirty="0"/>
              <a:t>: Including under the Ukraine Facility and the Ukraine Loan Cooperation Mechanism in line with the G7 agreement. </a:t>
            </a:r>
            <a:endParaRPr lang="en-US" dirty="0"/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accent1"/>
                </a:solidFill>
              </a:rPr>
              <a:t>Macro-Financial Assistance (MFA):</a:t>
            </a:r>
            <a:r>
              <a:rPr lang="en-IE" dirty="0"/>
              <a:t> Financial aid programme for countries outside of the EU. </a:t>
            </a:r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accent1"/>
                </a:solidFill>
              </a:rPr>
              <a:t>European Financial Stabilisation Mechanism (EFSM):</a:t>
            </a:r>
            <a:r>
              <a:rPr lang="en-IE" dirty="0">
                <a:solidFill>
                  <a:schemeClr val="accent1"/>
                </a:solidFill>
              </a:rPr>
              <a:t> </a:t>
            </a:r>
            <a:r>
              <a:rPr lang="en-IE" dirty="0"/>
              <a:t>Up to €60 billion programme to support EU Member States threatened by severe financial difficulties. </a:t>
            </a:r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b="1" dirty="0">
                <a:solidFill>
                  <a:schemeClr val="accent1"/>
                </a:solidFill>
              </a:rPr>
              <a:t>Balance of Payments (</a:t>
            </a:r>
            <a:r>
              <a:rPr lang="en-IE" b="1" dirty="0" err="1">
                <a:solidFill>
                  <a:schemeClr val="accent1"/>
                </a:solidFill>
              </a:rPr>
              <a:t>BoP</a:t>
            </a:r>
            <a:r>
              <a:rPr lang="en-IE" b="1" dirty="0">
                <a:solidFill>
                  <a:schemeClr val="accent1"/>
                </a:solidFill>
              </a:rPr>
              <a:t>)</a:t>
            </a:r>
            <a:r>
              <a:rPr lang="en-IE" b="1" dirty="0">
                <a:latin typeface="EC Square Sans Cond Pro" panose="020B0506040000020004" pitchFamily="34" charset="0"/>
              </a:rPr>
              <a:t>:</a:t>
            </a:r>
            <a:r>
              <a:rPr lang="en-IE" dirty="0">
                <a:latin typeface="EC Square Sans Cond Pro" panose="020B0506040000020004" pitchFamily="34" charset="0"/>
              </a:rPr>
              <a:t> Assistance</a:t>
            </a:r>
            <a:r>
              <a:rPr lang="en-US" dirty="0"/>
              <a:t> facility for EU countries outside the euro area experiencing or threatened by difficulties regarding their balance of payments.</a:t>
            </a:r>
          </a:p>
          <a:p>
            <a:pPr marL="687600" lvl="2" indent="-230400" algn="just" eaLnBrk="1" hangingPunct="1">
              <a:spcBef>
                <a:spcPts val="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b="1" dirty="0" err="1">
                <a:solidFill>
                  <a:schemeClr val="accent1"/>
                </a:solidFill>
              </a:rPr>
              <a:t>Euratom</a:t>
            </a:r>
            <a:r>
              <a:rPr lang="en-IE" b="1" dirty="0">
                <a:solidFill>
                  <a:schemeClr val="accent1"/>
                </a:solidFill>
              </a:rPr>
              <a:t>: </a:t>
            </a:r>
            <a:r>
              <a:rPr lang="en-IE" dirty="0"/>
              <a:t>Financing eligible projects on behalf of the European Atomic Energy Community</a:t>
            </a:r>
            <a:r>
              <a:rPr lang="en-IE" dirty="0">
                <a:latin typeface="EC Square Sans Cond Pro" panose="020B0506040000020004" pitchFamily="34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issuances support EU policy objectives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5</a:t>
            </a:fld>
            <a:endParaRPr lang="en-GB" sz="2000" b="1" dirty="0">
              <a:solidFill>
                <a:schemeClr val="accent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74733" y="517044"/>
            <a:ext cx="2700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THE EU AS AN ISSUER</a:t>
            </a:r>
          </a:p>
        </p:txBody>
      </p:sp>
    </p:spTree>
    <p:extLst>
      <p:ext uri="{BB962C8B-B14F-4D97-AF65-F5344CB8AC3E}">
        <p14:creationId xmlns:p14="http://schemas.microsoft.com/office/powerpoint/2010/main" val="3938256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676400"/>
            <a:ext cx="10905699" cy="4015401"/>
          </a:xfrm>
        </p:spPr>
        <p:txBody>
          <a:bodyPr/>
          <a:lstStyle/>
          <a:p>
            <a:pPr eaLnBrk="1" fontAlgn="ctr" hangingPunct="1">
              <a:spcBef>
                <a:spcPct val="0"/>
              </a:spcBef>
              <a:spcAft>
                <a:spcPts val="1200"/>
              </a:spcAft>
            </a:pPr>
            <a:r>
              <a:rPr lang="en-US" dirty="0"/>
              <a:t>The</a:t>
            </a:r>
            <a:r>
              <a:rPr lang="en-US" b="1" dirty="0">
                <a:solidFill>
                  <a:srgbClr val="4C4B9A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European Commission </a:t>
            </a:r>
            <a:r>
              <a:rPr lang="en-US" dirty="0"/>
              <a:t>is empowered by the </a:t>
            </a:r>
            <a:r>
              <a:rPr lang="en-US" b="1" dirty="0">
                <a:solidFill>
                  <a:schemeClr val="accent1"/>
                </a:solidFill>
              </a:rPr>
              <a:t>EU Treaties </a:t>
            </a:r>
            <a:r>
              <a:rPr lang="en-US" dirty="0"/>
              <a:t>to borrow from international capital markets on behalf of the European Union.</a:t>
            </a:r>
            <a:endParaRPr lang="en-US" b="1" dirty="0">
              <a:solidFill>
                <a:srgbClr val="4C4B9A"/>
              </a:solidFill>
            </a:endParaRPr>
          </a:p>
          <a:p>
            <a:pPr eaLnBrk="1" fontAlgn="ctr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/>
              <a:t>All Commission borrowings are hence </a:t>
            </a:r>
            <a:r>
              <a:rPr lang="en-US" altLang="en-US" b="1" dirty="0">
                <a:solidFill>
                  <a:schemeClr val="tx2"/>
                </a:solidFill>
              </a:rPr>
              <a:t>direct and unconditional obligations of the EU</a:t>
            </a:r>
            <a:r>
              <a:rPr lang="en-US" altLang="en-US" dirty="0"/>
              <a:t>, and the EU is </a:t>
            </a:r>
            <a:r>
              <a:rPr lang="en-US" altLang="en-US" b="1" dirty="0">
                <a:solidFill>
                  <a:schemeClr val="tx2"/>
                </a:solidFill>
              </a:rPr>
              <a:t>legally bound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/>
              <a:t>by the Treaty on the Functioning of the EU (Article 323) to service this debt.</a:t>
            </a:r>
          </a:p>
          <a:p>
            <a:pPr eaLnBrk="1" fontAlgn="ctr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/>
              <a:t>The EU’s debt service is further ensured through multiple layers of </a:t>
            </a:r>
            <a:r>
              <a:rPr lang="en-US" altLang="en-US" b="1" dirty="0">
                <a:solidFill>
                  <a:schemeClr val="tx2"/>
                </a:solidFill>
              </a:rPr>
              <a:t>debt-service protection, </a:t>
            </a:r>
            <a:r>
              <a:rPr lang="en-US" altLang="en-US" dirty="0"/>
              <a:t>including:</a:t>
            </a:r>
          </a:p>
          <a:p>
            <a:pPr lvl="1" eaLnBrk="1" fontAlgn="ctr" hangingPunct="1">
              <a:spcBef>
                <a:spcPct val="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altLang="en-US" sz="1800" b="1" dirty="0">
                <a:solidFill>
                  <a:schemeClr val="tx2"/>
                </a:solidFill>
              </a:rPr>
              <a:t>Loan agreements: </a:t>
            </a:r>
            <a:r>
              <a:rPr lang="en-US" altLang="en-US" sz="1800" dirty="0"/>
              <a:t>EU loan beneficiaries have always serviced their debt; and </a:t>
            </a:r>
          </a:p>
          <a:p>
            <a:pPr lvl="1" eaLnBrk="1" fontAlgn="ctr" hangingPunct="1">
              <a:spcBef>
                <a:spcPct val="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altLang="en-US" sz="1800" b="1" dirty="0">
                <a:solidFill>
                  <a:schemeClr val="tx2"/>
                </a:solidFill>
                <a:sym typeface="Wingdings" panose="05000000000000000000" pitchFamily="2" charset="2"/>
              </a:rPr>
              <a:t>The EU budget: </a:t>
            </a:r>
            <a:r>
              <a:rPr lang="en-IE" altLang="en-US" sz="1800" dirty="0">
                <a:sym typeface="Wingdings" panose="05000000000000000000" pitchFamily="2" charset="2"/>
              </a:rPr>
              <a:t>the ultimate guarantor for all EU debt</a:t>
            </a:r>
          </a:p>
          <a:p>
            <a:pPr marL="228600" lvl="1" eaLnBrk="1" fontAlgn="ctr" hangingPunct="1">
              <a:spcBef>
                <a:spcPct val="0"/>
              </a:spcBef>
              <a:spcAft>
                <a:spcPts val="1200"/>
              </a:spcAft>
              <a:buSzPct val="120000"/>
            </a:pPr>
            <a:r>
              <a:rPr lang="en-US" altLang="en-US" dirty="0"/>
              <a:t>A summary of the </a:t>
            </a:r>
            <a:r>
              <a:rPr lang="en-US" altLang="en-US" b="1" dirty="0">
                <a:solidFill>
                  <a:schemeClr val="tx2"/>
                </a:solidFill>
              </a:rPr>
              <a:t>EU’s budgetary safeguards </a:t>
            </a:r>
            <a:r>
              <a:rPr lang="en-US" altLang="en-US" dirty="0"/>
              <a:t>can be found </a:t>
            </a:r>
            <a:r>
              <a:rPr lang="en-US" altLang="en-US" sz="1800" b="1" dirty="0">
                <a:solidFill>
                  <a:schemeClr val="tx2"/>
                </a:solidFill>
                <a:hlinkClick r:id="rId2"/>
              </a:rPr>
              <a:t>here</a:t>
            </a:r>
            <a:r>
              <a:rPr lang="en-US" altLang="en-US" sz="1800" b="1" dirty="0">
                <a:solidFill>
                  <a:schemeClr val="tx2"/>
                </a:solidFill>
              </a:rPr>
              <a:t> </a:t>
            </a:r>
          </a:p>
          <a:p>
            <a:pPr lvl="1" eaLnBrk="1" fontAlgn="ctr" hangingPunct="1">
              <a:spcBef>
                <a:spcPct val="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endParaRPr lang="en-IE" altLang="en-US" sz="1800" dirty="0">
              <a:sym typeface="Wingdings" panose="05000000000000000000" pitchFamily="2" charset="2"/>
            </a:endParaRPr>
          </a:p>
          <a:p>
            <a:pPr lvl="1" eaLnBrk="1" fontAlgn="ctr" hangingPunct="1">
              <a:spcBef>
                <a:spcPct val="0"/>
              </a:spcBef>
              <a:spcAft>
                <a:spcPts val="1200"/>
              </a:spcAft>
              <a:buSzPct val="120000"/>
              <a:buFont typeface="EC Square Sans Pro" panose="020B0506040000020004" pitchFamily="34" charset="0"/>
              <a:buChar char="›"/>
            </a:pPr>
            <a:endParaRPr lang="en-IE" altLang="en-US" sz="1800" dirty="0">
              <a:sym typeface="Wingdings" panose="05000000000000000000" pitchFamily="2" charset="2"/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EU debt: a </a:t>
            </a:r>
            <a:r>
              <a:rPr lang="en-US" altLang="en-US" b="1" dirty="0">
                <a:solidFill>
                  <a:schemeClr val="tx2"/>
                </a:solidFill>
              </a:rPr>
              <a:t>direct and unconditional obligation of the EU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74733" y="517044"/>
            <a:ext cx="2700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THE EU AS AN ISSUER</a:t>
            </a:r>
          </a:p>
        </p:txBody>
      </p:sp>
    </p:spTree>
    <p:extLst>
      <p:ext uri="{BB962C8B-B14F-4D97-AF65-F5344CB8AC3E}">
        <p14:creationId xmlns:p14="http://schemas.microsoft.com/office/powerpoint/2010/main" val="897485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95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61" y="3308919"/>
            <a:ext cx="1738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73898" y="5447523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263">
              <a:spcBef>
                <a:spcPts val="400"/>
              </a:spcBef>
              <a:buClr>
                <a:srgbClr val="000000"/>
              </a:buClr>
              <a:buSzPct val="100000"/>
              <a:defRPr/>
            </a:pPr>
            <a:r>
              <a:rPr lang="en-IE" sz="1400" dirty="0">
                <a:solidFill>
                  <a:schemeClr val="bg1">
                    <a:lumMod val="50000"/>
                  </a:schemeClr>
                </a:solidFill>
                <a:latin typeface="EC Square Sans Pro" panose="020B0506040000020004" pitchFamily="34" charset="0"/>
                <a:ea typeface="MS PGothic" pitchFamily="34" charset="-128"/>
                <a:cs typeface="Arial" pitchFamily="34" charset="0"/>
              </a:rPr>
              <a:t>* Unsolicited ratings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EU enjoys a </a:t>
            </a:r>
            <a:r>
              <a:rPr lang="en-US" b="1" dirty="0">
                <a:solidFill>
                  <a:schemeClr val="tx2"/>
                </a:solidFill>
              </a:rPr>
              <a:t>high credit rating </a:t>
            </a:r>
            <a:r>
              <a:rPr lang="en-US" dirty="0"/>
              <a:t>from all major ratings agencies: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credit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DB3-9A9A-4E78-9A07-518E6FED5FB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774264"/>
              </p:ext>
            </p:extLst>
          </p:nvPr>
        </p:nvGraphicFramePr>
        <p:xfrm>
          <a:off x="873898" y="2085608"/>
          <a:ext cx="10022702" cy="3087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984">
                  <a:extLst>
                    <a:ext uri="{9D8B030D-6E8A-4147-A177-3AD203B41FA5}">
                      <a16:colId xmlns:a16="http://schemas.microsoft.com/office/drawing/2014/main" val="4017130308"/>
                    </a:ext>
                  </a:extLst>
                </a:gridCol>
                <a:gridCol w="1351984">
                  <a:extLst>
                    <a:ext uri="{9D8B030D-6E8A-4147-A177-3AD203B41FA5}">
                      <a16:colId xmlns:a16="http://schemas.microsoft.com/office/drawing/2014/main" val="677562120"/>
                    </a:ext>
                  </a:extLst>
                </a:gridCol>
                <a:gridCol w="1351984">
                  <a:extLst>
                    <a:ext uri="{9D8B030D-6E8A-4147-A177-3AD203B41FA5}">
                      <a16:colId xmlns:a16="http://schemas.microsoft.com/office/drawing/2014/main" val="3622145731"/>
                    </a:ext>
                  </a:extLst>
                </a:gridCol>
                <a:gridCol w="1388111">
                  <a:extLst>
                    <a:ext uri="{9D8B030D-6E8A-4147-A177-3AD203B41FA5}">
                      <a16:colId xmlns:a16="http://schemas.microsoft.com/office/drawing/2014/main" val="914175947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3664795516"/>
                    </a:ext>
                  </a:extLst>
                </a:gridCol>
                <a:gridCol w="1504495">
                  <a:extLst>
                    <a:ext uri="{9D8B030D-6E8A-4147-A177-3AD203B41FA5}">
                      <a16:colId xmlns:a16="http://schemas.microsoft.com/office/drawing/2014/main" val="1567706317"/>
                    </a:ext>
                  </a:extLst>
                </a:gridCol>
                <a:gridCol w="1504495">
                  <a:extLst>
                    <a:ext uri="{9D8B030D-6E8A-4147-A177-3AD203B41FA5}">
                      <a16:colId xmlns:a16="http://schemas.microsoft.com/office/drawing/2014/main" val="3803259277"/>
                    </a:ext>
                  </a:extLst>
                </a:gridCol>
              </a:tblGrid>
              <a:tr h="1522955"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IE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IE" dirty="0">
                          <a:solidFill>
                            <a:schemeClr val="bg1"/>
                          </a:solidFill>
                        </a:rPr>
                        <a:t>AGENCY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73262"/>
                  </a:ext>
                </a:extLst>
              </a:tr>
              <a:tr h="1376295">
                <a:tc>
                  <a:txBody>
                    <a:bodyPr/>
                    <a:lstStyle/>
                    <a:p>
                      <a:pPr algn="ctr"/>
                      <a:endParaRPr lang="en-IE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IE" b="1" dirty="0">
                          <a:solidFill>
                            <a:schemeClr val="bg1"/>
                          </a:solidFill>
                        </a:rPr>
                        <a:t>EU CREDIT RATING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C Square Sans Pro" panose="020B05060400000200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AAA </a:t>
                      </a:r>
                      <a:r>
                        <a:rPr kumimoji="0" lang="en-I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/ F1+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Outlook stable</a:t>
                      </a:r>
                    </a:p>
                    <a:p>
                      <a:endParaRPr lang="en-I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C Square Sans Pro" panose="020B05060400000200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Aaa</a:t>
                      </a:r>
                      <a:r>
                        <a:rPr kumimoji="0" lang="en-I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I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/ (P)P-1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Outlook stable</a:t>
                      </a:r>
                    </a:p>
                    <a:p>
                      <a:endParaRPr lang="en-I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C Square Sans Pro" panose="020B05060400000200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AA+ </a:t>
                      </a:r>
                      <a:r>
                        <a:rPr kumimoji="0" lang="en-I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/A-1+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Outlook stable</a:t>
                      </a:r>
                    </a:p>
                    <a:p>
                      <a:endParaRPr lang="en-I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E" sz="1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C Square Sans Pro" panose="020B05060400000200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AAA </a:t>
                      </a:r>
                      <a:r>
                        <a:rPr kumimoji="0" lang="en-IE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/ S-1+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 Outlook stable </a:t>
                      </a:r>
                      <a:endParaRPr lang="en-I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E" sz="1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C Square Sans Pro" panose="020B05060400000200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AAA</a:t>
                      </a:r>
                      <a:r>
                        <a:rPr kumimoji="0" lang="en-IE" sz="1800" b="1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*</a:t>
                      </a:r>
                      <a:r>
                        <a:rPr kumimoji="0" lang="en-IE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IE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/ R-1 (high)*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Outlook stable</a:t>
                      </a:r>
                      <a:endParaRPr lang="en-I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IE" sz="1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EC Square Sans Pro" panose="020B0506040000020004" pitchFamily="34" charset="0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AAA</a:t>
                      </a:r>
                      <a:r>
                        <a:rPr kumimoji="0" lang="en-IE" sz="1800" b="1" i="0" u="none" strike="noStrike" kern="1200" cap="none" normalizeH="0" baseline="3000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*</a:t>
                      </a:r>
                      <a:r>
                        <a:rPr kumimoji="0" lang="en-IE" sz="1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en-IE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/ K1+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en-IE" sz="1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EC Square Sans Pro" panose="020B0506040000020004" pitchFamily="34" charset="0"/>
                          <a:ea typeface="MS PGothic" pitchFamily="34" charset="-128"/>
                          <a:cs typeface="Arial" pitchFamily="34" charset="0"/>
                        </a:rPr>
                        <a:t>Outlook stable</a:t>
                      </a:r>
                      <a:endParaRPr lang="en-IE" b="1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lang="en-IE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47471"/>
                  </a:ext>
                </a:extLst>
              </a:tr>
            </a:tbl>
          </a:graphicData>
        </a:graphic>
      </p:graphicFrame>
      <p:pic>
        <p:nvPicPr>
          <p:cNvPr id="12" name="Picture 23" descr="logo-fitch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32" y="2861439"/>
            <a:ext cx="1029109" cy="213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logo-standard-poor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644" y="2708276"/>
            <a:ext cx="1073777" cy="52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16364" r="5962" b="17210"/>
          <a:stretch>
            <a:fillRect/>
          </a:stretch>
        </p:blipFill>
        <p:spPr bwMode="auto">
          <a:xfrm>
            <a:off x="6683829" y="2670052"/>
            <a:ext cx="856169" cy="6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6" y="2739067"/>
            <a:ext cx="1344155" cy="50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96600" y="652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974733" y="517044"/>
            <a:ext cx="2700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THE EU AS AN ISSUER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2D6D2D-C76E-FAA5-A9F2-794F499CF6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7252" y="2871299"/>
            <a:ext cx="1080467" cy="27011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1266150-CE0C-F161-DC7F-CEBA9E05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47" y="2708276"/>
            <a:ext cx="1143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C6EEA0-8DB4-0926-B070-1185EA1F9515}"/>
              </a:ext>
            </a:extLst>
          </p:cNvPr>
          <p:cNvSpPr txBox="1"/>
          <p:nvPr/>
        </p:nvSpPr>
        <p:spPr>
          <a:xfrm>
            <a:off x="1163740" y="5776545"/>
            <a:ext cx="9232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chemeClr val="tx2"/>
                </a:solidFill>
              </a:rPr>
              <a:t>latest reports </a:t>
            </a:r>
            <a:r>
              <a:rPr lang="en-US" dirty="0"/>
              <a:t>from EU’s solicited credit rating agencies can be found </a:t>
            </a:r>
            <a:r>
              <a:rPr lang="en-IE" dirty="0">
                <a:hlinkClick r:id="rId10"/>
              </a:rPr>
              <a:t>here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2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ctr" hangingPunct="1">
              <a:spcBef>
                <a:spcPts val="1200"/>
              </a:spcBef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EU-Bonds </a:t>
            </a:r>
            <a:r>
              <a:rPr lang="en-US" dirty="0"/>
              <a:t>are:</a:t>
            </a:r>
          </a:p>
          <a:p>
            <a:pPr lvl="1" eaLnBrk="1" fontAlgn="ctr" hangingPunct="1">
              <a:spcBef>
                <a:spcPts val="120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dirty="0"/>
              <a:t>Considered </a:t>
            </a:r>
            <a:r>
              <a:rPr lang="en-US" b="1" dirty="0">
                <a:solidFill>
                  <a:schemeClr val="accent1"/>
                </a:solidFill>
              </a:rPr>
              <a:t>Level 1 HQLA  </a:t>
            </a:r>
            <a:r>
              <a:rPr lang="en-US" dirty="0"/>
              <a:t>(High Quality Liquid Assets) for Liquidity Coverage Ratio calculation under the Basel framework, with 0% risk weight.</a:t>
            </a:r>
          </a:p>
          <a:p>
            <a:pPr lvl="1" eaLnBrk="1" fontAlgn="ctr" hangingPunct="1">
              <a:spcBef>
                <a:spcPts val="120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altLang="en-US" dirty="0"/>
              <a:t>Eligible </a:t>
            </a:r>
            <a:r>
              <a:rPr lang="en-US" dirty="0"/>
              <a:t>as collateral for Eurosystem credit operations 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altLang="en-US" b="1" dirty="0">
                <a:solidFill>
                  <a:schemeClr val="tx2"/>
                </a:solidFill>
              </a:rPr>
              <a:t>ECB eligible).</a:t>
            </a:r>
          </a:p>
          <a:p>
            <a:pPr lvl="1" eaLnBrk="1" fontAlgn="ctr" hangingPunct="1">
              <a:spcBef>
                <a:spcPts val="120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dirty="0"/>
              <a:t>Re-assigned to </a:t>
            </a:r>
            <a:r>
              <a:rPr lang="en-US" b="1" dirty="0">
                <a:solidFill>
                  <a:schemeClr val="accent1"/>
                </a:solidFill>
              </a:rPr>
              <a:t>haircut category I</a:t>
            </a:r>
            <a:r>
              <a:rPr lang="en-US" dirty="0"/>
              <a:t>, the same as used for debt instruments issued by central governments,  in the ECB’s risk control framework for credit operations since 29 June 2023.</a:t>
            </a:r>
          </a:p>
          <a:p>
            <a:pPr lvl="1" eaLnBrk="1" fontAlgn="ctr" hangingPunct="1">
              <a:spcBef>
                <a:spcPts val="120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US" altLang="en-US" dirty="0"/>
              <a:t>Usable as collateral with several c</a:t>
            </a:r>
            <a:r>
              <a:rPr lang="en-US" dirty="0"/>
              <a:t>entral counterparty clearing houses </a:t>
            </a:r>
            <a:r>
              <a:rPr lang="en-US" b="1" dirty="0">
                <a:solidFill>
                  <a:schemeClr val="tx2"/>
                </a:solidFill>
              </a:rPr>
              <a:t>(</a:t>
            </a:r>
            <a:r>
              <a:rPr lang="en-US" altLang="en-US" b="1" dirty="0">
                <a:solidFill>
                  <a:schemeClr val="tx2"/>
                </a:solidFill>
              </a:rPr>
              <a:t>CCPs) </a:t>
            </a:r>
            <a:r>
              <a:rPr lang="en-US" altLang="en-US" dirty="0"/>
              <a:t>(Eurex, LCH).</a:t>
            </a:r>
          </a:p>
          <a:p>
            <a:pPr lvl="1" eaLnBrk="1" fontAlgn="ctr" hangingPunct="1">
              <a:spcBef>
                <a:spcPts val="1200"/>
              </a:spcBef>
              <a:spcAft>
                <a:spcPts val="600"/>
              </a:spcAft>
              <a:buSzPct val="120000"/>
              <a:buFont typeface="EC Square Sans Pro" panose="020B0506040000020004" pitchFamily="34" charset="0"/>
              <a:buChar char="›"/>
            </a:pPr>
            <a:r>
              <a:rPr lang="en-IE" altLang="en-US" dirty="0"/>
              <a:t>Available on multiple trading platforms for </a:t>
            </a:r>
            <a:r>
              <a:rPr lang="en-IE" altLang="en-US" b="1" dirty="0">
                <a:solidFill>
                  <a:schemeClr val="tx2"/>
                </a:solidFill>
              </a:rPr>
              <a:t>cash and repo trading.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Favourable regulatory treatment of EU-Bonds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24DB3-9A9A-4E78-9A07-518E6FED5FBD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solidFill>
                  <a:srgbClr val="4D4D4D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D4D4D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74733" y="517044"/>
            <a:ext cx="2700000" cy="16269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58A4B"/>
                </a:solidFill>
                <a:latin typeface="EC Square Sans Pro" panose="020B05060400000200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rgbClr val="F58A4B"/>
                </a:solidFill>
                <a:latin typeface="EC Square Sans Pro" panose="020B0506040000020004" pitchFamily="34" charset="0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</a:rPr>
              <a:t>THE EU AS AN ISSUER</a:t>
            </a:r>
          </a:p>
        </p:txBody>
      </p:sp>
    </p:spTree>
    <p:extLst>
      <p:ext uri="{BB962C8B-B14F-4D97-AF65-F5344CB8AC3E}">
        <p14:creationId xmlns:p14="http://schemas.microsoft.com/office/powerpoint/2010/main" val="43365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1076325" y="1047749"/>
            <a:ext cx="10542861" cy="2351233"/>
          </a:xfrm>
        </p:spPr>
        <p:txBody>
          <a:bodyPr/>
          <a:lstStyle/>
          <a:p>
            <a:pPr eaLnBrk="1" hangingPunct="1"/>
            <a:r>
              <a:rPr lang="en-GB" altLang="en-US" dirty="0"/>
              <a:t>The Evolution of EU issuances</a:t>
            </a:r>
          </a:p>
        </p:txBody>
      </p:sp>
    </p:spTree>
    <p:extLst>
      <p:ext uri="{BB962C8B-B14F-4D97-AF65-F5344CB8AC3E}">
        <p14:creationId xmlns:p14="http://schemas.microsoft.com/office/powerpoint/2010/main" val="1691061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X3N3aW1sYW5lc1YyIjpbXSwiQ3VsdHVyZUluZm9OYW1lIjoiZW4tVVMiLCJTdHlsZU5hbWUiOiJSb2FkbWFwIiwiVmVyc2lvbiI6eyIkaWQiOiIyIiwiVmVyc2lvbiI6IjMuNi4xIiwiT3JpZ2luYWxBc3NlbWJseVZlcnNpb24iOiIzLjEwLjAzLjAwIiwiRWRpdGlvbiI6IlBybyIsIkxhc3RTYXZlZEVkaXRpb24iOjMsIklzUGx1c0VkaXRpb24iOnRydWUsIklzUHJvRWRpdGlvbiI6dHJ1ZX0sIkVmZmVjdCI6MSwiU3R5bGUiOnsiJGlkIjoiMyIsIlRpbWViYW5kU3R5bGUiOnsiJGlkIjoiNCIsIlNjYWxlTWFya2luZyI6MCwiU2hhcGUiOjEzLCJTaGFwZVN0eWxlIjp7IiRpZCI6IjUiLCJNYXJnaW4iOnsiJGlkIjoiNiIsIlRvcCI6MC4wLCJMZWZ0IjoxMC4wLCJSaWdodCI6MTAuMCwiQm90dG9tIjowLjB9LCJQYWRkaW5nIjp7IiRpZCI6IjciLCJUb3AiOjUuMCwiTGVmdCI6MTMuMCwiUmlnaHQiOjEzLjAsIkJvdHRvbSI6NS4wfSwiQmFja2dyb3VuZCI6eyIkaWQiOiI4IiwiQ29sb3IiOnsiJGlkIjoiOSIsIkEiOjI1NSwiUiI6MjQxLCJHIjo2NSwiQiI6MzZ9fSwiSXNWaXNpYmxlIjp0cnVlLCJXaWR0aCI6ODU4LjAsIkhlaWdodCI6MzAuMCwiQm9yZGVyU3R5bGUiOnsiJGlkIjoiMTAiLCJMaW5lQ29sb3IiOnsiJGlkIjoiMTEiLCIkdHlwZSI6Ik5MUkUuQ29tbW9uLkRvbS5Tb2xpZENvbG9yQnJ1c2gsIE5MUkUuQ29tbW9uIiwiQ29sb3IiOnsiJGlkIjoiMTIiLCJBIjoyNTUsIlIiOjI1NSwiRyI6MCwiQiI6MH19LCJMaW5lV2VpZ2h0IjowLjAsIkxpbmVUeXBlIjowLCJQYXJlbnRTdHlsZSI6bnVsbH0sIlBhcmVudFN0eWxlIjpudWxsfSwiTWlkZGxlVGllclNoYXBlU3R5bGUiOnsiJGlkIjoiMTMiLCJNYXJnaW4iOnsiJHJlZiI6IjYifSwiUGFkZGluZyI6eyIkcmVmIjoiNyJ9LCJCYWNrZ3JvdW5kIjp7IiRyZWYiOiI4In0sIklzVmlzaWJsZSI6dHJ1ZSwiV2lkdGgiOjg1OC4wLCJIZWlnaHQiOjMwLjAsIkJvcmRlclN0eWxlIjpudWxsLCJQYXJlbnRTdHlsZSI6bnVsbH0sIkJvdHRvbVRpZXJTaGFwZVN0eWxlIjp7IiRpZCI6IjE0IiwiTWFyZ2luIjp7IiRyZWYiOiI2In0sIlBhZGRpbmciOnsiJHJlZiI6IjcifSwiQmFja2dyb3VuZCI6eyIkcmVmIjoiOCJ9LCJJc1Zpc2libGUiOnRydWUsIldpZHRoIjo4NTguMCwiSGVpZ2h0IjozMC4wLCJCb3JkZXJTdHlsZSI6bnVsbCwiUGFyZW50U3R5bGUiOm51bGx9LCJSaWdodEVuZENhcHNTdHlsZSI6eyIkaWQiOiIxNSIsIkZvbnRTZXR0aW5ncyI6eyIkaWQiOiIxNiIsIkZvbnRTaXplIjoxOCwiRm9udE5hbWUiOiJDYWxpYnJpIiwiSXNCb2xkIjp0cnVlLCJJc0l0YWxpYyI6ZmFsc2UsIklzVW5kZXJsaW5lZCI6ZmFsc2UsIlBhcmVudFN0eWxlIjpudWxsfSwiQXV0b1NpemUiOjAsIkZvcmVncm91bmQiOnsiJGlkIjoiMTciLCJDb2xvciI6eyIkaWQiOiIxOCIsIkEiOjI1NSwiUiI6OTQsIkciOjIwNCwiQiI6MjQzfX0sIk1heFdpZHRoIjoiSW5maW5pdHkiLCJNYXhIZWlnaHQiOiJJbmZpbml0eSIsIlNtYXJ0Rm9yZWdyb3VuZElzQWN0aXZlIjpmYWxzZSwiSG9yaXpvbnRhbEFsaWdubWVudCI6MCwiVmVydGljYWxBbGlnbm1lbnQiOjAsIlNtYXJ0Rm9yZWdyb3VuZCI6bnVsbCwiQmFja2dyb3VuZEZpbGxUeXBlIjowLCJNYXJnaW4iOnsiJGlkIjoiMTkiLCJUb3AiOjAuMCwiTGVmdCI6MC4wLCJSaWdodCI6MjAuMCwiQm90dG9tIjowLjB9LCJQYWRkaW5nIjp7IiRpZCI6IjIwIiwiVG9wIjowLjAsIkxlZnQiOjAuMCwiUmlnaHQiOjAuMCwiQm90dG9tIjowLjB9LCJCYWNrZ3JvdW5kIjp7IiRpZCI6IjIxIiwiQ29sb3IiOnsiJGlkIjoiMjIiLCJBIjo4OSwiUiI6MCwiRyI6MCwiQiI6MH19LCJJc1Zpc2libGUiOmZhbHNlLCJXaWR0aCI6MC4wLCJIZWlnaHQiOjAuMCwiQm9yZGVyU3R5bGUiOm51bGwsIlBhcmVudFN0eWxlIjpudWxsfSwiTGVmdEVuZENhcHNTdHlsZSI6eyIkaWQiOiIyMyIsIkZvbnRTZXR0aW5ncyI6eyIkaWQiOiIyNCIsIkZvbnRTaXplIjoxOCwiRm9udE5hbWUiOiJDYWxpYnJpIiwiSXNCb2xkIjp0cnVlLCJJc0l0YWxpYyI6ZmFsc2UsIklzVW5kZXJsaW5lZCI6ZmFsc2UsIlBhcmVudFN0eWxlIjpudWxsfSwiQXV0b1NpemUiOjAsIkZvcmVncm91bmQiOnsiJGlkIjoiMjUiLCJDb2xvciI6eyIkaWQiOiIyNiIsIkEiOjI1NSwiUiI6OTQsIkciOjIwNCwiQiI6MjQzfX0sIk1heFdpZHRoIjoiSW5maW5pdHkiLCJNYXhIZWlnaHQiOiJJbmZpbml0eSIsIlNtYXJ0Rm9yZWdyb3VuZElzQWN0aXZlIjpmYWxzZSwiSG9yaXpvbnRhbEFsaWdubWVudCI6MCwiVmVydGljYWxBbGlnbm1lbnQiOjAsIlNtYXJ0Rm9yZWdyb3VuZCI6bnVsbCwiQmFja2dyb3VuZEZpbGxUeXBlIjowLCJNYXJnaW4iOnsiJGlkIjoiMjciLCJUb3AiOjAuMCwiTGVmdCI6MjAuMCwiUmlnaHQiOjAuMCwiQm90dG9tIjowLjB9LCJQYWRkaW5nIjp7IiRpZCI6IjI4IiwiVG9wIjowLjAsIkxlZnQiOjAuMCwiUmlnaHQiOjAuMCwiQm90dG9tIjowLjB9LCJCYWNrZ3JvdW5kIjp7IiRpZCI6IjI5IiwiQ29sb3IiOnsiJHJlZiI6IjIyIn19LCJJc1Zpc2libGUiOmZhbHNlLCJXaWR0aCI6MC4wLCJIZWlnaHQiOjAuMCwiQm9yZGVyU3R5bGUiOm51bGwsIlBhcmVudFN0eWxlIjpudWxsfSwiVG9kYXlUZXh0U3R5bGUiOnsiJGlkIjoiMzAiLCJGb250U2V0dGluZ3MiOnsiJGlkIjoiMzEiLCJGb250U2l6ZSI6MTIsIkZvbnROYW1lIjoiQ2FsaWJyaSIsIklzQm9sZCI6ZmFsc2UsIklzSXRhbGljIjpmYWxzZSwiSXNVbmRlcmxpbmVkIjpmYWxzZSwiUGFyZW50U3R5bGUiOm51bGx9LCJBdXRvU2l6ZSI6MCwiRm9yZWdyb3VuZCI6eyIkaWQiOiIzMiIsIkNvbG9yIjp7IiRpZCI6IjMzIiwiQSI6MjU1LCJSIjowLCJHIjowLCJCIjowfX0sIk1heFdpZHRoIjoyMDAuMCwiTWF4SGVpZ2h0IjoiSW5maW5pdHkiLCJTbWFydEZvcmVncm91bmRJc0FjdGl2ZSI6ZmFsc2UsIkhvcml6b250YWxBbGlnbm1lbnQiOjAsIlZlcnRpY2FsQWxpZ25tZW50IjowLCJTbWFydEZvcmVncm91bmQiOm51bGwsIkJhY2tncm91bmRGaWxsVHlwZSI6MCwiTWFyZ2luIjp7IiRpZCI6IjM0IiwiVG9wIjowLjAsIkxlZnQiOjAuMCwiUmlnaHQiOjAuMCwiQm90dG9tIjowLjB9LCJQYWRkaW5nIjp7IiRpZCI6IjM1IiwiVG9wIjowLjAsIkxlZnQiOjAuMCwiUmlnaHQiOjAuMCwiQm90dG9tIjowLjB9LCJCYWNrZ3JvdW5kIjp7IiRpZCI6IjM2IiwiQ29sb3IiOnsiJHJlZiI6IjIyIn19LCJJc1Zpc2libGUiOnRydWUsIldpZHRoIjowLjAsIkhlaWdodCI6MC4wLCJCb3JkZXJTdHlsZSI6bnVsbCwiUGFyZW50U3R5bGUiOm51bGx9LCJUb2RheU1hcmtlclN0eWxlIjp7IiRpZCI6IjM3IiwiTWFyZ2luIjp7IiRpZCI6IjM4IiwiVG9wIjowLjAsIkxlZnQiOjAuMCwiUmlnaHQiOjAuMCwiQm90dG9tIjowLjB9LCJQYWRkaW5nIjp7IiRpZCI6IjM5IiwiVG9wIjowLjAsIkxlZnQiOjAuMCwiUmlnaHQiOjAuMCwiQm90dG9tIjowLjB9LCJCYWNrZ3JvdW5kIjp7IiRpZCI6IjQwIiwiQ29sb3IiOnsiJGlkIjoiNDEiLCJBIjoyNTUsIlIiOjI1NSwiRyI6MCwiQiI6MH19LCJJc1Zpc2libGUiOnRydWUsIldpZHRoIjowLjAsIkhlaWdodCI6MC4wLCJCb3JkZXJTdHlsZSI6bnVsbCwiUGFyZW50U3R5bGUiOm51bGx9LCJTY2FsZVN0eWxlIjp7IiRpZCI6IjQyIiwiU2hhcGUiOjQsIlNob3dTZWdtZW50U2VwYXJhdG9ycyI6dHJ1ZSwiU2VnbWVudFNlcGFyYXRvck9wYWNpdHkiOjMwLCJIYXNCZWVuVmlzaWJsZUJlZm9yZSI6dHJ1ZSwiRm9udFNldHRpbmdzIjp7IiRpZCI6IjQzIiwiRm9udFNpemUiOjEyLCJGb250TmFtZSI6IkNhbGlicmkiLCJJc0JvbGQiOmZhbHNlLCJJc0l0YWxpYyI6ZmFsc2UsIklzVW5kZXJsaW5lZCI6ZmFsc2UsIlBhcmVudFN0eWxlIjpudWxsfSwiQXV0b1NpemUiOjAsIkZvcmVncm91bmQiOnsiJGlkIjoiNDQiLCJDb2xvciI6eyIkaWQiOiI0NSIsIkEiOjI1NSwiUiI6MjU1LCJHIjoyNTUsIkIiOjI1NX19LCJNYXhXaWR0aCI6MjAwLjAsIk1heEhlaWdodCI6IkluZmluaXR5IiwiU21hcnRGb3JlZ3JvdW5kSXNBY3RpdmUiOmZhbHNlLCJIb3Jpem9udGFsQWxpZ25tZW50IjowLCJWZXJ0aWNhbEFsaWdubWVudCI6MSwiU21hcnRGb3JlZ3JvdW5kIjpudWxsLCJCYWNrZ3JvdW5kRmlsbFR5cGUiOjAsIk1hcmdpbiI6eyIkaWQiOiI0NiIsIlRvcCI6MC4wLCJMZWZ0Ijo1LjAsIlJpZ2h0IjowLjAsIkJvdHRvbSI6MC4wfSwiUGFkZGluZyI6eyIkaWQiOiI0NyIsIlRvcCI6MC4wLCJMZWZ0IjowLjAsIlJpZ2h0IjowLjAsIkJvdHRvbSI6MC4wfSwiQmFja2dyb3VuZCI6eyIkaWQiOiI0OCIsIkNvbG9yIjp7IiRyZWYiOiIyMiJ9fSwiSXNWaXNpYmxlIjp0cnVlLCJXaWR0aCI6MC4wLCJIZWlnaHQiOjAuMCwiQm9yZGVyU3R5bGUiOm51bGwsIlBhcmVudFN0eWxlIjpudWxsfSwiU2luZ2xlU2NhbGVTaGFwZVN0eWxlIjp7IiRpZCI6IjQ5IiwiU2hhcGUiOjQsIkhlaWdodCI6MzAuMH0sIk1pZGRsZVRpZXJTY2FsZVN0eWxlIjp7IiRpZCI6IjUwIiwiU2hhcGUiOjQsIlNob3dTZWdtZW50U2VwYXJhdG9ycyI6dHJ1ZSwiU2VnbWVudFNlcGFyYXRvck9wYWNpdHkiOjMwLCJIYXNCZWVuVmlzaWJsZUJlZm9yZSI6ZmFsc2UsIkZvbnRTZXR0aW5ncyI6eyIkaWQiOiI1MSIsIkZvbnRTaXplIjoxMiwiRm9udE5hbWUiOiJDYWxpYnJpIiwiSXNCb2xkIjpmYWxzZSwiSXNJdGFsaWMiOmZhbHNlLCJJc1VuZGVybGluZWQiOmZhbHNlLCJQYXJlbnRTdHlsZSI6bnVsbH0sIkF1dG9TaXplIjowLCJGb3JlZ3JvdW5kIjp7IiRyZWYiOiI0NCJ9LCJNYXhXaWR0aCI6MjAwLjAsIk1heEhlaWdodCI6IkluZmluaXR5IiwiU21hcnRGb3JlZ3JvdW5kSXNBY3RpdmUiOmZhbHNlLCJIb3Jpem9udGFsQWxpZ25tZW50IjowLCJWZXJ0aWNhbEFsaWdubWVudCI6MSwiU21hcnRGb3JlZ3JvdW5kIjpudWxsLCJCYWNrZ3JvdW5kRmlsbFR5cGUiOjAsIk1hcmdpbiI6eyIkcmVmIjoiNDYifSwiUGFkZGluZyI6eyIkcmVmIjoiNDcifSwiQmFja2dyb3VuZCI6eyIkcmVmIjoiNDgifSwiSXNWaXNpYmxlIjpmYWxzZSwiV2lkdGgiOjAuMCwiSGVpZ2h0IjowLjAsIkJvcmRlclN0eWxlIjpudWxsLCJQYXJlbnRTdHlsZSI6bnVsbH0sIkJvdHRvbVRpZXJTY2FsZVN0eWxlIjp7IiRpZCI6IjUyIiwiU2hhcGUiOjQsIlNob3dTZWdtZW50U2VwYXJhdG9ycyI6dHJ1ZSwiU2VnbWVudFNlcGFyYXRvck9wYWNpdHkiOjMwLCJIYXNCZWVuVmlzaWJsZUJlZm9yZSI6ZmFsc2UsIkZvbnRTZXR0aW5ncyI6eyIkaWQiOiI1MyIsIkZvbnRTaXplIjoxMiwiRm9udE5hbWUiOiJDYWxpYnJpIiwiSXNCb2xkIjpmYWxzZSwiSXNJdGFsaWMiOmZhbHNlLCJJc1VuZGVybGluZWQiOmZhbHNlLCJQYXJlbnRTdHlsZSI6bnVsbH0sIkF1dG9TaXplIjowLCJGb3JlZ3JvdW5kIjp7IiRyZWYiOiI0NCJ9LCJNYXhXaWR0aCI6MjAwLjAsIk1heEhlaWdodCI6IkluZmluaXR5IiwiU21hcnRGb3JlZ3JvdW5kSXNBY3RpdmUiOmZhbHNlLCJIb3Jpem9udGFsQWxpZ25tZW50IjowLCJWZXJ0aWNhbEFsaWdubWVudCI6MSwiU21hcnRGb3JlZ3JvdW5kIjpudWxsLCJCYWNrZ3JvdW5kRmlsbFR5cGUiOjAsIk1hcmdpbiI6eyIkcmVmIjoiNDYifSwiUGFkZGluZyI6eyIkcmVmIjoiNDcifSwiQmFja2dyb3VuZCI6eyIkcmVmIjoiNDgifSwiSXNWaXNpYmxlIjpmYWxzZSwiV2lkdGgiOjAuMCwiSGVpZ2h0IjowLjAsIkJvcmRlclN0eWxlIjpudWxsLCJQYXJlbnRTdHlsZSI6bnVsbH0sIkVsYXBzZWRUaW1lQmFja2dyb3VuZCI6eyIkaWQiOiI1NCIsIkNvbG9yIjp7IiRpZCI6IjU1IiwiQSI6NzcsIlIiOjI1NSwiRyI6MCwiQiI6MH19LCJBcHBlbmRZZWFyT25ZZWFyQ2hhbmdlIjp0cnVlLCJFbGFwc2VkVGltZUZvcm1hdCI6MCwiVG9kYXlNYXJrZXJQb3NpdGlvbiI6MywiUXVpY2tQb3NpdGlvbiI6MywiQWJzb2x1dGVQb3NpdGlvbiI6MjcwLjAsIk1hcmdpbiI6eyIkaWQiOiI1NiIsIlRvcCI6MC4wLCJMZWZ0IjoxMC4wLCJSaWdodCI6MTAuMCwiQm90dG9tIjowLjB9LCJQYWRkaW5nIjp7IiRpZCI6IjU3IiwiVG9wIjowLjAsIkxlZnQiOjAuMCwiUmlnaHQiOjAuMCwiQm90dG9tIjowLjB9LCJCYWNrZ3JvdW5kIjp7IiRpZCI6IjU4IiwiQ29sb3IiOnsiJGlkIjoiNTkiLCJBIjoyNTUsIlIiOjExNSwiRyI6MTE1LCJCIjoxMTV9fSwiSXNWaXNpYmxlIjp0cnVlLCJXaWR0aCI6MC4wLCJIZWlnaHQiOjAuMCwiQm9yZGVyU3R5bGUiOm51bGwsIlBhcmVudFN0eWxlIjpudWxsfSwiRGVmYXVsdE1pbGVzdG9uZVN0eWxlIjp7IiRpZCI6IjYwIiwiU2hhcGUiOjAsIkNvbm5lY3Rvck1hcmdpbiI6eyIkaWQiOiI2MSIsIlRvcCI6MC4wLCJMZWZ0IjoyLjAsIlJpZ2h0IjoyLjAsIkJvdHRvbSI6MC4wfSwiQ29ubmVjdG9yU3R5bGUiOnsiJGlkIjoiNjIiLCJMaW5lQ29sb3IiOnsiJGlkIjoiNjMiLCIkdHlwZSI6Ik5MUkUuQ29tbW9uLkRvbS5Tb2xpZENvbG9yQnJ1c2gsIE5MUkUuQ29tbW9uIiwiQ29sb3IiOnsiJGlkIjoiNjQiLCJBIjoyNTUsIlIiOjMxLCJHIjo3MywiQiI6MTI2fX0sIkxpbmVXZWlnaHQiOjEuMCwiTGluZVR5cGUiOjAsIlBhcmVudFN0eWxlIjpudWxsfSwiSXNCZWxvd1RpbWViYW5kIjpmYWxzZSwiUG9zaXRpb25PblRhc2siOjAsIkhpZGVEYXRlIjpmYWxzZSwiU2hhcGVTaXplIjoxLCJTcGFjaW5nIjoyLjAsIlBhZGRpbmciOnsiJGlkIjoiNjUiLCJUb3AiOjcuMCwiTGVmdCI6My4wLCJSaWdodCI6MC4wLCJCb3R0b20iOjIuMH0sIlNoYXBlU3R5bGUiOnsiJGlkIjoiNjYiLCJNYXJnaW4iOnsiJGlkIjoiNjciLCJUb3AiOjAuMCwiTGVmdCI6MC4wLCJSaWdodCI6MC4wLCJCb3R0b20iOjAuMH0sIlBhZGRpbmciOnsiJGlkIjoiNjgiLCJUb3AiOjAuMCwiTGVmdCI6MC4wLCJSaWdodCI6MC4wLCJCb3R0b20iOjAuMH0sIkJhY2tncm91bmQiOnsiJGlkIjoiNjkiLCJDb2xvciI6eyIkaWQiOiI3MCIsIkEiOjI1NSwiUiI6MCwiRyI6MTE0LCJCIjoxODh9fSwiSXNWaXNpYmxlIjp0cnVlLCJXaWR0aCI6MTguMCwiSGVpZ2h0IjoyMC4wLCJCb3JkZXJTdHlsZSI6eyIkaWQiOiI3MSIsIkxpbmVDb2xvciI6eyIkaWQiOiI3MiIsIiR0eXBlIjoiTkxSRS5Db21tb24uRG9tLlNvbGlkQ29sb3JCcnVzaCwgTkxSRS5Db21tb24iLCJDb2xvciI6eyIkaWQiOiI3MyIsIkEiOjI1NSwiUiI6MjU1LCJHIjowLCJCIjowfX0sIkxpbmVXZWlnaHQiOjAuMCwiTGluZVR5cGUiOjAsIlBhcmVudFN0eWxlIjpudWxsfSwiUGFyZW50U3R5bGUiOm51bGx9LCJUaXRsZVN0eWxlIjp7IiRpZCI6Ijc0IiwiRm9udFNldHRpbmdzIjp7IiRpZCI6Ijc1IiwiRm9udFNpemUiOjExLCJGb250TmFtZSI6IkNhbGlicmkgTGlnaHQiLCJJc0JvbGQiOmZhbHNlLCJJc0l0YWxpYyI6ZmFsc2UsIklzVW5kZXJsaW5lZCI6ZmFsc2UsIlBhcmVudFN0eWxlIjpudWxsfSwiQXV0b1NpemUiOjAsIkZvcmVncm91bmQiOnsiJGlkIjoiNzYiLCJDb2xvciI6eyIkaWQiOiI3NyIsIkEiOjI1NSwiUiI6MCwiRyI6MCwiQiI6MH19LCJNYXhXaWR0aCI6MjAwLjAsIk1heEhlaWdodCI6IkluZmluaXR5IiwiU21hcnRGb3JlZ3JvdW5kSXNBY3RpdmUiOmZhbHNlLCJIb3Jpem9udGFsQWxpZ25tZW50IjoxLCJWZXJ0aWNhbEFsaWdubWVudCI6MCwiU21hcnRGb3JlZ3JvdW5kIjpudWxsLCJCYWNrZ3JvdW5kRmlsbFR5cGUiOjAsIk1hcmdpbiI6eyIkaWQiOiI3OCIsIlRvcCI6MC4wLCJMZWZ0IjowLjAsIlJpZ2h0IjowLjAsIkJvdHRvbSI6MC4wfSwiUGFkZGluZyI6eyIkaWQiOiI3OSIsIlRvcCI6MC4wLCJMZWZ0IjowLjAsIlJpZ2h0IjowLjAsIkJvdHRvbSI6MC4wfSwiQmFja2dyb3VuZCI6eyIkaWQiOiI4MCIsIkNvbG9yIjp7IiRyZWYiOiIyMiJ9fSwiSXNWaXNpYmxlIjp0cnVlLCJXaWR0aCI6MC4wLCJIZWlnaHQiOjAuMCwiQm9yZGVyU3R5bGUiOm51bGwsIlBhcmVudFN0eWxlIjpudWxsfSwiRGF0ZVN0eWxlIjp7IiRpZCI6IjgxIiwiRm9udFNldHRpbmdzIjp7IiRpZCI6IjgyIiwiRm9udFNpemUiOjEwLCJGb250TmFtZSI6IkNhbGlicmkiLCJJc0JvbGQiOmZhbHNlLCJJc0l0YWxpYyI6ZmFsc2UsIklzVW5kZXJsaW5lZCI6ZmFsc2UsIlBhcmVudFN0eWxlIjpudWxsfSwiQXV0b1NpemUiOjAsIkZvcmVncm91bmQiOnsiJGlkIjoiODMiLCJDb2xvciI6eyIkaWQiOiI4NCIsIkEiOjI1NSwiUiI6MjQxLCJHIjo2NSwiQiI6MzZ9fSwiTWF4V2lkdGgiOjIwMC4wLCJNYXhIZWlnaHQiOiJJbmZpbml0eSIsIlNtYXJ0Rm9yZWdyb3VuZElzQWN0aXZlIjpmYWxzZSwiSG9yaXpvbnRhbEFsaWdubWVudCI6MCwiVmVydGljYWxBbGlnbm1lbnQiOjAsIlNtYXJ0Rm9yZWdyb3VuZCI6bnVsbCwiQmFja2dyb3VuZEZpbGxUeXBlIjowLCJNYXJnaW4iOnsiJGlkIjoiODUiLCJUb3AiOjAuMCwiTGVmdCI6MC4wLCJSaWdodCI6MC4wLCJCb3R0b20iOjAuMH0sIlBhZGRpbmciOnsiJGlkIjoiODYiLCJUb3AiOjAuMCwiTGVmdCI6MC4wLCJSaWdodCI6MC4wLCJCb3R0b20iOjAuMH0sIkJhY2tncm91bmQiOnsiJGlkIjoiODciLCJDb2xvciI6eyIkcmVmIjoiMjIifX0sIklzVmlzaWJsZSI6dHJ1ZSwiV2lkdGgiOjAuMCwiSGVpZ2h0IjowLjAsIkJvcmRlclN0eWxlIjpudWxsLCJQYXJlbnRTdHlsZSI6bnVsbH0sIkRhdGVGb3JtYXQiOnsiJGlkIjoiODgiLCJGb3JtYXRTdHJpbmciOiJNTU0gZCIsIlNlcGFyYXRvciI6Ii8iLCJVc2VJbnRlcm5hdGlvbmFsRGF0ZUZvcm1hdCI6ZmFsc2UsIkRhdGVJc1Zpc2libGUiOmZhbHNlLCJUaW1lSXNWaXNpYmxlIjp0cnVlLCJIb3VyRGlnaXRzIjoxLCJBbVBtRGVzaWduYXRvciI6MiwiVHJpbTAwTWludXRlcyI6ZmFsc2UsIkxhc3RLbm93blZpc2liaWxpdHlTdGF0ZSI6eyIkaWQiOiI4OSIsIkRhdGVQYXJ0SXNWaXNpYmxlIjpmYWxzZSwiVGltZVBhcnRJc1Zpc2libGUiOmZhbHNlfX0sIldlZWtOdW1iZXJpbmciOnsiJGlkIjoiOTAiLCJGb3JtYXQiOjAsIklzVmlzaWJsZSI6ZmFsc2UsIkxhc3RLbm93blZpc2liaWxpdHlTdGF0ZSI6ZmFsc2V9LCJJc1Zpc2libGUiOnRydWUsIlBhcmVudFN0eWxlIjpudWxsfSwiRGVmYXVsdFRhc2tTdHlsZSI6eyIkaWQiOiI5MSIsIlNoYXBlIjoyLCJTaGFwZVRoaWNrbmVzcyI6MSwiRHVyYXRpb25Gb3JtYXQiOjAsIkluY2x1ZGVOb25Xb3JraW5nRGF5c0luRHVyYXRpb24iOmZhbHNlLCJQZXJjZW50YWdlQ29tcGxldGVTdHlsZSI6eyIkaWQiOiI5MiIsIkZvbnRTZXR0aW5ncyI6eyIkaWQiOiI5MyIsIkZvbnRTaXplIjoxMCwiRm9udE5hbWUiOiJDYWxpYnJpIiwiSXNCb2xkIjpmYWxzZSwiSXNJdGFsaWMiOmZhbHNlLCJJc1VuZGVybGluZWQiOmZhbHNlLCJQYXJlbnRTdHlsZSI6bnVsbH0sIkF1dG9TaXplIjowLCJGb3JlZ3JvdW5kIjp7IiRpZCI6Ijk0IiwiQ29sb3IiOnsiJGlkIjoiOTUiLCJBIjoyNTUsIlIiOjE5MiwiRyI6ODAsIkIiOjc3fX0sIk1heFdpZHRoIjoyMDAuMCwiTWF4SGVpZ2h0IjoiSW5maW5pdHkiLCJTbWFydEZvcmVncm91bmRJc0FjdGl2ZSI6ZmFsc2UsIkhvcml6b250YWxBbGlnbm1lbnQiOjAsIlZlcnRpY2FsQWxpZ25tZW50IjowLCJTbWFydEZvcmVncm91bmQiOm51bGwsIkJhY2tncm91bmRGaWxsVHlwZSI6MCwiTWFyZ2luIjp7IiRpZCI6Ijk2IiwiVG9wIjowLjAsIkxlZnQiOjAuMCwiUmlnaHQiOjAuMCwiQm90dG9tIjowLjB9LCJQYWRkaW5nIjp7IiRpZCI6Ijk3IiwiVG9wIjowLjAsIkxlZnQiOjAuMCwiUmlnaHQiOjAuMCwiQm90dG9tIjowLjB9LCJCYWNrZ3JvdW5kIjp7IiRpZCI6Ijk4IiwiQ29sb3IiOnsiJHJlZiI6IjIyIn19LCJJc1Zpc2libGUiOnRydWUsIldpZHRoIjowLjAsIkhlaWdodCI6MC4wLCJCb3JkZXJTdHlsZSI6bnVsbCwiUGFyZW50U3R5bGUiOm51bGx9LCJEdXJhdGlvblN0eWxlIjp7IiRpZCI6Ijk5IiwiRm9udFNldHRpbmdzIjp7IiRpZCI6IjEwMCIsIkZvbnRTaXplIjoxMCwiRm9udE5hbWUiOiJDYWxpYnJpIiwiSXNCb2xkIjpmYWxzZSwiSXNJdGFsaWMiOmZhbHNlLCJJc1VuZGVybGluZWQiOmZhbHNlLCJQYXJlbnRTdHlsZSI6bnVsbH0sIkF1dG9TaXplIjowLCJGb3JlZ3JvdW5kIjp7IiRpZCI6IjEwMSIsIkNvbG9yIjp7IiRpZCI6IjEwMiIsIkEiOjI1NSwiUiI6OTQsIkciOjIwNCwiQiI6MjQzfX0sIk1heFdpZHRoIjoyMDAuMCwiTWF4SGVpZ2h0IjoiSW5maW5pdHkiLCJTbWFydEZvcmVncm91bmRJc0FjdGl2ZSI6ZmFsc2UsIkhvcml6b250YWxBbGlnbm1lbnQiOjAsIlZlcnRpY2FsQWxpZ25tZW50IjowLCJTbWFydEZvcmVncm91bmQiOm51bGwsIkJhY2tncm91bmRGaWxsVHlwZSI6MCwiTWFyZ2luIjp7IiRpZCI6IjEwMyIsIlRvcCI6MC4wLCJMZWZ0IjowLjAsIlJpZ2h0IjowLjAsIkJvdHRvbSI6MC4wfSwiUGFkZGluZyI6eyIkaWQiOiIxMDQiLCJUb3AiOjAuMCwiTGVmdCI6MC4wLCJSaWdodCI6MC4wLCJCb3R0b20iOjAuMH0sIkJhY2tncm91bmQiOnsiJGlkIjoiMTA1IiwiQ29sb3IiOnsiJHJlZiI6IjIyIn19LCJJc1Zpc2libGUiOnRydWUsIldpZHRoIjowLjAsIkhlaWdodCI6MC4wLCJCb3JkZXJTdHlsZSI6bnVsbCwiUGFyZW50U3R5bGUiOm51bGx9LCJIb3Jpem9udGFsQ29ubmVjdG9yU3R5bGUiOnsiJGlkIjoiMTA2IiwiTGluZUNvbG9yIjp7IiRpZCI6IjEwNyIsIiR0eXBlIjoiTkxSRS5Db21tb24uRG9tLlNvbGlkQ29sb3JCcnVzaCwgTkxSRS5Db21tb24iLCJDb2xvciI6eyIkaWQiOiIxMDgiLCJBIjoyNTUsIlIiOjIwNCwiRyI6MjA0LCJCIjoyMDR9fSwiTGluZVdlaWdodCI6MC4wLCJMaW5lVHlwZSI6MCwiUGFyZW50U3R5bGUiOm51bGx9LCJWZXJ0aWNhbENvbm5lY3RvclN0eWxlIjp7IiRpZCI6IjEwOSIsIkxpbmVDb2xvciI6eyIkaWQiOiIxMTAiLCIkdHlwZSI6Ik5MUkUuQ29tbW9uLkRvbS5Tb2xpZENvbG9yQnJ1c2gsIE5MUkUuQ29tbW9uIiwiQ29sb3IiOnsiJGlkIjoiMTExIiwiQSI6MjU1LCJSIjo5NCwiRyI6MjA0LCJCIjoyNDN9fSwiTGluZVdlaWdodCI6MS4wLCJMaW5lVHlwZSI6MCwiUGFyZW50U3R5bGUiOm51bGx9LCJNYXJnaW4iOm51bGwsIlN0YXJ0RGF0ZVBvc2l0aW9uIjoxLCJFbmREYXRlUG9zaXRpb24iOjEsIkRhdGVJc1Zpc2libGUiOnRydWUsIlRpdGxlUG9zaXRpb24iOjIsIkR1cmF0aW9uUG9zaXRpb24iOjYsIlBlcmNlbnRhZ2VDb21wbGV0ZWRQb3NpdGlvbiI6NiwiU3BhY2luZyI6NSwiSXNCZWxvd1RpbWViYW5kIjp0cnVlLCJQZXJjZW50YWdlQ29tcGxldGVTaGFwZU9wYWNpdHkiOjM1LCJTaGFwZVN0eWxlIjp7IiRpZCI6IjExMiIsIk1hcmdpbiI6eyIkaWQiOiIxMTMiLCJUb3AiOjAuMCwiTGVmdCI6NC4wLCJSaWdodCI6NC4wLCJCb3R0b20iOjAuMH0sIlBhZGRpbmciOnsiJGlkIjoiMTE0IiwiVG9wIjowLjAsIkxlZnQiOjAuMCwiUmlnaHQiOjAuMCwiQm90dG9tIjowLjB9LCJCYWNrZ3JvdW5kIjp7IiRpZCI6IjExNSIsIkNvbG9yIjp7IiRpZCI6IjExNiIsIkEiOjI1NSwiUiI6MCwiRyI6MTE0LCJCIjoxODh9fSwiSXNWaXNpYmxlIjp0cnVlLCJXaWR0aCI6MC4wLCJIZWlnaHQiOjE2LjAsIkJvcmRlclN0eWxlIjp7IiRpZCI6IjExNyIsIkxpbmVDb2xvciI6eyIkaWQiOiIxMTgiLCIkdHlwZSI6Ik5MUkUuQ29tbW9uLkRvbS5Tb2xpZENvbG9yQnJ1c2gsIE5MUkUuQ29tbW9uIiwiQ29sb3IiOnsiJGlkIjoiMTE5IiwiQSI6MjU1LCJSIjoyNTUsIkciOjAsIkIiOjB9fSwiTGluZVdlaWdodCI6MC4wLCJMaW5lVHlwZSI6MCwiUGFyZW50U3R5bGUiOm51bGx9LCJQYXJlbnRTdHlsZSI6bnVsbH0sIlRpdGxlU3R5bGUiOnsiJGlkIjoiMTIwIiwiRm9udFNldHRpbmdzIjp7IiRpZCI6IjEyMSIsIkZvbnRTaXplIjoxMiwiRm9udE5hbWUiOiJDYWxpYnJpIiwiSXNCb2xkIjpmYWxzZSwiSXNJdGFsaWMiOnRydWUsIklzVW5kZXJsaW5lZCI6ZmFsc2UsIlBhcmVudFN0eWxlIjpudWxsfSwiQXV0b1NpemUiOjAsIkZvcmVncm91bmQiOnsiJGlkIjoiMTIyIiwiQ29sb3IiOnsiJGlkIjoiMTIzIiwiQSI6MjU1LCJSIjowLCJHIjowLCJCIjowfX0sIk1heFdpZHRoIjoyMDAuMCwiTWF4SGVpZ2h0IjoiSW5maW5pdHkiLCJTbWFydEZvcmVncm91bmRJc0FjdGl2ZSI6ZmFsc2UsIkhvcml6b250YWxBbGlnbm1lbnQiOjEsIlZlcnRpY2FsQWxpZ25tZW50IjowLCJTbWFydEZvcmVncm91bmQiOm51bGwsIkJhY2tncm91bmRGaWxsVHlwZSI6MCwiTWFyZ2luIjp7IiRpZCI6IjEyNCIsIlRvcCI6MC4wLCJMZWZ0IjowLjAsIlJpZ2h0IjowLjAsIkJvdHRvbSI6MC4wfSwiUGFkZGluZyI6eyIkaWQiOiIxMjUiLCJUb3AiOjAuMCwiTGVmdCI6MC4wLCJSaWdodCI6MC4wLCJCb3R0b20iOjAuMH0sIkJhY2tncm91bmQiOnsiJGlkIjoiMTI2IiwiQ29sb3IiOnsiJHJlZiI6IjIyIn19LCJJc1Zpc2libGUiOnRydWUsIldpZHRoIjowLjAsIkhlaWdodCI6MC4wLCJCb3JkZXJTdHlsZSI6bnVsbCwiUGFyZW50U3R5bGUiOm51bGx9LCJEYXRlU3R5bGUiOnsiJGlkIjoiMTI3IiwiRm9udFNldHRpbmdzIjp7IiRpZCI6IjEyOCIsIkZvbnRTaXplIjoxMCwiRm9udE5hbWUiOiJDYWxpYnJpIiwiSXNCb2xkIjpmYWxzZSwiSXNJdGFsaWMiOmZhbHNlLCJJc1VuZGVybGluZWQiOmZhbHNlLCJQYXJlbnRTdHlsZSI6bnVsbH0sIkF1dG9TaXplIjowLCJGb3JlZ3JvdW5kIjp7IiRpZCI6IjEyOSIsIkNvbG9yIjp7IiRpZCI6IjEzMCIsIkEiOjI1NSwiUiI6MzMsIkciOjM5LCJCIjo2OX19LCJNYXhXaWR0aCI6MjAwLjAsIk1heEhlaWdodCI6IkluZmluaXR5IiwiU21hcnRGb3JlZ3JvdW5kSXNBY3RpdmUiOmZhbHNlLCJIb3Jpem9udGFsQWxpZ25tZW50IjowLCJWZXJ0aWNhbEFsaWdubWVudCI6MCwiU21hcnRGb3JlZ3JvdW5kIjpudWxsLCJCYWNrZ3JvdW5kRmlsbFR5cGUiOjAsIk1hcmdpbiI6eyIkaWQiOiIxMzEiLCJUb3AiOjAuMCwiTGVmdCI6MC4wLCJSaWdodCI6MC4wLCJCb3R0b20iOjAuMH0sIlBhZGRpbmciOnsiJGlkIjoiMTMyIiwiVG9wIjowLjAsIkxlZnQiOjAuMCwiUmlnaHQiOjAuMCwiQm90dG9tIjowLjB9LCJCYWNrZ3JvdW5kIjp7IiRpZCI6IjEzMyIsIkNvbG9yIjp7IiRyZWYiOiIyMiJ9fSwiSXNWaXNpYmxlIjp0cnVlLCJXaWR0aCI6MC4wLCJIZWlnaHQiOjAuMCwiQm9yZGVyU3R5bGUiOm51bGwsIlBhcmVudFN0eWxlIjpudWxsfSwiRGF0ZUZvcm1hdCI6eyIkaWQiOiIxMzQiLCJGb3JtYXRTdHJpbmciOiJNTU0gZCIsIlNlcGFyYXRvciI6Ii8iLCJVc2VJbnRlcm5hdGlvbmFsRGF0ZUZvcm1hdCI6ZmFsc2UsIkRhdGVJc1Zpc2libGUiOnRydWUsIlRpbWVJc1Zpc2libGUiOnRydWUsIkhvdXJEaWdpdHMiOjEsIkFtUG1EZXNpZ25hdG9yIjoyLCJUcmltMDBNaW51dGVzIjpmYWxzZSwiTGFzdEtub3duVmlzaWJpbGl0eVN0YXRlIjp7IiRpZCI6IjEzNSIsIkRhdGVQYXJ0SXNWaXNpYmxlIjpmYWxzZSwiVGltZVBhcnRJc1Zpc2libGUiOmZhbHNlfX0sIldlZWtOdW1iZXJpbmciOnsiJGlkIjoiMTM2IiwiRm9ybWF0IjowLCJJc1Zpc2libGUiOmZhbHNlLCJMYXN0S25vd25WaXNpYmlsaXR5U3RhdGUiOmZhbHNlfSwiSXNWaXNpYmxlIjp0cnVlLCJQYXJlbnRTdHlsZSI6bnVsbCwiX2V4cGxpY2l0bHlTZXQiOnsiJGlkIjoiMTM3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ldlZWtOdW1iZXJpbmciOmZhbHNlLCJJc1Zpc2libGUiOmZhbHNlfX0sIkdyaWRsaW5lUGFuZWxTdHlsZSI6eyIkaWQiOiIxMzgiLCJHcmlkbGluZVN0eWxlIjp7IiRpZCI6IjEzOSIsIkxpbmVDb2xvciI6eyIkaWQiOiIxNDAiLCIkdHlwZSI6Ik5MUkUuQ29tbW9uLkRvbS5Tb2xpZENvbG9yQnJ1c2gsIE5MUkUuQ29tbW9uIiwiQ29sb3IiOnsiJGlkIjoiMTQxIiwiQSI6MzgsIlIiOjkxLCJHIjoxNTUsIkIiOjIxM319LCJMaW5lV2VpZ2h0IjoxLjAsIkxpbmVUeXBlIjowLCJQYXJlbnRTdHlsZSI6bnVsbH0sIk1hcmdpbiI6eyIkaWQiOiIxNDIiLCJUb3AiOjAuMCwiTGVmdCI6MC4wLCJSaWdodCI6MC4wLCJCb3R0b20iOjAuMH0sIlBhZGRpbmciOnsiJGlkIjoiMTQzIiwiVG9wIjowLjAsIkxlZnQiOjAuMCwiUmlnaHQiOjAuMCwiQm90dG9tIjowLjB9LCJCYWNrZ3JvdW5kIjpudWxsLCJJc1Zpc2libGUiOnRydWUsIldpZHRoIjowLjAsIkhlaWdodCI6MC4wLCJCb3JkZXJTdHlsZSI6bnVsbCwiUGFyZW50U3R5bGUiOm51bGx9LCJBY3Rpdml0eUxpbmVQYW5lbFN0eWxlIjp7IiRpZCI6IjE0NCIsIkFjdGl2aXR5TGluZVN0eWxlIjp7IiRpZCI6IjE0NSIsIkxpbmVDb2xvciI6eyIkaWQiOiIxNDYiLCIkdHlwZSI6Ik5MUkUuQ29tbW9uLkRvbS5Tb2xpZENvbG9yQnJ1c2gsIE5MUkUuQ29tbW9uIiwiQ29sb3IiOnsiJGlkIjoiMTQ3IiwiQSI6MzgsIlIiOjkxLCJHIjoxNTUsIkIiOjIxM319LCJMaW5lV2VpZ2h0IjoxLjAsIkxpbmVUeXBlIjowLCJQYXJlbnRTdHlsZSI6bnVsbH0sIk1hcmdpbiI6eyIkaWQiOiIxNDgiLCJUb3AiOjAuMCwiTGVmdCI6MC4wLCJSaWdodCI6MC4wLCJCb3R0b20iOjAuMH0sIlBhZGRpbmciOnsiJGlkIjoiMTQ5IiwiVG9wIjowLjAsIkxlZnQiOjAuMCwiUmlnaHQiOjAuMCwiQm90dG9tIjowLjB9LCJCYWNrZ3JvdW5kIjpudWxsLCJJc1Zpc2libGUiOnRydWUsIldpZHRoIjowLjAsIkhlaWdodCI6MC4wLCJCb3JkZXJTdHlsZSI6bnVsbCwiUGFyZW50U3R5bGUiOm51bGx9LCJTaG93RWxhcHNlZFRpbWVHcmFkaWVudFN0eWxlIjpmYWxzZSwiVGltZWJhbmRSZXNlcnZlZExlZnRBcmVhU3R5bGUiOnsiJGlkIjoiMTUwIiwiQWN0aXZpdHlIZWFkZXJXaWR0aCI6MC4wLCJJc1NldCI6ZmFsc2V9LCJEZWZhdWx0U3dpbWxhbmVTdHlsZSI6eyIkaWQiOiIxNTEiLCJIZWFkZXJTdHlsZSI6eyIkaWQiOiIxNTIiLCJUZXh0U3R5bGUiOnsiJGlkIjoiMTUzIiwiRm9udFNldHRpbmdzIjp7IiRpZCI6IjE1NCIsIkZvbnRTaXplIjoxMiwiRm9udE5hbWUiOiJDYWxpYnJpIiwiSXNCb2xkIjpmYWxzZSwiSXNJdGFsaWMiOmZhbHNlLCJJc1VuZGVybGluZWQiOmZhbHNlLCJQYXJlbnRTdHlsZSI6bnVsbH0sIkF1dG9TaXplIjowLCJGb3JlZ3JvdW5kIjp7IiRpZCI6IjE1NSIsIkNvbG9yIjp7IiRpZCI6IjE1NiIsIkEiOjI1NSwiUiI6MzIsIkciOjU2LCJCIjoxMDB9fSwiTWF4V2lkdGgiOiJJbmZpbml0eSIsIk1heEhlaWdodCI6IkluZmluaXR5IiwiU21hcnRGb3JlZ3JvdW5kSXNBY3RpdmUiOmZhbHNlLCJIb3Jpem9udGFsQWxpZ25tZW50IjowLCJWZXJ0aWNhbEFsaWdubWVudCI6MCwiU21hcnRGb3JlZ3JvdW5kIjpudWxsLCJCYWNrZ3JvdW5kRmlsbFR5cGUiOjAsIk1hcmdpbiI6eyIkaWQiOiIxNTciLCJUb3AiOjAuMCwiTGVmdCI6MC4wLCJSaWdodCI6MC4wLCJCb3R0b20iOjAuMH0sIlBhZGRpbmciOnsiJGlkIjoiMTU4IiwiVG9wIjowLjAsIkxlZnQiOjAuMCwiUmlnaHQiOjAuMCwiQm90dG9tIjowLjB9LCJCYWNrZ3JvdW5kIjpudWxsLCJJc1Zpc2libGUiOnRydWUsIldpZHRoIjowLjAsIkhlaWdodCI6MC4wLCJCb3JkZXJTdHlsZSI6bnVsbCwiUGFyZW50U3R5bGUiOm51bGx9LCJSZWN0YW5nbGVTdHlsZSI6eyIkaWQiOiIxNTkiLCJNYXJnaW4iOnsiJGlkIjoiMTYwIiwiVG9wIjowLjAsIkxlZnQiOjAuMCwiUmlnaHQiOjAuMCwiQm90dG9tIjowLjB9LCJQYWRkaW5nIjp7IiRpZCI6IjE2MSIsIlRvcCI6MC4wLCJMZWZ0IjowLjAsIlJpZ2h0IjowLjAsIkJvdHRvbSI6MC4wfSwiQmFja2dyb3VuZCI6eyIkaWQiOiIxNjIiLCJDb2xvciI6eyIkaWQiOiIxNjMiLCJBIjoxMjcsIlIiOjkxLCJHIjoxNTUsIkIiOjIxM319LCJJc1Zpc2libGUiOnRydWUsIldpZHRoIjowLjAsIkhlaWdodCI6MC4wLCJCb3JkZXJTdHlsZSI6eyIkaWQiOiIxNjQiLCJMaW5lQ29sb3IiOnsiJGlkIjoiMTY1IiwiJHR5cGUiOiJOTFJFLkNvbW1vbi5Eb20uU29saWRDb2xvckJydXNoLCBOTFJFLkNvbW1vbiIsIkNvbG9yIjp7IiRpZCI6IjE2NiIsIkEiOjI1NSwiUiI6MjU1LCJHIjowLCJCIjowfX0sIkxpbmVXZWlnaHQiOjAuMCwiTGluZVR5cGUiOjAsIlBhcmVudFN0eWxlIjpudWxsfSwiUGFyZW50U3R5bGUiOm51bGx9LCJNYXJnaW4iOnsiJGlkIjoiMTY3IiwiVG9wIjowLjAsIkxlZnQiOjAuMCwiUmlnaHQiOjAuMCwiQm90dG9tIjowLjB9LCJQYWRkaW5nIjp7IiRpZCI6IjE2OCIsIlRvcCI6MC4wLCJMZWZ0IjowLjAsIlJpZ2h0IjowLjAsIkJvdHRvbSI6MC4wfSwiQmFja2dyb3VuZCI6bnVsbCwiSXNWaXNpYmxlIjp0cnVlLCJXaWR0aCI6MC4wLCJIZWlnaHQiOjAuMCwiQm9yZGVyU3R5bGUiOm51bGwsIlBhcmVudFN0eWxlIjpudWxsfSwiQmFja2dyb3VuZFN0eWxlIjp7IiRpZCI6IjE2OSIsIk1hcmdpbiI6eyIkaWQiOiIxNzAiLCJUb3AiOjAuMCwiTGVmdCI6MC4wLCJSaWdodCI6MC4wLCJCb3R0b20iOjAuMH0sIlBhZGRpbmciOnsiJGlkIjoiMTcxIiwiVG9wIjowLjAsIkxlZnQiOjAuMCwiUmlnaHQiOjAuMCwiQm90dG9tIjowLjB9LCJCYWNrZ3JvdW5kIjp7IiRpZCI6IjE3MiIsIkNvbG9yIjp7IiRpZCI6IjE3MyIsIkEiOjM4LCJSIjo5MSwiRyI6MTU1LCJCIjoyMTN9fSwiSXNWaXNpYmxlIjp0cnVlLCJXaWR0aCI6MC4wLCJIZWlnaHQiOjAuMCwiQm9yZGVyU3R5bGUiOnsiJGlkIjoiMTc0IiwiTGluZUNvbG9yIjp7IiRpZCI6IjE3NSIsIiR0eXBlIjoiTkxSRS5Db21tb24uRG9tLlNvbGlkQ29sb3JCcnVzaCwgTkxSRS5Db21tb24iLCJDb2xvciI6eyIkaWQiOiIxNzYiLCJBIjoyNTUsIlIiOjI1NSwiRyI6MCwiQiI6MH19LCJMaW5lV2VpZ2h0IjowLjAsIkxpbmVUeXBlIjowLCJQYXJlbnRTdHlsZSI6bnVsbH0sIlBhcmVudFN0eWxlIjpudWxsfSwiSXNBYm92ZVRpbWViYW5kIjpmYWxzZSwiTWFyZ2luIjp7IiRpZCI6IjE3NyIsIlRvcCI6MC4wLCJMZWZ0IjowLjAsIlJpZ2h0IjowLjAsIkJvdHRvbSI6MC4wfSwiUGFkZGluZyI6eyIkaWQiOiIxNzgiLCJUb3AiOjAuMCwiTGVmdCI6MC4wLCJSaWdodCI6MC4wLCJCb3R0b20iOjAuMH0sIklzVmlzaWJsZSI6dHJ1ZSwiV2lkdGgiOjAuMCwiSGVpZ2h0IjowLjAsIkJvcmRlclN0eWxlIjpudWxsLCJQYXJlbnRTdHlsZSI6bnVsbH19LCJTY2FsZSI6eyIkaWQiOiIxNzkiLCJTdGFydERhdGUiOiIyMDE3LTAxLTIzVDA4OjIwOjAwIiwiRW5kRGF0ZSI6IjIwMjEtMDEtMjVUMTc6NTE6MDAiLCJGb3JtYXQiOiJkZGRkIiwiVHlwZSI6MCwiQXV0b0RhdGVSYW5nZSI6dHJ1ZSwiV29ya2luZ0RheXMiOjMxLCJGaXNjYWxZZWFyIjp7IiRpZCI6IjE4MCIsIlN0YXJ0TW9udGgiOjEsIlVzZVN0YXJ0aW5nWWVhckZvck51bWJlcmluZyI6dHJ1ZSwiU2hvd0Zpc2NhbFllYXJMYWJlbCI6dHJ1ZX0sIlRvZGF5TWFya2VyVGV4dCI6IlRvZGF5IiwiQXV0b1NjYWxlVHlwZSI6ZmFsc2V9LCJTY2FsZVYyIjp7IiRpZCI6IjE4MSIsIlN0YXJ0RGF0ZSI6IjIwMTctMDEtMjNUMDg6MjA6MDAiLCJFbmREYXRlIjoiMjAyMi0wMS0yNVQxNzo1MTowMCIsIkF1dG9EYXRlUmFuZ2UiOnRydWUsIldvcmtpbmdEYXlzIjozMSwiRmlzY2FsWWVhciI6eyIkcmVmIjoiMTgwIn0sIlRvZGF5TWFya2VyVGV4dCI6IlRvZGF5IiwiQXV0b1NjYWxlVHlwZSI6ZmFsc2UsIlRpbWViYW5kU2NhbGVzIjp7IiRpZCI6IjE4MiIsIlRvcFNjYWxlTGF5ZXIiOnsiJGlkIjoiMTgzIiwiRm9ybWF0IjoiZGRkZCIsIlR5cGUiOjB9LCJNaWRkbGVTY2FsZUxheWVyIjp7IiRpZCI6IjE4NCIsIkZvcm1hdCI6bnVsbCwiVHlwZSI6MH0sIkJvdHRvbVNjYWxlTGF5ZXIiOnsiJGlkIjoiMTg1IiwiRm9ybWF0IjpudWxsLCJUeXBlIjowfX19LCJNaWxlc3RvbmVzIjpbeyIkaWQiOiIxODYiLCJEYXRlIjoiMjAyMi0wMS0yM1QwODoyMDowMCIsIlN0eWxlIjp7IiRpZCI6IjE4NyIsIlNoYXBlIjoyLCJDb25uZWN0b3JNYXJnaW4iOnsiJHJlZiI6IjYxIn0sIkNvbm5lY3RvclN0eWxlIjp7IiRpZCI6IjE4OCIsIkxpbmVDb2xvciI6eyIkaWQiOiIxODkiLCIkdHlwZSI6Ik5MUkUuQ29tbW9uLkRvbS5Tb2xpZENvbG9yQnJ1c2gsIE5MUkUuQ29tbW9uIiwiQ29sb3IiOnsiJGlkIjoiMTkwIiwiQSI6MTI3LCJSIjozMywiRyI6MzksIkIiOjY5fX0sIkxpbmVXZWlnaHQiOjAuOCwiTGluZVR5cGUiOjAsIlBhcmVudFN0eWxlIjp7IiRyZWYiOiI2MiJ9fSwiSXNCZWxvd1RpbWViYW5kIjpmYWxzZSwiUG9zaXRpb25PblRhc2siOjAsIkhpZGVEYXRlIjpmYWxzZSwiU2hhcGVTaXplIjoxLCJTcGFjaW5nIjoyLjAsIlBhZGRpbmciOnsiJHJlZiI6IjY1In0sIlNoYXBlU3R5bGUiOnsiJGlkIjoiMTkxIiwiTWFyZ2luIjp7IiRyZWYiOiI2NyJ9LCJQYWRkaW5nIjp7IiRyZWYiOiI2OCJ9LCJCYWNrZ3JvdW5kIjp7IiRpZCI6IjE5MiIsIkNvbG9yIjp7IiRpZCI6IjE5MyIsIkEiOjI1NSwiUiI6MzMsIkciOjM5LCJCIjo2OX19LCJJc1Zpc2libGUiOnRydWUsIldpZHRoIjoxOC4wLCJIZWlnaHQiOjIwLjAsIkJvcmRlclN0eWxlIjp7IiRpZCI6IjE5NCIsIkxpbmVDb2xvciI6eyIkcmVmIjoiNzIifSwiTGluZVdlaWdodCI6MC4wLCJMaW5lVHlwZSI6MCwiUGFyZW50U3R5bGUiOnsiJHJlZiI6IjcxIn19LCJQYXJlbnRTdHlsZSI6eyIkcmVmIjoiNjYifX0sIlRpdGxlU3R5bGUiOnsiJGlkIjoiMTk1IiwiRm9udFNldHRpbmdzIjp7IiRpZCI6IjE5NiIsIkZvbnRTaXplIjoxMSwiRm9udE5hbWUiOiJDYWxpYnJpIExpZ2h0IiwiSXNCb2xkIjpmYWxzZSwiSXNJdGFsaWMiOmZhbHNlLCJJc1VuZGVybGluZWQiOmZhbHNlLCJQYXJlbnRTdHlsZSI6eyIkcmVmIjoiNzUifX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Tk3IiwiTGluZUNvbG9yIjpudWxsLCJMaW5lV2VpZ2h0IjowLjAsIkxpbmVUeXBlIjowLCJQYXJlbnRTdHlsZSI6bnVsbH0sIlBhcmVudFN0eWxlIjp7IiRyZWYiOiI3NCJ9fSwiRGF0ZVN0eWxlIjp7IiRpZCI6IjE5OCIsIkZvbnRTZXR0aW5ncyI6eyIkaWQiOiIxOT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QmFja2dyb3VuZEZpbGxUeXBlIjowLCJNYXJnaW4iOnsiJHJlZiI6Ijg1In0sIlBhZGRpbmciOnsiJHJlZiI6Ijg2In0sIkJhY2tncm91bmQiOnsiJHJlZiI6Ijg3In0sIklzVmlzaWJsZSI6dHJ1ZSwiV2lkdGgiOjAuMCwiSGVpZ2h0IjowLjAsIkJvcmRlclN0eWxlIjp7IiRpZCI6IjIwMCIsIkxpbmVDb2xvciI6bnVsbCwiTGluZVdlaWdodCI6MC4wLCJMaW5lVHlwZSI6MCwiUGFyZW50U3R5bGUiOm51bGx9LCJQYXJlbnRTdHlsZSI6eyIkcmVmIjoiODEifX0sIkRhdGVGb3JtYXQiOnsiJHJlZiI6Ijg4In0sIldlZWtOdW1iZXJpbmciOnsiJGlkIjoiMjAxIiwiRm9ybWF0IjowLCJJc1Zpc2libGUiOmZhbHNlLCJMYXN0S25vd25WaXNpYmlsaXR5U3RhdGUiOmZhbHNlfSwiSXNWaXNpYmxlIjp0cnVlLCJQYXJlbnRTdHlsZSI6eyIkcmVmIjoiNjAifX0sIkluZGV4IjowLCJQZXJjZW50YWdlQ29tcGxldGUiOm51bGwsIlBvc2l0aW9uIjp7IlJhdGlvIjowLjIyMjA1NDUzMDk1NjEyNzA0LCJJc0N1c3RvbSI6ZmFsc2V9LCJEYXRlRm9ybWF0Ijp7IiRyZWYiOiI4OCJ9LCJXZWVrTnVtYmVyaW5nIjp7IiRpZCI6IjIwMiIsIkZvcm1hdCI6MCwiSXNWaXNpYmxlIjpmYWxzZSwiTGFzdEtub3duVmlzaWJpbGl0eVN0YXRlIjpmYWxzZX0sIlJlbGF0ZWRUYXNrSWQiOiIwMDAwMDAwMC0wMDAwLTAwMDAtMDAwMC0wMDAwMDAwMDAwMDAiLCJJZCI6ImZjMzZjMTU4LTM5ZmItNDQ1NC04ODk3LWVkMzM3MGYyMTQ2OSIsIkltcG9ydElkIjpudWxsLCJUaXRsZSI6IlNTIEh1eWVuZG8gaW4gaGFyYm9yIiwiTm90ZSI6bnVsbCwiSHlwZXJsaW5rIjp7IiRpZCI6IjIwMyIsIkFkZHJlc3MiOm51bGwsIlN1YkFkZHJlc3MiOm51bGx9LCJJc0NoYW5nZWQiOmZhbHNlLCJJc05ldyI6ZmFsc2V9LHsiJGlkIjoiMjA0IiwiRGF0ZSI6IjIwMjItMDEtMjNUMTM6MzA6MDAiLCJTdHlsZSI6eyIkaWQiOiIyMDUiLCJTaGFwZSI6MiwiQ29ubmVjdG9yTWFyZ2luIjp7IiRyZWYiOiI2MSJ9LCJDb25uZWN0b3JTdHlsZSI6eyIkaWQiOiIyMDYiLCJMaW5lQ29sb3IiOnsiJGlkIjoiMjA3IiwiJHR5cGUiOiJOTFJFLkNvbW1vbi5Eb20uU29saWRDb2xvckJydXNoLCBOTFJFLkNvbW1vbiIsIkNvbG9yIjp7IiRpZCI6IjIwOCIsIkEiOjEyNywiUiI6MzMsIkciOjM5LCJCIjo2OX19LCJMaW5lV2VpZ2h0IjowLjgsIkxpbmVUeXBlIjowLCJQYXJlbnRTdHlsZSI6eyIkcmVmIjoiNjIifX0sIklzQmVsb3dUaW1lYmFuZCI6ZmFsc2UsIlBvc2l0aW9uT25UYXNrIjowLCJIaWRlRGF0ZSI6ZmFsc2UsIlNoYXBlU2l6ZSI6MSwiU3BhY2luZyI6Mi4wLCJQYWRkaW5nIjp7IiRyZWYiOiI2NSJ9LCJTaGFwZVN0eWxlIjp7IiRpZCI6IjIwOSIsIk1hcmdpbiI6eyIkcmVmIjoiNjcifSwiUGFkZGluZyI6eyIkcmVmIjoiNjgifSwiQmFja2dyb3VuZCI6eyIkaWQiOiIyMTAiLCJDb2xvciI6eyIkaWQiOiIyMTEiLCJBIjoyNTUsIlIiOjMzLCJHIjozOSwiQiI6Njl9fSwiSXNWaXNpYmxlIjp0cnVlLCJXaWR0aCI6MTguMCwiSGVpZ2h0IjoyMC4wLCJCb3JkZXJTdHlsZSI6eyIkaWQiOiIyMTIiLCJMaW5lQ29sb3IiOnsiJHJlZiI6IjcyIn0sIkxpbmVXZWlnaHQiOjAuMCwiTGluZVR5cGUiOjAsIlBhcmVudFN0eWxlIjp7IiRyZWYiOiI3MSJ9fSwiUGFyZW50U3R5bGUiOnsiJHJlZiI6IjY2In19LCJUaXRsZVN0eWxlIjp7IiRpZCI6IjIxMyIsIkZvbnRTZXR0aW5ncyI6eyIkaWQiOiIyMTQiLCJGb250U2l6ZSI6MTEsIkZvbnROYW1lIjoiQ2FsaWJyaSBMaWdodCIsIklzQm9sZCI6ZmFsc2UsIklzSXRhbGljIjpmYWxzZSwiSXNVbmRlcmxpbmVkIjpmYWxzZSwiUGFyZW50U3R5bGUiOnsiJHJlZiI6Ijc1In1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xNSIsIkxpbmVDb2xvciI6bnVsbCwiTGluZVdlaWdodCI6MC4wLCJMaW5lVHlwZSI6MCwiUGFyZW50U3R5bGUiOm51bGx9LCJQYXJlbnRTdHlsZSI6eyIkcmVmIjoiNzQifX0sIkRhdGVTdHlsZSI6eyIkaWQiOiIyMTYiLCJGb250U2V0dGluZ3MiOnsiJGlkIjoiMjE3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JhY2tncm91bmRGaWxsVHlwZSI6MCwiTWFyZ2luIjp7IiRyZWYiOiI4NSJ9LCJQYWRkaW5nIjp7IiRyZWYiOiI4NiJ9LCJCYWNrZ3JvdW5kIjp7IiRyZWYiOiI4NyJ9LCJJc1Zpc2libGUiOnRydWUsIldpZHRoIjowLjAsIkhlaWdodCI6MC4wLCJCb3JkZXJTdHlsZSI6eyIkaWQiOiIyMTgiLCJMaW5lQ29sb3IiOm51bGwsIkxpbmVXZWlnaHQiOjAuMCwiTGluZVR5cGUiOjAsIlBhcmVudFN0eWxlIjpudWxsfSwiUGFyZW50U3R5bGUiOnsiJHJlZiI6IjgxIn19LCJEYXRlRm9ybWF0Ijp7IiRyZWYiOiI4OCJ9LCJXZWVrTnVtYmVyaW5nIjp7IiRpZCI6IjIxOSIsIkZvcm1hdCI6MCwiSXNWaXNpYmxlIjpmYWxzZSwiTGFzdEtub3duVmlzaWJpbGl0eVN0YXRlIjpmYWxzZX0sIklzVmlzaWJsZSI6dHJ1ZSwiUGFyZW50U3R5bGUiOnsiJHJlZiI6IjYwIn19LCJJbmRleCI6MSwiUGVyY2VudGFnZUNvbXBsZXRlIjpudWxsLCJQb3NpdGlvbiI6eyJSYXRpbyI6MC4xNTE5NDk1MzYzNTg4Njg2MywiSXNDdXN0b20iOmZhbHNlfSwiRGF0ZUZvcm1hdCI6eyIkcmVmIjoiODgifSwiV2Vla051bWJlcmluZyI6eyIkaWQiOiIyMjAiLCJGb3JtYXQiOjAsIklzVmlzaWJsZSI6ZmFsc2UsIkxhc3RLbm93blZpc2liaWxpdHlTdGF0ZSI6ZmFsc2V9LCJSZWxhdGVkVGFza0lkIjoiMDAwMDAwMDAtMDAwMC0wMDAwLTAwMDAtMDAwMDAwMDAwMDAwIiwiSWQiOiJhMjk4MWZkYS01ZjllLTQzNzYtOWIwYi1kZTc0YWZkY2VhNTEiLCJJbXBvcnRJZCI6bnVsbCwiVGl0bGUiOiJJbnNwZWN0b3JzIGJvYXJkIiwiTm90ZSI6bnVsbCwiSHlwZXJsaW5rIjp7IiRpZCI6IjIyMSIsIkFkZHJlc3MiOm51bGwsIlN1YkFkZHJlc3MiOm51bGx9LCJJc0NoYW5nZWQiOmZhbHNlLCJJc05ldyI6ZmFsc2V9LHsiJGlkIjoiMjIyIiwiRGF0ZSI6IjIwMjItMDEtMjNUMTU6NDk6MDAiLCJTdHlsZSI6eyIkaWQiOiIyMjMiLCJTaGFwZSI6MTQsIkNvbm5lY3Rvck1hcmdpbiI6eyIkcmVmIjoiNjEifSwiQ29ubmVjdG9yU3R5bGUiOnsiJGlkIjoiMjI0IiwiTGluZUNvbG9yIjp7IiRpZCI6IjIyNSIsIiR0eXBlIjoiTkxSRS5Db21tb24uRG9tLlNvbGlkQ29sb3JCcnVzaCwgTkxSRS5Db21tb24iLCJDb2xvciI6eyIkaWQiOiIyMjYiLCJBIjoxMjcsIlIiOjkzLCJHIjoyMDYsIkIiOjE3NX19LCJMaW5lV2VpZ2h0IjoxLjAsIkxpbmVUeXBlIjowLCJQYXJlbnRTdHlsZSI6eyIkcmVmIjoiNjIifX0sIklzQmVsb3dUaW1lYmFuZCI6ZmFsc2UsIlBvc2l0aW9uT25UYXNrIjowLCJIaWRlRGF0ZSI6ZmFsc2UsIlNoYXBlU2l6ZSI6MSwiU3BhY2luZyI6Mi4wLCJQYWRkaW5nIjp7IiRyZWYiOiI2NSJ9LCJTaGFwZVN0eWxlIjp7IiRpZCI6IjIyNyIsIk1hcmdpbiI6eyIkcmVmIjoiNjcifSwiUGFkZGluZyI6eyIkcmVmIjoiNjgifSwiQmFja2dyb3VuZCI6eyIkaWQiOiIyMjgiLCJDb2xvciI6eyIkaWQiOiIyMjkiLCJBIjoyNTUsIlIiOjkzLCJHIjoyMDYsIkIiOjE3NX19LCJJc1Zpc2libGUiOnRydWUsIldpZHRoIjoxOC4wLCJIZWlnaHQiOjIwLjAsIkJvcmRlclN0eWxlIjp7IiRpZCI6IjIzMCIsIkxpbmVDb2xvciI6eyIkcmVmIjoiNzIifSwiTGluZVdlaWdodCI6MC4wLCJMaW5lVHlwZSI6MCwiUGFyZW50U3R5bGUiOnsiJHJlZiI6IjcxIn19LCJQYXJlbnRTdHlsZSI6eyIkcmVmIjoiNjYifX0sIlRpdGxlU3R5bGUiOnsiJGlkIjoiMjMxIiwiRm9udFNldHRpbmdzIjp7IiRpZCI6IjIzMiIsIkZvbnRTaXplIjoxMSwiRm9udE5hbWUiOiJDYWxpYnJpIExpZ2h0IiwiSXNCb2xkIjpmYWxzZSwiSXNJdGFsaWMiOmZhbHNlLCJJc1VuZGVybGluZWQiOmZhbHNlLCJQYXJlbnRTdHlsZSI6eyIkcmVmIjoiNzUifX0sIkF1dG9TaXplIjowLCJGb3JlZ3JvdW5kIjp7IiRyZWYiOiI3NiJ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MzIiwiTGluZUNvbG9yIjpudWxsLCJMaW5lV2VpZ2h0IjowLjAsIkxpbmVUeXBlIjowLCJQYXJlbnRTdHlsZSI6bnVsbH0sIlBhcmVudFN0eWxlIjp7IiRyZWYiOiI3NCJ9fSwiRGF0ZVN0eWxlIjp7IiRpZCI6IjIzNCIsIkZvbnRTZXR0aW5ncyI6eyIkaWQiOiIyMz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QmFja2dyb3VuZEZpbGxUeXBlIjowLCJNYXJnaW4iOnsiJHJlZiI6Ijg1In0sIlBhZGRpbmciOnsiJHJlZiI6Ijg2In0sIkJhY2tncm91bmQiOnsiJHJlZiI6Ijg3In0sIklzVmlzaWJsZSI6dHJ1ZSwiV2lkdGgiOjAuMCwiSGVpZ2h0IjowLjAsIkJvcmRlclN0eWxlIjp7IiRpZCI6IjIzNiIsIkxpbmVDb2xvciI6bnVsbCwiTGluZVdlaWdodCI6MC4wLCJMaW5lVHlwZSI6MCwiUGFyZW50U3R5bGUiOm51bGx9LCJQYXJlbnRTdHlsZSI6eyIkcmVmIjoiODEifX0sIkRhdGVGb3JtYXQiOnsiJHJlZiI6Ijg4In0sIldlZWtOdW1iZXJpbmciOnsiJGlkIjoiMjM3IiwiRm9ybWF0IjowLCJJc1Zpc2libGUiOmZhbHNlLCJMYXN0S25vd25WaXNpYmlsaXR5U3RhdGUiOmZhbHNlfSwiSXNWaXNpYmxlIjp0cnVlLCJQYXJlbnRTdHlsZSI6eyIkcmVmIjoiNjAifX0sIkluZGV4IjoyLCJQZXJjZW50YWdlQ29tcGxldGUiOm51bGwsIlBvc2l0aW9uIjp7IlJhdGlvIjowLjA4MTg0NDY5NzE3NTIwMjU0MSwiSXNDdXN0b20iOmZhbHNlfSwiRGF0ZUZvcm1hdCI6eyIkcmVmIjoiODgifSwiV2Vla051bWJlcmluZyI6eyIkaWQiOiIyMzgiLCJGb3JtYXQiOjAsIklzVmlzaWJsZSI6ZmFsc2UsIkxhc3RLbm93blZpc2liaWxpdHlTdGF0ZSI6ZmFsc2V9LCJSZWxhdGVkVGFza0lkIjoiMDAwMDAwMDAtMDAwMC0wMDAwLTAwMDAtMDAwMDAwMDAwMDAwIiwiSWQiOiI5NDg5Yzg2OC1mZDc5LTQ0NDktOTJiMy1kYThlMTU0OGM0MDIiLCJJbXBvcnRJZCI6bnVsbCwiVGl0bGUiOiJQZXN0aWNpZGVzIG9yZGVyZWQiLCJOb3RlIjpudWxsLCJIeXBlcmxpbmsiOnsiJGlkIjoiMjM5IiwiQWRkcmVzcyI6bnVsbCwiU3ViQWRkcmVzcyI6bnVsbH0sIklzQ2hhbmdlZCI6ZmFsc2UsIklzTmV3IjpmYWxzZX0seyIkaWQiOiIyNDAiLCJEYXRlIjoiMjAyMi0wMS0yNFQwOTozMDowMCIsIlN0eWxlIjp7IiRpZCI6IjI0MSIsIlNoYXBlIjoxMSwiQ29ubmVjdG9yTWFyZ2luIjp7IiRyZWYiOiI2MSJ9LCJDb25uZWN0b3JTdHlsZSI6eyIkaWQiOiIyNDIiLCJMaW5lQ29sb3IiOnsiJGlkIjoiMjQzIiwiJHR5cGUiOiJOTFJFLkNvbW1vbi5Eb20uU29saWRDb2xvckJydXNoLCBOTFJFLkNvbW1vbiIsIkNvbG9yIjp7IiRpZCI6IjI0NCIsIkEiOjEyNywiUiI6NzgsIkciOjEwMywiQiI6MjAwfX0sIkxpbmVXZWlnaHQiOjAuOCwiTGluZVR5cGUiOjAsIlBhcmVudFN0eWxlIjp7IiRyZWYiOiI2MiJ9fSwiSXNCZWxvd1RpbWViYW5kIjpmYWxzZSwiUG9zaXRpb25PblRhc2siOjAsIkhpZGVEYXRlIjpmYWxzZSwiU2hhcGVTaXplIjoxLCJTcGFjaW5nIjoyLjAsIlBhZGRpbmciOnsiJHJlZiI6IjY1In0sIlNoYXBlU3R5bGUiOnsiJGlkIjoiMjQ1IiwiTWFyZ2luIjp7IiRyZWYiOiI2NyJ9LCJQYWRkaW5nIjp7IiRyZWYiOiI2OCJ9LCJCYWNrZ3JvdW5kIjp7IiRpZCI6IjI0NiIsIkNvbG9yIjp7IiRpZCI6IjI0NyIsIkEiOjI1NSwiUiI6NzgsIkciOjEwMywiQiI6MjAwfX0sIklzVmlzaWJsZSI6dHJ1ZSwiV2lkdGgiOjE4LjAsIkhlaWdodCI6MjAuMCwiQm9yZGVyU3R5bGUiOnsiJGlkIjoiMjQ4IiwiTGluZUNvbG9yIjp7IiRyZWYiOiI3MiJ9LCJMaW5lV2VpZ2h0IjowLjAsIkxpbmVUeXBlIjowLCJQYXJlbnRTdHlsZSI6eyIkcmVmIjoiNzEifX0sIlBhcmVudFN0eWxlIjp7IiRyZWYiOiI2NiJ9fSwiVGl0bGVTdHlsZSI6eyIkaWQiOiIyNDkiLCJGb250U2V0dGluZ3MiOnsiJGlkIjoiMjUwIiwiRm9udFNpemUiOjExLCJGb250TmFtZSI6IkNhbGlicmkgTGlnaHQiLCJJc0JvbGQiOmZhbHNlLCJJc0l0YWxpYyI6ZmFsc2UsIklzVW5kZXJsaW5lZCI6ZmFsc2UsIlBhcmVudFN0eWxlIjp7IiRyZWYiOiI3NSJ9fSwiQXV0b1NpemUiOjAsIkZvcmVncm91bmQiOnsiJHJlZiI6Ijc2In0sIk1heFdpZHRoIjoyMDAuMCwiTWF4SGVpZ2h0IjoiSW5maW5pdHkiLCJTbWFydEZvcmVncm91bmRJc0FjdGl2ZSI6ZmFsc2UsIkhvcml6b250YWxBbGlnbm1lbnQiOjEsIlZlcnRpY2FsQWxpZ25tZW50IjowLCJTbWFydEZvcmVncm91bmQiOm51bGwsIkJhY2tncm91bmRGaWxsVHlwZSI6MCwiTWFyZ2luIjp7IiRyZWYiOiI3OCJ9LCJQYWRkaW5nIjp7IiRyZWYiOiI3OSJ9LCJCYWNrZ3JvdW5kIjp7IiRyZWYiOiI4MCJ9LCJJc1Zpc2libGUiOnRydWUsIldpZHRoIjowLjAsIkhlaWdodCI6MC4wLCJCb3JkZXJTdHlsZSI6eyIkaWQiOiIyNTEiLCJMaW5lQ29sb3IiOm51bGwsIkxpbmVXZWlnaHQiOjAuMCwiTGluZVR5cGUiOjAsIlBhcmVudFN0eWxlIjpudWxsfSwiUGFyZW50U3R5bGUiOnsiJHJlZiI6Ijc0In19LCJEYXRlU3R5bGUiOnsiJGlkIjoiMjUyIiwiRm9udFNldHRpbmdzIjp7IiRpZCI6IjI1My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CYWNrZ3JvdW5kRmlsbFR5cGUiOjAsIk1hcmdpbiI6eyIkcmVmIjoiODUifSwiUGFkZGluZyI6eyIkcmVmIjoiODYifSwiQmFja2dyb3VuZCI6eyIkcmVmIjoiODcifSwiSXNWaXNpYmxlIjp0cnVlLCJXaWR0aCI6MC4wLCJIZWlnaHQiOjAuMCwiQm9yZGVyU3R5bGUiOnsiJGlkIjoiMjU0IiwiTGluZUNvbG9yIjpudWxsLCJMaW5lV2VpZ2h0IjowLjAsIkxpbmVUeXBlIjowLCJQYXJlbnRTdHlsZSI6bnVsbH0sIlBhcmVudFN0eWxlIjp7IiRyZWYiOiI4MSJ9fSwiRGF0ZUZvcm1hdCI6eyIkcmVmIjoiODgifSwiV2Vla051bWJlcmluZyI6eyIkaWQiOiIyNTUiLCJGb3JtYXQiOjAsIklzVmlzaWJsZSI6ZmFsc2UsIkxhc3RLbm93blZpc2liaWxpdHlTdGF0ZSI6ZmFsc2V9LCJJc1Zpc2libGUiOnRydWUsIlBhcmVudFN0eWxlIjp7IiRyZWYiOiI2MCJ9fSwiSW5kZXgiOjMsIlBlcmNlbnRhZ2VDb21wbGV0ZSI6bnVsbCwiUG9zaXRpb24iOnsiUmF0aW8iOjAuMTUxOTQ5NTM2MzU4ODY4NjMsIklzQ3VzdG9tIjpmYWxzZX0sIkRhdGVGb3JtYXQiOnsiJHJlZiI6Ijg4In0sIldlZWtOdW1iZXJpbmciOnsiJGlkIjoiMjU2IiwiRm9ybWF0IjowLCJJc1Zpc2libGUiOmZhbHNlLCJMYXN0S25vd25WaXNpYmlsaXR5U3RhdGUiOmZhbHNlfSwiUmVsYXRlZFRhc2tJZCI6IjAwMDAwMDAwLTAwMDAtMDAwMC0wMDAwLTAwMDAwMDAwMDAwMCIsIklkIjoiYzlmNTkyNTYtY2M2Ny00NzI5LTg1OGYtOTgwZWMxY2JjM2M5IiwiSW1wb3J0SWQiOm51bGwsIlRpdGxlIjoiUGVzdGljaWRlIHVuaXQgYm9hcmRzIiwiTm90ZSI6bnVsbCwiSHlwZXJsaW5rIjp7IiRpZCI6IjI1NyIsIkFkZHJlc3MiOm51bGwsIlN1YkFkZHJlc3MiOm51bGx9LCJJc0NoYW5nZWQiOmZhbHNlLCJJc05ldyI6ZmFsc2V9LHsiJGlkIjoiMjU4IiwiRGF0ZSI6IjIwMjItMDEtMjRUMTM6MTU6MDAiLCJTdHlsZSI6eyIkaWQiOiIyNTkiLCJTaGFwZSI6MiwiQ29ubmVjdG9yTWFyZ2luIjp7IiRyZWYiOiI2MSJ9LCJDb25uZWN0b3JTdHlsZSI6eyIkaWQiOiIyNjAiLCJMaW5lQ29sb3IiOnsiJGlkIjoiMjYxIiwiJHR5cGUiOiJOTFJFLkNvbW1vbi5Eb20uU29saWRDb2xvckJydXNoLCBOTFJFLkNvbW1vbiIsIkNvbG9yIjp7IiRpZCI6IjI2MiIsIkEiOjEyNywiUiI6MjQxLCJHIjo2NSwiQiI6MzZ9fSwiTGluZVdlaWdodCI6MC44LCJMaW5lVHlwZSI6MCwiUGFyZW50U3R5bGUiOnsiJHJlZiI6IjYyIn19LCJJc0JlbG93VGltZWJhbmQiOmZhbHNlLCJQb3NpdGlvbk9uVGFzayI6MCwiSGlkZURhdGUiOmZhbHNlLCJTaGFwZVNpemUiOjEsIlNwYWNpbmciOjIuMCwiUGFkZGluZyI6eyIkcmVmIjoiNjUifSwiU2hhcGVTdHlsZSI6eyIkaWQiOiIyNjMiLCJNYXJnaW4iOnsiJHJlZiI6IjY3In0sIlBhZGRpbmciOnsiJHJlZiI6IjY4In0sIkJhY2tncm91bmQiOnsiJGlkIjoiMjY0IiwiQ29sb3IiOnsiJGlkIjoiMjY1IiwiQSI6MjU1LCJSIjoyNDEsIkciOjY1LCJCIjozNn19LCJJc1Zpc2libGUiOnRydWUsIldpZHRoIjoxOC4wLCJIZWlnaHQiOjIwLjAsIkJvcmRlclN0eWxlIjp7IiRpZCI6IjI2NiIsIkxpbmVDb2xvciI6eyIkcmVmIjoiNzIifSwiTGluZVdlaWdodCI6MC4wLCJMaW5lVHlwZSI6MCwiUGFyZW50U3R5bGUiOnsiJHJlZiI6IjcxIn19LCJQYXJlbnRTdHlsZSI6eyIkcmVmIjoiNjYifX0sIlRpdGxlU3R5bGUiOnsiJGlkIjoiMjY3IiwiRm9udFNldHRpbmdzIjp7IiRpZCI6IjI2OCIsIkZvbnRTaXplIjoxMSwiRm9udE5hbWUiOiJDYWxpYnJpIExpZ2h0IiwiSXNCb2xkIjpmYWxzZSwiSXNJdGFsaWMiOmZhbHNlLCJJc1VuZGVybGluZWQiOmZhbHNlLCJQYXJlbnRTdHlsZSI6eyIkcmVmIjoiNzUifX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jY5IiwiTGluZUNvbG9yIjpudWxsLCJMaW5lV2VpZ2h0IjowLjAsIkxpbmVUeXBlIjowLCJQYXJlbnRTdHlsZSI6bnVsbH0sIlBhcmVudFN0eWxlIjp7IiRyZWYiOiI3NCJ9fSwiRGF0ZVN0eWxlIjp7IiRpZCI6IjI3MCIsIkZvbnRTZXR0aW5ncyI6eyIkaWQiOiIyNz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QmFja2dyb3VuZEZpbGxUeXBlIjowLCJNYXJnaW4iOnsiJHJlZiI6Ijg1In0sIlBhZGRpbmciOnsiJHJlZiI6Ijg2In0sIkJhY2tncm91bmQiOnsiJHJlZiI6Ijg3In0sIklzVmlzaWJsZSI6dHJ1ZSwiV2lkdGgiOjAuMCwiSGVpZ2h0IjowLjAsIkJvcmRlclN0eWxlIjp7IiRpZCI6IjI3MiIsIkxpbmVDb2xvciI6bnVsbCwiTGluZVdlaWdodCI6MC4wLCJMaW5lVHlwZSI6MCwiUGFyZW50U3R5bGUiOm51bGx9LCJQYXJlbnRTdHlsZSI6eyIkcmVmIjoiODEifX0sIkRhdGVGb3JtYXQiOnsiJHJlZiI6Ijg4In0sIldlZWtOdW1iZXJpbmciOnsiJGlkIjoiMjczIiwiRm9ybWF0IjowLCJJc1Zpc2libGUiOmZhbHNlLCJMYXN0S25vd25WaXNpYmlsaXR5U3RhdGUiOmZhbHNlfSwiSXNWaXNpYmxlIjp0cnVlLCJQYXJlbnRTdHlsZSI6eyIkcmVmIjoiNjAifX0sIkluZGV4Ijo0LCJQZXJjZW50YWdlQ29tcGxldGUiOm51bGwsIlBvc2l0aW9uIjp7IlJhdGlvIjowLjIzMTI5NjI5OTEyMTk5Nzk4LCJJc0N1c3RvbSI6dHJ1ZX0sIkRhdGVGb3JtYXQiOnsiJHJlZiI6Ijg4In0sIldlZWtOdW1iZXJpbmciOnsiJGlkIjoiMjc0IiwiRm9ybWF0IjowLCJJc1Zpc2libGUiOmZhbHNlLCJMYXN0S25vd25WaXNpYmlsaXR5U3RhdGUiOmZhbHNlfSwiUmVsYXRlZFRhc2tJZCI6IjAwMDAwMDAwLTAwMDAtMDAwMC0wMDAwLTAwMDAwMDAwMDAwMCIsIklkIjoiNTVlMjliMzEtYzk3ZS00NTNjLWEwZmEtNjg2NWE2MGNiNTQxIiwiSW1wb3J0SWQiOm51bGwsIlRpdGxlIjoiVG94aWMgd2FybmluZ3MgcG9zdGVkIiwiTm90ZSI6bnVsbCwiSHlwZXJsaW5rIjp7IiRpZCI6IjI3NSIsIkFkZHJlc3MiOm51bGwsIlN1YkFkZHJlc3MiOm51bGx9LCJJc0NoYW5nZWQiOmZhbHNlLCJJc05ldyI6ZmFsc2V9LHsiJGlkIjoiMjc2IiwiRGF0ZSI6IjIwMjItMDEtMjRUMTQ6NDU6MDAiLCJTdHlsZSI6eyIkaWQiOiIyNzciLCJTaGFwZSI6MTAsIkNvbm5lY3Rvck1hcmdpbiI6eyIkcmVmIjoiNjEifSwiQ29ubmVjdG9yU3R5bGUiOnsiJGlkIjoiMjc4IiwiTGluZUNvbG9yIjp7IiRpZCI6IjI3OSIsIiR0eXBlIjoiTkxSRS5Db21tb24uRG9tLlNvbGlkQ29sb3JCcnVzaCwgTkxSRS5Db21tb24iLCJDb2xvciI6eyIkaWQiOiIyODAiLCJBIjoxMjcsIlIiOjc4LCJHIjoxMDMsIkIiOjIwMH19LCJMaW5lV2VpZ2h0IjoxLjAsIkxpbmVUeXBlIjowLCJQYXJlbnRTdHlsZSI6eyIkcmVmIjoiNjIifX0sIklzQmVsb3dUaW1lYmFuZCI6ZmFsc2UsIlBvc2l0aW9uT25UYXNrIjowLCJIaWRlRGF0ZSI6ZmFsc2UsIlNoYXBlU2l6ZSI6MSwiU3BhY2luZyI6Mi4wLCJQYWRkaW5nIjp7IiRyZWYiOiI2NSJ9LCJTaGFwZVN0eWxlIjp7IiRpZCI6IjI4MSIsIk1hcmdpbiI6eyIkcmVmIjoiNjcifSwiUGFkZGluZyI6eyIkcmVmIjoiNjgifSwiQmFja2dyb3VuZCI6eyIkaWQiOiIyODIiLCJDb2xvciI6eyIkaWQiOiIyODMiLCJBIjoyNTUsIlIiOjc4LCJHIjoxMDMsIkIiOjIwMH19LCJJc1Zpc2libGUiOnRydWUsIldpZHRoIjoxOC4wLCJIZWlnaHQiOjIwLjAsIkJvcmRlclN0eWxlIjp7IiRpZCI6IjI4NCIsIkxpbmVDb2xvciI6eyIkcmVmIjoiNzIifSwiTGluZVdlaWdodCI6MC4wLCJMaW5lVHlwZSI6MCwiUGFyZW50U3R5bGUiOnsiJHJlZiI6IjcxIn19LCJQYXJlbnRTdHlsZSI6eyIkcmVmIjoiNjYifX0sIlRpdGxlU3R5bGUiOnsiJGlkIjoiMjg1IiwiRm9udFNldHRpbmdzIjp7IiRpZCI6IjI4NiIsIkZvbnRTaXplIjoxMSwiRm9udE5hbWUiOiJDYWxpYnJpIExpZ2h0IiwiSXNCb2xkIjpmYWxzZSwiSXNJdGFsaWMiOmZhbHNlLCJJc1VuZGVybGluZWQiOmZhbHNlLCJQYXJlbnRTdHlsZSI6eyIkcmVmIjoiNzUifX0sIkF1dG9TaXplIjowLCJGb3JlZ3JvdW5kIjp7IiRyZWYiOiI3NiJ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jg3IiwiTGluZUNvbG9yIjpudWxsLCJMaW5lV2VpZ2h0IjowLjAsIkxpbmVUeXBlIjowLCJQYXJlbnRTdHlsZSI6bnVsbH0sIlBhcmVudFN0eWxlIjp7IiRyZWYiOiI3NCJ9fSwiRGF0ZVN0eWxlIjp7IiRpZCI6IjI4OCIsIkZvbnRTZXR0aW5ncyI6eyIkaWQiOiIyOD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QmFja2dyb3VuZEZpbGxUeXBlIjowLCJNYXJnaW4iOnsiJHJlZiI6Ijg1In0sIlBhZGRpbmciOnsiJHJlZiI6Ijg2In0sIkJhY2tncm91bmQiOnsiJHJlZiI6Ijg3In0sIklzVmlzaWJsZSI6dHJ1ZSwiV2lkdGgiOjAuMCwiSGVpZ2h0IjowLjAsIkJvcmRlclN0eWxlIjp7IiRpZCI6IjI5MCIsIkxpbmVDb2xvciI6bnVsbCwiTGluZVdlaWdodCI6MC4wLCJMaW5lVHlwZSI6MCwiUGFyZW50U3R5bGUiOm51bGx9LCJQYXJlbnRTdHlsZSI6eyIkcmVmIjoiODEifX0sIkRhdGVGb3JtYXQiOnsiJHJlZiI6Ijg4In0sIldlZWtOdW1iZXJpbmciOnsiJGlkIjoiMjkxIiwiRm9ybWF0IjowLCJJc1Zpc2libGUiOmZhbHNlLCJMYXN0S25vd25WaXNpYmlsaXR5U3RhdGUiOmZhbHNlfSwiSXNWaXNpYmxlIjp0cnVlLCJQYXJlbnRTdHlsZSI6eyIkcmVmIjoiNjAifX0sIkluZGV4Ijo1LCJQZXJjZW50YWdlQ29tcGxldGUiOm51bGwsIlBvc2l0aW9uIjp7IlJhdGlvIjowLjA4MTg0NDY5NzE3NTIwMjU0MSwiSXNDdXN0b20iOmZhbHNlfSwiRGF0ZUZvcm1hdCI6eyIkcmVmIjoiODgifSwiV2Vla051bWJlcmluZyI6eyIkaWQiOiIyOTIiLCJGb3JtYXQiOjAsIklzVmlzaWJsZSI6ZmFsc2UsIkxhc3RLbm93blZpc2liaWxpdHlTdGF0ZSI6ZmFsc2V9LCJSZWxhdGVkVGFza0lkIjoiMDAwMDAwMDAtMDAwMC0wMDAwLTAwMDAtMDAwMDAwMDAwMDAwIiwiSWQiOiJkODFkYzJhYy0xYzMxLTRhNWItYjU0ZC1mNmQwOTQ2YTdhZjgiLCJJbXBvcnRJZCI6bnVsbCwiVGl0bGUiOiJQZXN0aWNpZGUgdW5pdCBkZXBhcnRzIiwiTm90ZSI6bnVsbCwiSHlwZXJsaW5rIjp7IiRpZCI6IjI5MyIsIkFkZHJlc3MiOm51bGwsIlN1YkFkZHJlc3MiOm51bGx9LCJJc0NoYW5nZWQiOmZhbHNlLCJJc05ldyI6ZmFsc2V9LHsiJGlkIjoiMjk0IiwiRGF0ZSI6IjIwMjItMDEtMjVUMDk6MTU6MDAiLCJTdHlsZSI6eyIkaWQiOiIyOTUiLCJTaGFwZSI6MiwiQ29ubmVjdG9yTWFyZ2luIjp7IiRyZWYiOiI2MSJ9LCJDb25uZWN0b3JTdHlsZSI6eyIkaWQiOiIyOTYiLCJMaW5lQ29sb3IiOnsiJGlkIjoiMjk3IiwiJHR5cGUiOiJOTFJFLkNvbW1vbi5Eb20uU29saWRDb2xvckJydXNoLCBOTFJFLkNvbW1vbiIsIkNvbG9yIjp7IiRpZCI6IjI5OCIsIkEiOjEyNywiUiI6MzMsIkciOjM5LCJCIjo2OX19LCJMaW5lV2VpZ2h0IjowLjgsIkxpbmVUeXBlIjowLCJQYXJlbnRTdHlsZSI6eyIkcmVmIjoiNjIifX0sIklzQmVsb3dUaW1lYmFuZCI6ZmFsc2UsIlBvc2l0aW9uT25UYXNrIjowLCJIaWRlRGF0ZSI6ZmFsc2UsIlNoYXBlU2l6ZSI6MSwiU3BhY2luZyI6Mi4wLCJQYWRkaW5nIjp7IiRyZWYiOiI2NSJ9LCJTaGFwZVN0eWxlIjp7IiRpZCI6IjI5OSIsIk1hcmdpbiI6eyIkcmVmIjoiNjcifSwiUGFkZGluZyI6eyIkcmVmIjoiNjgifSwiQmFja2dyb3VuZCI6eyIkaWQiOiIzMDAiLCJDb2xvciI6eyIkaWQiOiIzMDEiLCJBIjoyNTUsIlIiOjMzLCJHIjozOSwiQiI6Njl9fSwiSXNWaXNpYmxlIjp0cnVlLCJXaWR0aCI6MTguMCwiSGVpZ2h0IjoyMC4wLCJCb3JkZXJTdHlsZSI6eyIkaWQiOiIzMDIiLCJMaW5lQ29sb3IiOnsiJHJlZiI6IjcyIn0sIkxpbmVXZWlnaHQiOjAuMCwiTGluZVR5cGUiOjAsIlBhcmVudFN0eWxlIjp7IiRyZWYiOiI3MSJ9fSwiUGFyZW50U3R5bGUiOnsiJHJlZiI6IjY2In19LCJUaXRsZVN0eWxlIjp7IiRpZCI6IjMwMyIsIkZvbnRTZXR0aW5ncyI6eyIkaWQiOiIzMDQiLCJGb250U2l6ZSI6MTEsIkZvbnROYW1lIjoiQ2FsaWJyaSBMaWdodCIsIklzQm9sZCI6ZmFsc2UsIklzSXRhbGljIjpmYWxzZSwiSXNVbmRlcmxpbmVkIjpmYWxzZSwiUGFyZW50U3R5bGUiOnsiJHJlZiI6Ijc1In1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MwNSIsIkxpbmVDb2xvciI6bnVsbCwiTGluZVdlaWdodCI6MC4wLCJMaW5lVHlwZSI6MCwiUGFyZW50U3R5bGUiOm51bGx9LCJQYXJlbnRTdHlsZSI6eyIkcmVmIjoiNzQifX0sIkRhdGVTdHlsZSI6eyIkaWQiOiIzMDYiLCJGb250U2V0dGluZ3MiOnsiJGlkIjoiMzA3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JhY2tncm91bmRGaWxsVHlwZSI6MCwiTWFyZ2luIjp7IiRyZWYiOiI4NSJ9LCJQYWRkaW5nIjp7IiRyZWYiOiI4NiJ9LCJCYWNrZ3JvdW5kIjp7IiRyZWYiOiI4NyJ9LCJJc1Zpc2libGUiOnRydWUsIldpZHRoIjowLjAsIkhlaWdodCI6MC4wLCJCb3JkZXJTdHlsZSI6eyIkaWQiOiIzMDgiLCJMaW5lQ29sb3IiOm51bGwsIkxpbmVXZWlnaHQiOjAuMCwiTGluZVR5cGUiOjAsIlBhcmVudFN0eWxlIjpudWxsfSwiUGFyZW50U3R5bGUiOnsiJHJlZiI6IjgxIn19LCJEYXRlRm9ybWF0Ijp7IiRyZWYiOiI4OCJ9LCJXZWVrTnVtYmVyaW5nIjp7IiRpZCI6IjMwOSIsIkZvcm1hdCI6MCwiSXNWaXNpYmxlIjpmYWxzZSwiTGFzdEtub3duVmlzaWJpbGl0eVN0YXRlIjpmYWxzZX0sIklzVmlzaWJsZSI6dHJ1ZSwiUGFyZW50U3R5bGUiOnsiJHJlZiI6IjYwIn19LCJJbmRleCI6NiwiUGVyY2VudGFnZUNvbXBsZXRlIjpudWxsLCJQb3NpdGlvbiI6eyJSYXRpbyI6MC4xNTE5NDk1MzYzNTg4Njg2MywiSXNDdXN0b20iOmZhbHNlfSwiRGF0ZUZvcm1hdCI6eyIkcmVmIjoiODgifSwiV2Vla051bWJlcmluZyI6eyIkaWQiOiIzMTAiLCJGb3JtYXQiOjAsIklzVmlzaWJsZSI6ZmFsc2UsIkxhc3RLbm93blZpc2liaWxpdHlTdGF0ZSI6ZmFsc2V9LCJSZWxhdGVkVGFza0lkIjoiMDAwMDAwMDAtMDAwMC0wMDAwLTAwMDAtMDAwMDAwMDAwMDAwIiwiSWQiOiIwZmFlOTdhMy0xYzVkLTQzOTctOGViYy04MGE1M2U0N2E1ZTAiLCJJbXBvcnRJZCI6bnVsbCwiVGl0bGUiOiJTZWN1cml0eSBndWFyZCByZXBvcnRzIGZ1bWVzIiwiTm90ZSI6bnVsbCwiSHlwZXJsaW5rIjp7IiRpZCI6IjMxMSIsIkFkZHJlc3MiOm51bGwsIlN1YkFkZHJlc3MiOm51bGx9LCJJc0NoYW5nZWQiOmZhbHNlLCJJc05ldyI6ZmFsc2V9LHsiJGlkIjoiMzEyIiwiRGF0ZSI6IjIwMjItMDEtMjVUMTI6NDE6MDAiLCJTdHlsZSI6eyIkaWQiOiIzMTMiLCJTaGFwZSI6MiwiQ29ubmVjdG9yTWFyZ2luIjp7IiRyZWYiOiI2MSJ9LCJDb25uZWN0b3JTdHlsZSI6eyIkaWQiOiIzMTQiLCJMaW5lQ29sb3IiOnsiJGlkIjoiMzE1IiwiJHR5cGUiOiJOTFJFLkNvbW1vbi5Eb20uU29saWRDb2xvckJydXNoLCBOTFJFLkNvbW1vbiIsIkNvbG9yIjp7IiRpZCI6IjMxNiIsIkEiOjEyNywiUiI6MjQxLCJHIjo2NSwiQiI6MzZ9fSwiTGluZVdlaWdodCI6MC44LCJMaW5lVHlwZSI6MCwiUGFyZW50U3R5bGUiOnsiJHJlZiI6IjYyIn19LCJJc0JlbG93VGltZWJhbmQiOmZhbHNlLCJQb3NpdGlvbk9uVGFzayI6MCwiSGlkZURhdGUiOmZhbHNlLCJTaGFwZVNpemUiOjEsIlNwYWNpbmciOjIuMCwiUGFkZGluZyI6eyIkcmVmIjoiNjUifSwiU2hhcGVTdHlsZSI6eyIkaWQiOiIzMTciLCJNYXJnaW4iOnsiJHJlZiI6IjY3In0sIlBhZGRpbmciOnsiJHJlZiI6IjY4In0sIkJhY2tncm91bmQiOnsiJGlkIjoiMzE4IiwiQ29sb3IiOnsiJGlkIjoiMzE5IiwiQSI6MjU1LCJSIjoyNDEsIkciOjY1LCJCIjozNn19LCJJc1Zpc2libGUiOnRydWUsIldpZHRoIjoxOC4wLCJIZWlnaHQiOjIwLjAsIkJvcmRlclN0eWxlIjp7IiRpZCI6IjMyMCIsIkxpbmVDb2xvciI6eyIkcmVmIjoiNzIifSwiTGluZVdlaWdodCI6MC4wLCJMaW5lVHlwZSI6MCwiUGFyZW50U3R5bGUiOnsiJHJlZiI6IjcxIn19LCJQYXJlbnRTdHlsZSI6eyIkcmVmIjoiNjYifX0sIlRpdGxlU3R5bGUiOnsiJGlkIjoiMzIxIiwiRm9udFNldHRpbmdzIjp7IiRpZCI6IjMyMiIsIkZvbnRTaXplIjoxMSwiRm9udE5hbWUiOiJDYWxpYnJpIExpZ2h0IiwiSXNCb2xkIjpmYWxzZSwiSXNJdGFsaWMiOmZhbHNlLCJJc1VuZGVybGluZWQiOmZhbHNlLCJQYXJlbnRTdHlsZSI6eyIkcmVmIjoiNzUifX0sIkF1dG9TaXplIjowLCJGb3JlZ3JvdW5kIjp7IiRyZWYiOiI3NiJ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0cnVlLCJXaWR0aCI6MC4wLCJIZWlnaHQiOjAuMCwiQm9yZGVyU3R5bGUiOnsiJGlkIjoiMzIzIiwiTGluZUNvbG9yIjpudWxsLCJMaW5lV2VpZ2h0IjowLjAsIkxpbmVUeXBlIjowLCJQYXJlbnRTdHlsZSI6bnVsbH0sIlBhcmVudFN0eWxlIjp7IiRyZWYiOiI3NCJ9fSwiRGF0ZVN0eWxlIjp7IiRpZCI6IjMyNCIsIkZvbnRTZXR0aW5ncyI6eyIkaWQiOiIzMjU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QmFja2dyb3VuZEZpbGxUeXBlIjowLCJNYXJnaW4iOnsiJHJlZiI6Ijg1In0sIlBhZGRpbmciOnsiJHJlZiI6Ijg2In0sIkJhY2tncm91bmQiOnsiJHJlZiI6Ijg3In0sIklzVmlzaWJsZSI6dHJ1ZSwiV2lkdGgiOjAuMCwiSGVpZ2h0IjowLjAsIkJvcmRlclN0eWxlIjp7IiRpZCI6IjMyNiIsIkxpbmVDb2xvciI6bnVsbCwiTGluZVdlaWdodCI6MC4wLCJMaW5lVHlwZSI6MCwiUGFyZW50U3R5bGUiOm51bGx9LCJQYXJlbnRTdHlsZSI6eyIkcmVmIjoiODEifX0sIkRhdGVGb3JtYXQiOnsiJHJlZiI6Ijg4In0sIldlZWtOdW1iZXJpbmciOnsiJGlkIjoiMzI3IiwiRm9ybWF0IjowLCJJc1Zpc2libGUiOmZhbHNlLCJMYXN0S25vd25WaXNpYmlsaXR5U3RhdGUiOmZhbHNlfSwiSXNWaXNpYmxlIjp0cnVlLCJQYXJlbnRTdHlsZSI6eyIkcmVmIjoiNjAifX0sIkluZGV4Ijo3LCJQZXJjZW50YWdlQ29tcGxldGUiOm51bGwsIlBvc2l0aW9uIjp7IlJhdGlvIjowLjI0OTE4NDE2MzQxMTQ1ODMzLCJJc0N1c3RvbSI6ZmFsc2V9LCJEYXRlRm9ybWF0Ijp7IiRyZWYiOiI4OCJ9LCJXZWVrTnVtYmVyaW5nIjp7IiRpZCI6IjMyOCIsIkZvcm1hdCI6MCwiSXNWaXNpYmxlIjpmYWxzZSwiTGFzdEtub3duVmlzaWJpbGl0eVN0YXRlIjpmYWxzZX0sIlJlbGF0ZWRUYXNrSWQiOiIwMDAwMDAwMC0wMDAwLTAwMDAtMDAwMC0wMDAwMDAwMDAwMDAiLCJJZCI6IjFiMmQyN2NkLWQ1NzUtNDk5MS05NTliLWQwNjA4ZTkxMmU3OCIsIkltcG9ydElkIjpudWxsLCJUaXRsZSI6IkNhcHRhaW4gb3JkZXJzIGFlcmF0aW9uIiwiTm90ZSI6bnVsbCwiSHlwZXJsaW5rIjp7IiRpZCI6IjMyOSIsIkFkZHJlc3MiOm51bGwsIlN1YkFkZHJlc3MiOm51bGx9LCJJc0NoYW5nZWQiOmZhbHNlLCJJc05ldyI6ZmFsc2V9LHsiJGlkIjoiMzMwIiwiRGF0ZSI6IjIwMjItMDEtMjVUMTQ6MDU6MDAiLCJTdHlsZSI6eyIkaWQiOiIzMzEiLCJTaGFwZSI6MiwiQ29ubmVjdG9yTWFyZ2luIjp7IiRyZWYiOiI2MSJ9LCJDb25uZWN0b3JTdHlsZSI6eyIkaWQiOiIzMzIiLCJMaW5lQ29sb3IiOnsiJGlkIjoiMzMzIiwiJHR5cGUiOiJOTFJFLkNvbW1vbi5Eb20uU29saWRDb2xvckJydXNoLCBOTFJFLkNvbW1vbiIsIkNvbG9yIjp7IiRpZCI6IjMzNCIsIkEiOjEyNywiUiI6MzMsIkciOjM5LCJCIjo2OX19LCJMaW5lV2VpZ2h0IjowLjgsIkxpbmVUeXBlIjowLCJQYXJlbnRTdHlsZSI6eyIkcmVmIjoiNjIifX0sIklzQmVsb3dUaW1lYmFuZCI6ZmFsc2UsIlBvc2l0aW9uT25UYXNrIjowLCJIaWRlRGF0ZSI6ZmFsc2UsIlNoYXBlU2l6ZSI6MSwiU3BhY2luZyI6Mi4wLCJQYWRkaW5nIjp7IiRyZWYiOiI2NSJ9LCJTaGFwZVN0eWxlIjp7IiRpZCI6IjMzNSIsIk1hcmdpbiI6eyIkcmVmIjoiNjcifSwiUGFkZGluZyI6eyIkcmVmIjoiNjgifSwiQmFja2dyb3VuZCI6eyIkaWQiOiIzMzYiLCJDb2xvciI6eyIkaWQiOiIzMzciLCJBIjoyNTUsIlIiOjMzLCJHIjozOSwiQiI6Njl9fSwiSXNWaXNpYmxlIjp0cnVlLCJXaWR0aCI6MTguMCwiSGVpZ2h0IjoyMC4wLCJCb3JkZXJTdHlsZSI6eyIkaWQiOiIzMzgiLCJMaW5lQ29sb3IiOnsiJHJlZiI6IjcyIn0sIkxpbmVXZWlnaHQiOjAuMCwiTGluZVR5cGUiOjAsIlBhcmVudFN0eWxlIjp7IiRyZWYiOiI3MSJ9fSwiUGFyZW50U3R5bGUiOnsiJHJlZiI6IjY2In19LCJUaXRsZVN0eWxlIjp7IiRpZCI6IjMzOSIsIkZvbnRTZXR0aW5ncyI6eyIkaWQiOiIzNDAiLCJGb250U2l6ZSI6MTEsIkZvbnROYW1lIjoiQ2FsaWJyaSBMaWdodCIsIklzQm9sZCI6ZmFsc2UsIklzSXRhbGljIjpmYWxzZSwiSXNVbmRlcmxpbmVkIjpmYWxzZSwiUGFyZW50U3R5bGUiOnsiJHJlZiI6Ijc1In19LCJBdXRvU2l6ZSI6MCwiRm9yZWdyb3VuZCI6eyIkcmVmIjoiNzYi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M0MSIsIkxpbmVDb2xvciI6bnVsbCwiTGluZVdlaWdodCI6MC4wLCJMaW5lVHlwZSI6MCwiUGFyZW50U3R5bGUiOm51bGx9LCJQYXJlbnRTdHlsZSI6eyIkcmVmIjoiNzQifX0sIkRhdGVTdHlsZSI6eyIkaWQiOiIzNDIiLCJGb250U2V0dGluZ3MiOnsiJGlkIjoiMzQz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JhY2tncm91bmRGaWxsVHlwZSI6MCwiTWFyZ2luIjp7IiRyZWYiOiI4NSJ9LCJQYWRkaW5nIjp7IiRyZWYiOiI4NiJ9LCJCYWNrZ3JvdW5kIjp7IiRyZWYiOiI4NyJ9LCJJc1Zpc2libGUiOnRydWUsIldpZHRoIjowLjAsIkhlaWdodCI6MC4wLCJCb3JkZXJTdHlsZSI6eyIkaWQiOiIzNDQiLCJMaW5lQ29sb3IiOm51bGwsIkxpbmVXZWlnaHQiOjAuMCwiTGluZVR5cGUiOjAsIlBhcmVudFN0eWxlIjpudWxsfSwiUGFyZW50U3R5bGUiOnsiJHJlZiI6IjgxIn19LCJEYXRlRm9ybWF0Ijp7IiRyZWYiOiI4OCJ9LCJXZWVrTnVtYmVyaW5nIjp7IiRpZCI6IjM0NSIsIkZvcm1hdCI6MCwiSXNWaXNpYmxlIjpmYWxzZSwiTGFzdEtub3duVmlzaWJpbGl0eVN0YXRlIjpmYWxzZX0sIklzVmlzaWJsZSI6dHJ1ZSwiUGFyZW50U3R5bGUiOnsiJHJlZiI6IjYwIn19LCJJbmRleCI6OCwiUGVyY2VudGFnZUNvbXBsZXRlIjpudWxsLCJQb3NpdGlvbiI6eyJSYXRpbyI6MC4wODE4NDQ2OTcxNzUyMDI1NDEsIklzQ3VzdG9tIjpmYWxzZX0sIkRhdGVGb3JtYXQiOnsiJHJlZiI6Ijg4In0sIldlZWtOdW1iZXJpbmciOnsiJGlkIjoiMzQ2IiwiRm9ybWF0IjowLCJJc1Zpc2libGUiOmZhbHNlLCJMYXN0S25vd25WaXNpYmlsaXR5U3RhdGUiOmZhbHNlfSwiUmVsYXRlZFRhc2tJZCI6IjAwMDAwMDAwLTAwMDAtMDAwMC0wMDAwLTAwMDAwMDAwMDAwMCIsIklkIjoiMWFjYjY2N2MtMTJkOS00NGE2LWExNzQtZTk0YjIxOTg5YjllIiwiSW1wb3J0SWQiOm51bGwsIlRpdGxlIjoiRG9jdG9yIGJvYXJkcyIsIk5vdGUiOm51bGwsIkh5cGVybGluayI6eyIkaWQiOiIzNDciLCJBZGRyZXNzIjpudWxsLCJTdWJBZGRyZXNzIjpudWxsfSwiSXNDaGFuZ2VkIjpmYWxzZSwiSXNOZXciOmZhbHNlfSx7IiRpZCI6IjM0OCIsIkRhdGUiOiIyMDIyLTAxLTI1VDE2OjU3OjAwIiwiU3R5bGUiOnsiJGlkIjoiMzQ5IiwiU2hhcGUiOjIsIkNvbm5lY3Rvck1hcmdpbiI6eyIkcmVmIjoiNjEifSwiQ29ubmVjdG9yU3R5bGUiOnsiJGlkIjoiMzUwIiwiTGluZUNvbG9yIjp7IiRpZCI6IjM1MSIsIiR0eXBlIjoiTkxSRS5Db21tb24uRG9tLlNvbGlkQ29sb3JCcnVzaCwgTkxSRS5Db21tb24iLCJDb2xvciI6eyIkaWQiOiIzNTIiLCJBIjoxMjcsIlIiOjMzLCJHIjozOSwiQiI6Njl9fSwiTGluZVdlaWdodCI6MC44LCJMaW5lVHlwZSI6MCwiUGFyZW50U3R5bGUiOnsiJHJlZiI6IjYyIn19LCJJc0JlbG93VGltZWJhbmQiOmZhbHNlLCJQb3NpdGlvbk9uVGFzayI6MCwiSGlkZURhdGUiOmZhbHNlLCJTaGFwZVNpemUiOjEsIlNwYWNpbmciOjIuMCwiUGFkZGluZyI6eyIkcmVmIjoiNjUifSwiU2hhcGVTdHlsZSI6eyIkaWQiOiIzNTMiLCJNYXJnaW4iOnsiJHJlZiI6IjY3In0sIlBhZGRpbmciOnsiJHJlZiI6IjY4In0sIkJhY2tncm91bmQiOnsiJGlkIjoiMzU0IiwiQ29sb3IiOnsiJGlkIjoiMzU1IiwiQSI6MjU1LCJSIjozMywiRyI6MzksIkIiOjY5fX0sIklzVmlzaWJsZSI6dHJ1ZSwiV2lkdGgiOjE4LjAsIkhlaWdodCI6MjAuMCwiQm9yZGVyU3R5bGUiOnsiJGlkIjoiMzU2IiwiTGluZUNvbG9yIjp7IiRyZWYiOiI3MiJ9LCJMaW5lV2VpZ2h0IjowLjAsIkxpbmVUeXBlIjowLCJQYXJlbnRTdHlsZSI6eyIkcmVmIjoiNzEifX0sIlBhcmVudFN0eWxlIjp7IiRyZWYiOiI2NiJ9fSwiVGl0bGVTdHlsZSI6eyIkaWQiOiIzNTciLCJGb250U2V0dGluZ3MiOnsiJGlkIjoiMzU4IiwiRm9udFNpemUiOjExLCJGb250TmFtZSI6IkNhbGlicmkgTGlnaHQiLCJJc0JvbGQiOmZhbHNlLCJJc0l0YWxpYyI6ZmFsc2UsIklzVW5kZXJsaW5lZCI6ZmFsc2UsIlBhcmVudFN0eWxlIjp7IiRyZWYiOiI3NSJ9fSwiQXV0b1NpemUiOjAsIkZvcmVncm91bmQiOnsiJHJlZiI6Ijc2In0sIk1heFdpZHRoIjoyMDAuMCwiTWF4SGVpZ2h0IjoiSW5maW5pdHkiLCJTbWFydEZvcmVncm91bmRJc0FjdGl2ZSI6ZmFsc2UsIkhvcml6b250YWxBbGlnbm1lbnQiOjAsIlZlcnRpY2FsQWxpZ25tZW50IjowLCJTbWFydEZvcmVncm91bmQiOm51bGwsIkJhY2tncm91bmRGaWxsVHlwZSI6MCwiTWFyZ2luIjp7IiRyZWYiOiI3OCJ9LCJQYWRkaW5nIjp7IiRyZWYiOiI3OSJ9LCJCYWNrZ3JvdW5kIjp7IiRyZWYiOiI4MCJ9LCJJc1Zpc2libGUiOnRydWUsIldpZHRoIjowLjAsIkhlaWdodCI6MC4wLCJCb3JkZXJTdHlsZSI6eyIkaWQiOiIzNTkiLCJMaW5lQ29sb3IiOm51bGwsIkxpbmVXZWlnaHQiOjAuMCwiTGluZVR5cGUiOjAsIlBhcmVudFN0eWxlIjpudWxsfSwiUGFyZW50U3R5bGUiOnsiJHJlZiI6Ijc0In19LCJEYXRlU3R5bGUiOnsiJGlkIjoiMzYwIiwiRm9udFNldHRpbmdzIjp7IiRpZCI6IjM2MS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CYWNrZ3JvdW5kRmlsbFR5cGUiOjAsIk1hcmdpbiI6eyIkcmVmIjoiODUifSwiUGFkZGluZyI6eyIkcmVmIjoiODYifSwiQmFja2dyb3VuZCI6eyIkcmVmIjoiODcifSwiSXNWaXNpYmxlIjp0cnVlLCJXaWR0aCI6MC4wLCJIZWlnaHQiOjAuMCwiQm9yZGVyU3R5bGUiOnsiJGlkIjoiMzYyIiwiTGluZUNvbG9yIjpudWxsLCJMaW5lV2VpZ2h0IjowLjAsIkxpbmVUeXBlIjowLCJQYXJlbnRTdHlsZSI6bnVsbH0sIlBhcmVudFN0eWxlIjp7IiRyZWYiOiI4MSJ9fSwiRGF0ZUZvcm1hdCI6eyIkcmVmIjoiODgifSwiV2Vla051bWJlcmluZyI6eyIkaWQiOiIzNjMiLCJGb3JtYXQiOjAsIklzVmlzaWJsZSI6ZmFsc2UsIkxhc3RLbm93blZpc2liaWxpdHlTdGF0ZSI6ZmFsc2V9LCJJc1Zpc2libGUiOnRydWUsIlBhcmVudFN0eWxlIjp7IiRyZWYiOiI2MCJ9fSwiSW5kZXgiOjksIlBlcmNlbnRhZ2VDb21wbGV0ZSI6bnVsbCwiUG9zaXRpb24iOnsiUmF0aW8iOjAuMTc5MDc5MTgyOTQyNzA4MzMsIklzQ3VzdG9tIjpmYWxzZX0sIkRhdGVGb3JtYXQiOnsiJHJlZiI6Ijg4In0sIldlZWtOdW1iZXJpbmciOnsiJGlkIjoiMzY0IiwiRm9ybWF0IjowLCJJc1Zpc2libGUiOmZhbHNlLCJMYXN0S25vd25WaXNpYmlsaXR5U3RhdGUiOmZhbHNlfSwiUmVsYXRlZFRhc2tJZCI6IjAwMDAwMDAwLTAwMDAtMDAwMC0wMDAwLTAwMDAwMDAwMDAwMCIsIklkIjoiZDcwMmFiNWMtZjA0YS00YzIzLWI5NTktY2NkNDg1ZTViNTdlIiwiSW1wb3J0SWQiOm51bGwsIlRpdGxlIjoiRmlyc3QgT2ZmaWNlciBsZWF2ZXMgdmVzc2VsIiwiTm90ZSI6bnVsbCwiSHlwZXJsaW5rIjp7IiRpZCI6IjM2NSIsIkFkZHJlc3MiOm51bGwsIlN1YkFkZHJlc3MiOm51bGx9LCJJc0NoYW5nZWQiOmZhbHNlLCJJc05ldyI6ZmFsc2V9LHsiJGlkIjoiMzY2IiwiRGF0ZSI6IjIwMjItMDEtMjVUMTc6NTE6MDAiLCJTdHlsZSI6eyIkaWQiOiIzNjciLCJTaGFwZSI6MTIsIkNvbm5lY3Rvck1hcmdpbiI6eyIkcmVmIjoiNjEifSwiQ29ubmVjdG9yU3R5bGUiOnsiJGlkIjoiMzY4IiwiTGluZUNvbG9yIjp7IiRpZCI6IjM2OSIsIiR0eXBlIjoiTkxSRS5Db21tb24uRG9tLlNvbGlkQ29sb3JCcnVzaCwgTkxSRS5Db21tb24iLCJDb2xvciI6eyIkaWQiOiIzNzAiLCJBIjoxMjcsIlIiOjc4LCJHIjoxMDMsIkIiOjIwMH19LCJMaW5lV2VpZ2h0IjoxLjAsIkxpbmVUeXBlIjowLCJQYXJlbnRTdHlsZSI6eyIkcmVmIjoiNjIifX0sIklzQmVsb3dUaW1lYmFuZCI6ZmFsc2UsIlBvc2l0aW9uT25UYXNrIjowLCJIaWRlRGF0ZSI6ZmFsc2UsIlNoYXBlU2l6ZSI6MSwiU3BhY2luZyI6Mi4wLCJQYWRkaW5nIjp7IiRyZWYiOiI2NSJ9LCJTaGFwZVN0eWxlIjp7IiRpZCI6IjM3MSIsIk1hcmdpbiI6eyIkcmVmIjoiNjcifSwiUGFkZGluZyI6eyIkcmVmIjoiNjgifSwiQmFja2dyb3VuZCI6eyIkaWQiOiIzNzIiLCJDb2xvciI6eyIkaWQiOiIzNzMiLCJBIjoyNTUsIlIiOjc4LCJHIjoxMDMsIkIiOjIwMH19LCJJc1Zpc2libGUiOnRydWUsIldpZHRoIjoxOC4wLCJIZWlnaHQiOjIwLjAsIkJvcmRlclN0eWxlIjp7IiRpZCI6IjM3NCIsIkxpbmVDb2xvciI6eyIkcmVmIjoiNzIifSwiTGluZVdlaWdodCI6MC4wLCJMaW5lVHlwZSI6MCwiUGFyZW50U3R5bGUiOnsiJHJlZiI6IjcxIn19LCJQYXJlbnRTdHlsZSI6eyIkcmVmIjoiNjYifX0sIlRpdGxlU3R5bGUiOnsiJGlkIjoiMzc1IiwiRm9udFNldHRpbmdzIjp7IiRpZCI6IjM3NiIsIkZvbnRTaXplIjoxMSwiRm9udE5hbWUiOiJDYWxpYnJpIExpZ2h0IiwiSXNCb2xkIjpmYWxzZSwiSXNJdGFsaWMiOmZhbHNlLCJJc1VuZGVybGluZWQiOmZhbHNlLCJQYXJlbnRTdHlsZSI6eyIkcmVmIjoiNzUifX0sIkF1dG9TaXplIjowLCJGb3JlZ3JvdW5kIjp7IiRyZWYiOiI3NiJ9LCJNYXhXaWR0aCI6MjAwLjAsIk1heEhlaWdodCI6IkluZmluaXR5IiwiU21hcnRGb3JlZ3JvdW5kSXNBY3RpdmUiOmZhbHNlLCJIb3Jpem9udGFsQWxpZ25tZW50IjoxLCJWZXJ0aWNhbEFsaWdubWVudCI6MCwiU21hcnRGb3JlZ3JvdW5kIjpudWxsLCJCYWNrZ3JvdW5kRmlsbFR5cGUiOjAsIk1hcmdpbiI6eyIkcmVmIjoiNzgifSwiUGFkZGluZyI6eyIkcmVmIjoiNzkifSwiQmFja2dyb3VuZCI6eyIkcmVmIjoiODAifSwiSXNWaXNpYmxlIjp0cnVlLCJXaWR0aCI6MC4wLCJIZWlnaHQiOjAuMCwiQm9yZGVyU3R5bGUiOnsiJGlkIjoiMzc3IiwiTGluZUNvbG9yIjpudWxsLCJMaW5lV2VpZ2h0IjowLjAsIkxpbmVUeXBlIjowLCJQYXJlbnRTdHlsZSI6bnVsbH0sIlBhcmVudFN0eWxlIjp7IiRyZWYiOiI3NCJ9fSwiRGF0ZVN0eWxlIjp7IiRpZCI6IjM3OCIsIkZvbnRTZXR0aW5ncyI6eyIkaWQiOiIzNzk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QmFja2dyb3VuZEZpbGxUeXBlIjowLCJNYXJnaW4iOnsiJHJlZiI6Ijg1In0sIlBhZGRpbmciOnsiJHJlZiI6Ijg2In0sIkJhY2tncm91bmQiOnsiJHJlZiI6Ijg3In0sIklzVmlzaWJsZSI6dHJ1ZSwiV2lkdGgiOjAuMCwiSGVpZ2h0IjowLjAsIkJvcmRlclN0eWxlIjp7IiRpZCI6IjM4MCIsIkxpbmVDb2xvciI6bnVsbCwiTGluZVdlaWdodCI6MC4wLCJMaW5lVHlwZSI6MCwiUGFyZW50U3R5bGUiOm51bGx9LCJQYXJlbnRTdHlsZSI6eyIkcmVmIjoiODEifX0sIkRhdGVGb3JtYXQiOnsiJHJlZiI6Ijg4In0sIldlZWtOdW1iZXJpbmciOnsiJGlkIjoiMzgxIiwiRm9ybWF0IjowLCJJc1Zpc2libGUiOmZhbHNlLCJMYXN0S25vd25WaXNpYmlsaXR5U3RhdGUiOmZhbHNlfSwiSXNWaXNpYmxlIjp0cnVlLCJQYXJlbnRTdHlsZSI6eyIkcmVmIjoiNjAifX0sIkluZGV4IjoxMCwiUGVyY2VudGFnZUNvbXBsZXRlIjpudWxsLCJQb3NpdGlvbiI6eyJSYXRpbyI6MC4wLCJJc0N1c3RvbSI6ZmFsc2V9LCJEYXRlRm9ybWF0Ijp7IiRyZWYiOiI4OCJ9LCJXZWVrTnVtYmVyaW5nIjp7IiRpZCI6IjM4MiIsIkZvcm1hdCI6MCwiSXNWaXNpYmxlIjpmYWxzZSwiTGFzdEtub3duVmlzaWJpbGl0eVN0YXRlIjpmYWxzZX0sIlJlbGF0ZWRUYXNrSWQiOiIwMDAwMDAwMC0wMDAwLTAwMDAtMDAwMC0wMDAwMDAwMDAwMDAiLCJJZCI6IjZkNzNjYTc1LTRhYmItNGVlNS05OTU2LWExODJkY2E3OWFhNCIsIkltcG9ydElkIjpudWxsLCJUaXRsZSI6IkNoZWNrZWQgaW50byBob3NwaXRhbCAiLCJOb3RlIjpudWxsLCJIeXBlcmxpbmsiOnsiJGlkIjoiMzgzIiwiQWRkcmVzcyI6bnVsbCwiU3ViQWRkcmVzcyI6bnVsbH0sIklzQ2hhbmdlZCI6ZmFsc2UsIklzTmV3IjpmYWxzZX1dLCJUYXNrcyI6W3siJGlkIjoiMzg0IiwiR3JvdXBOYW1lIjpudWxsLCJTdGFydERhdGUiOiIyMDIyLTAxLTI0VDEwOjAwOjAwWiIsIkVuZERhdGUiOiIyMDIyLTAxLTI0VDE2OjAwOjAwWiIsIlBlcmNlbnRhZ2VDb21wbGV0ZSI6bnVsbCwiU3R5bGUiOnsiJGlkIjoiMzg1IiwiU2hhcGUiOjcsIlNoYXBlVGhpY2tuZXNzIjoxLCJEdXJhdGlvbkZvcm1hdCI6MCwiSW5jbHVkZU5vbldvcmtpbmdEYXlzSW5EdXJhdGlvbiI6ZmFsc2UsIlBlcmNlbnRhZ2VDb21wbGV0ZVN0eWxlIjp7IiRpZCI6IjM4NiIsIkZvbnRTZXR0aW5ncyI6eyIkaWQiOiIzODciLCJGb250U2l6ZSI6MTAsIkZvbnROYW1lIjoiQ2FsaWJyaSIsIklzQm9sZCI6ZmFsc2UsIklzSXRhbGljIjpmYWxzZSwiSXNVbmRlcmxpbmVkIjpmYWxzZSwiUGFyZW50U3R5bGUiOnsiJHJlZiI6IjkzIn19LCJBdXRvU2l6ZSI6MCwiRm9yZWdyb3VuZCI6eyIkcmVmIjoiOTQifSwiTWF4V2lkdGgiOjIwMC4wLCJNYXhIZWlnaHQiOiJJbmZpbml0eSIsIlNtYXJ0Rm9yZWdyb3VuZElzQWN0aXZlIjpmYWxzZSwiSG9yaXpvbnRhbEFsaWdubWVudCI6MCwiVmVydGljYWxBbGlnbm1lbnQiOjAsIlNtYXJ0Rm9yZWdyb3VuZCI6bnVsbCwiQmFja2dyb3VuZEZpbGxUeXBlIjowLCJNYXJnaW4iOnsiJHJlZiI6Ijk2In0sIlBhZGRpbmciOnsiJHJlZiI6Ijk3In0sIkJhY2tncm91bmQiOnsiJHJlZiI6Ijk4In0sIklzVmlzaWJsZSI6dHJ1ZSwiV2lkdGgiOjAuMCwiSGVpZ2h0IjowLjAsIkJvcmRlclN0eWxlIjp7IiRpZCI6IjM4OCIsIkxpbmVDb2xvciI6bnVsbCwiTGluZVdlaWdodCI6MC4wLCJMaW5lVHlwZSI6MCwiUGFyZW50U3R5bGUiOm51bGx9LCJQYXJlbnRTdHlsZSI6eyIkcmVmIjoiOTIifX0sIkR1cmF0aW9uU3R5bGUiOnsiJGlkIjoiMzg5IiwiRm9udFNldHRpbmdzIjp7IiRpZCI6IjM5MCIsIkZvbnRTaXplIjoxMCwiRm9udE5hbWUiOiJDYWxpYnJpIiwiSXNCb2xkIjpmYWxzZSwiSXNJdGFsaWMiOmZhbHNlLCJJc1VuZGVybGluZWQiOmZhbHNlLCJQYXJlbnRTdHlsZSI6eyIkcmVmIjoiMTAwIn19LCJBdXRvU2l6ZSI6MCwiRm9yZWdyb3VuZCI6eyIkcmVmIjoiMTAxIn0sIk1heFdpZHRoIjoyMDAuMCwiTWF4SGVpZ2h0IjoiSW5maW5pdHkiLCJTbWFydEZvcmVncm91bmRJc0FjdGl2ZSI6ZmFsc2UsIkhvcml6b250YWxBbGlnbm1lbnQiOjAsIlZlcnRpY2FsQWxpZ25tZW50IjowLCJTbWFydEZvcmVncm91bmQiOm51bGwsIkJhY2tncm91bmRGaWxsVHlwZSI6MCwiTWFyZ2luIjp7IiRyZWYiOiIxMDMifSwiUGFkZGluZyI6eyIkcmVmIjoiMTA0In0sIkJhY2tncm91bmQiOnsiJHJlZiI6IjEwNSJ9LCJJc1Zpc2libGUiOnRydWUsIldpZHRoIjowLjAsIkhlaWdodCI6MC4wLCJCb3JkZXJTdHlsZSI6eyIkaWQiOiIzOTEiLCJMaW5lQ29sb3IiOm51bGwsIkxpbmVXZWlnaHQiOjAuMCwiTGluZVR5cGUiOjAsIlBhcmVudFN0eWxlIjpudWxsfSwiUGFyZW50U3R5bGUiOnsiJHJlZiI6Ijk5In19LCJIb3Jpem9udGFsQ29ubmVjdG9yU3R5bGUiOnsiJGlkIjoiMzkyIiwiTGluZUNvbG9yIjp7IiRyZWYiOiIxMDcifSwiTGluZVdlaWdodCI6MC4wLCJMaW5lVHlwZSI6MCwiUGFyZW50U3R5bGUiOnsiJHJlZiI6IjEwNiJ9fSwiVmVydGljYWxDb25uZWN0b3JTdHlsZSI6eyIkaWQiOiIzOTMiLCJMaW5lQ29sb3IiOnsiJHJlZiI6IjExMCJ9LCJMaW5lV2VpZ2h0IjowLjAsIkxpbmVUeXBlIjowLCJQYXJlbnRTdHlsZSI6eyIkcmVmIjoiMTA5In19LCJNYXJnaW4iOm51bGwsIlN0YXJ0RGF0ZVBvc2l0aW9uIjoxLCJFbmREYXRlUG9zaXRpb24iOjEsIkRhdGVJc1Zpc2libGUiOnRydWUsIlRpdGxlUG9zaXRpb24iOjIsIkR1cmF0aW9uUG9zaXRpb24iOjYsIlBlcmNlbnRhZ2VDb21wbGV0ZWRQb3NpdGlvbiI6NiwiU3BhY2luZyI6NSwiSXNCZWxvd1RpbWViYW5kIjp0cnVlLCJQZXJjZW50YWdlQ29tcGxldGVTaGFwZU9wYWNpdHkiOjM1LCJTaGFwZVN0eWxlIjp7IiRpZCI6IjM5NCIsIk1hcmdpbiI6eyIkcmVmIjoiMTEzIn0sIlBhZGRpbmciOnsiJHJlZiI6IjExNCJ9LCJCYWNrZ3JvdW5kIjp7IiRpZCI6IjM5NSIsIkNvbG9yIjp7IiRpZCI6IjM5NiIsIkEiOjI1NSwiUiI6MTY3LCJHIjoyMzQsIkIiOjgyfX0sIklzVmlzaWJsZSI6dHJ1ZSwiV2lkdGgiOjAuMCwiSGVpZ2h0IjoxNi4wLCJCb3JkZXJTdHlsZSI6eyIkaWQiOiIzOTciLCJMaW5lQ29sb3IiOnsiJHJlZiI6IjExOCJ9LCJMaW5lV2VpZ2h0IjowLjAsIkxpbmVUeXBlIjowLCJQYXJlbnRTdHlsZSI6eyIkcmVmIjoiMTE3In19LCJQYXJlbnRTdHlsZSI6eyIkcmVmIjoiMTEyIn19LCJUaXRsZVN0eWxlIjp7IiRpZCI6IjM5OCIsIkZvbnRTZXR0aW5ncyI6eyIkaWQiOiIzOTkiLCJGb250U2l6ZSI6MTIsIkZvbnROYW1lIjoiQ2FsaWJyaSIsIklzQm9sZCI6ZmFsc2UsIklzSXRhbGljIjp0cnVlLCJJc1VuZGVybGluZWQiOmZhbHNlLCJQYXJlbnRTdHlsZSI6eyIkcmVmIjoiMTIxIn19LCJBdXRvU2l6ZSI6MCwiRm9yZWdyb3VuZCI6eyIkcmVmIjoiMTIyIn0sIk1heFdpZHRoIjoyMDAuMCwiTWF4SGVpZ2h0IjoiSW5maW5pdHkiLCJTbWFydEZvcmVncm91bmRJc0FjdGl2ZSI6ZmFsc2UsIkhvcml6b250YWxBbGlnbm1lbnQiOjIsIlZlcnRpY2FsQWxpZ25tZW50IjowLCJTbWFydEZvcmVncm91bmQiOm51bGwsIkJhY2tncm91bmRGaWxsVHlwZSI6MCwiTWFyZ2luIjp7IiRyZWYiOiIxMjQifSwiUGFkZGluZyI6eyIkcmVmIjoiMTI1In0sIkJhY2tncm91bmQiOnsiJHJlZiI6IjEyNiJ9LCJJc1Zpc2libGUiOnRydWUsIldpZHRoIjowLjAsIkhlaWdodCI6MC4wLCJCb3JkZXJTdHlsZSI6eyIkaWQiOiI0MDAiLCJMaW5lQ29sb3IiOm51bGwsIkxpbmVXZWlnaHQiOjAuMCwiTGluZVR5cGUiOjAsIlBhcmVudFN0eWxlIjpudWxsfSwiUGFyZW50U3R5bGUiOnsiJHJlZiI6IjEyMCJ9fSwiRGF0ZVN0eWxlIjp7IiRpZCI6IjQwMSIsIkZvbnRTZXR0aW5ncyI6eyIkaWQiOiI0MDIiLCJGb250U2l6ZSI6MTAsIkZvbnROYW1lIjoiQ2FsaWJyaSIsIklzQm9sZCI6ZmFsc2UsIklzSXRhbGljIjpmYWxzZSwiSXNVbmRlcmxpbmVkIjpmYWxzZSwiUGFyZW50U3R5bGUiOnsiJHJlZiI6IjEyOCJ9fSwiQXV0b1NpemUiOjAsIkZvcmVncm91bmQiOnsiJHJlZiI6IjEyOSJ9LCJNYXhXaWR0aCI6MjAwLjAsIk1heEhlaWdodCI6IkluZmluaXR5IiwiU21hcnRGb3JlZ3JvdW5kSXNBY3RpdmUiOmZhbHNlLCJIb3Jpem9udGFsQWxpZ25tZW50IjowLCJWZXJ0aWNhbEFsaWdubWVudCI6MCwiU21hcnRGb3JlZ3JvdW5kIjpudWxsLCJCYWNrZ3JvdW5kRmlsbFR5cGUiOjAsIk1hcmdpbiI6eyIkcmVmIjoiMTMxIn0sIlBhZGRpbmciOnsiJHJlZiI6IjEzMiJ9LCJCYWNrZ3JvdW5kIjp7IiRyZWYiOiIxMzMifSwiSXNWaXNpYmxlIjp0cnVlLCJXaWR0aCI6MC4wLCJIZWlnaHQiOjAuMCwiQm9yZGVyU3R5bGUiOnsiJGlkIjoiNDAzIiwiTGluZUNvbG9yIjpudWxsLCJMaW5lV2VpZ2h0IjowLjAsIkxpbmVUeXBlIjowLCJQYXJlbnRTdHlsZSI6bnVsbH0sIlBhcmVudFN0eWxlIjp7IiRyZWYiOiIxMjcifX0sIkRhdGVGb3JtYXQiOnsiJHJlZiI6IjEzNCJ9LCJXZWVrTnVtYmVyaW5nIjp7IiRpZCI6IjQwNCIsIkZvcm1hdCI6MCwiSXNWaXNpYmxlIjpmYWxzZSwiTGFzdEtub3duVmlzaWJpbGl0eVN0YXRlIjpmYWxzZX0sIklzVmlzaWJsZSI6dHJ1ZSwiUGFyZW50U3R5bGUiOnsiJHJlZiI6IjkxIn19LCJJbmRleCI6MTEsIlNtYXJ0RHVyYXRpb25BY3RpdmF0ZWQiOmZhbHNlLCJEYXRlRm9ybWF0Ijp7IiRyZWYiOiIxMzQifSwiV2Vla051bWJlcmluZyI6eyIkaWQiOiI0MDUiLCJGb3JtYXQiOjAsIklzVmlzaWJsZSI6ZmFsc2UsIkxhc3RLbm93blZpc2liaWxpdHlTdGF0ZSI6ZmFsc2V9LCJJZCI6ImQyZTg3OWUxLTU2ZGYtNDkzNy1iZDM0LTYyOWFkOTA3MGRlNyIsIkltcG9ydElkIjpudWxsLCJUaXRsZSI6IlRyZWF0bWVudCBvZiBjYXJnbyBob2xkcyAyLDMsIGFuZCA1LiAiLCJOb3RlIjpudWxsLCJIeXBlcmxpbmsiOnsiJGlkIjoiNDA2IiwiQWRkcmVzcyI6bnVsbCwiU3ViQWRkcmVzcyI6bnVsbH0sIklzQ2hhbmdlZCI6ZmFsc2UsIklzTmV3IjpmYWxzZX0seyIkaWQiOiI0MDciLCJHcm91cE5hbWUiOm51bGwsIlN0YXJ0RGF0ZSI6IjIwMjItMDEtMjNUMjA6MjA6MDBaIiwiRW5kRGF0ZSI6IjIwMjItMDEtMjVUMTY6NTc6MDBaIiwiUGVyY2VudGFnZUNvbXBsZXRlIjpudWxsLCJTdHlsZSI6eyIkaWQiOiI0MDgiLCJTaGFwZSI6MiwiU2hhcGVUaGlja25lc3MiOjEsIkR1cmF0aW9uRm9ybWF0IjowLCJJbmNsdWRlTm9uV29ya2luZ0RheXNJbkR1cmF0aW9uIjpmYWxzZSwiUGVyY2VudGFnZUNvbXBsZXRlU3R5bGUiOnsiJGlkIjoiNDA5IiwiRm9udFNldHRpbmdzIjp7IiRpZCI6IjQxMCIsIkZvbnRTaXplIjoxMCwiRm9udE5hbWUiOiJDYWxpYnJpIiwiSXNCb2xkIjpmYWxzZSwiSXNJdGFsaWMiOmZhbHNlLCJJc1VuZGVybGluZWQiOmZhbHNlLCJQYXJlbnRTdHlsZSI6eyIkcmVmIjoiOTMifX0sIkF1dG9TaXplIjowLCJGb3JlZ3JvdW5kIjp7IiRyZWYiOiI5NCJ9LCJNYXhXaWR0aCI6MjAwLjAsIk1heEhlaWdodCI6IkluZmluaXR5IiwiU21hcnRGb3JlZ3JvdW5kSXNBY3RpdmUiOmZhbHNlLCJIb3Jpem9udGFsQWxpZ25tZW50IjowLCJWZXJ0aWNhbEFsaWdubWVudCI6MCwiU21hcnRGb3JlZ3JvdW5kIjpudWxsLCJCYWNrZ3JvdW5kRmlsbFR5cGUiOjAsIk1hcmdpbiI6eyIkcmVmIjoiOTYifSwiUGFkZGluZyI6eyIkcmVmIjoiOTcifSwiQmFja2dyb3VuZCI6eyIkcmVmIjoiOTgifSwiSXNWaXNpYmxlIjp0cnVlLCJXaWR0aCI6MC4wLCJIZWlnaHQiOjAuMCwiQm9yZGVyU3R5bGUiOnsiJGlkIjoiNDExIiwiTGluZUNvbG9yIjpudWxsLCJMaW5lV2VpZ2h0IjowLjAsIkxpbmVUeXBlIjowLCJQYXJlbnRTdHlsZSI6bnVsbH0sIlBhcmVudFN0eWxlIjp7IiRyZWYiOiI5MiJ9fSwiRHVyYXRpb25TdHlsZSI6eyIkaWQiOiI0MTIiLCJGb250U2V0dGluZ3MiOnsiJGlkIjoiNDEzIiwiRm9udFNpemUiOjEwLCJGb250TmFtZSI6IkNhbGlicmkiLCJJc0JvbGQiOmZhbHNlLCJJc0l0YWxpYyI6ZmFsc2UsIklzVW5kZXJsaW5lZCI6ZmFsc2UsIlBhcmVudFN0eWxlIjp7IiRyZWYiOiIxMDAifX0sIkF1dG9TaXplIjowLCJGb3JlZ3JvdW5kIjp7IiRyZWYiOiIxMDEifSwiTWF4V2lkdGgiOjIwMC4wLCJNYXhIZWlnaHQiOiJJbmZpbml0eSIsIlNtYXJ0Rm9yZWdyb3VuZElzQWN0aXZlIjpmYWxzZSwiSG9yaXpvbnRhbEFsaWdubWVudCI6MCwiVmVydGljYWxBbGlnbm1lbnQiOjAsIlNtYXJ0Rm9yZWdyb3VuZCI6bnVsbCwiQmFja2dyb3VuZEZpbGxUeXBlIjowLCJNYXJnaW4iOnsiJHJlZiI6IjEwMyJ9LCJQYWRkaW5nIjp7IiRyZWYiOiIxMDQifSwiQmFja2dyb3VuZCI6eyIkcmVmIjoiMTA1In0sIklzVmlzaWJsZSI6dHJ1ZSwiV2lkdGgiOjAuMCwiSGVpZ2h0IjowLjAsIkJvcmRlclN0eWxlIjp7IiRpZCI6IjQxNCIsIkxpbmVDb2xvciI6bnVsbCwiTGluZVdlaWdodCI6MC4wLCJMaW5lVHlwZSI6MCwiUGFyZW50U3R5bGUiOm51bGx9LCJQYXJlbnRTdHlsZSI6eyIkcmVmIjoiOTkifX0sIkhvcml6b250YWxDb25uZWN0b3JTdHlsZSI6eyIkaWQiOiI0MTUiLCJMaW5lQ29sb3IiOnsiJHJlZiI6IjEwNyJ9LCJMaW5lV2VpZ2h0IjowLjAsIkxpbmVUeXBlIjowLCJQYXJlbnRTdHlsZSI6eyIkcmVmIjoiMTA2In19LCJWZXJ0aWNhbENvbm5lY3RvclN0eWxlIjp7IiRpZCI6IjQxNiIsIkxpbmVDb2xvciI6eyIkaWQiOiI0MTciLCIkdHlwZSI6Ik5MUkUuQ29tbW9uLkRvbS5Tb2xpZENvbG9yQnJ1c2gsIE5MUkUuQ29tbW9uIiwiQ29sb3IiOnsiJGlkIjoiNDE4IiwiQSI6MjU1LCJSIjoxODAsIkciOjIyMCwiQiI6MjUwfX0sIkxpbmVXZWlnaHQiOjAuOCwiTGluZVR5cGUiOjAsIlBhcmVudFN0eWxlIjp7IiRyZWYiOiIxMDkifX0sIk1hcmdpbiI6bnVsbCwiU3RhcnREYXRlUG9zaXRpb24iOjEsIkVuZERhdGVQb3NpdGlvbiI6MSwiRGF0ZUlzVmlzaWJsZSI6dHJ1ZSwiVGl0bGVQb3NpdGlvbiI6MiwiRHVyYXRpb25Qb3NpdGlvbiI6NiwiUGVyY2VudGFnZUNvbXBsZXRlZFBvc2l0aW9uIjo2LCJTcGFjaW5nIjo1LCJJc0JlbG93VGltZWJhbmQiOnRydWUsIlBlcmNlbnRhZ2VDb21wbGV0ZVNoYXBlT3BhY2l0eSI6MzUsIlNoYXBlU3R5bGUiOnsiJGlkIjoiNDE5IiwiTWFyZ2luIjp7IiRyZWYiOiIxMTMifSwiUGFkZGluZyI6eyIkcmVmIjoiMTE0In0sIkJhY2tncm91bmQiOnsiJGlkIjoiNDIwIiwiQ29sb3IiOnsiJGlkIjoiNDIxIiwiQSI6MjU1LCJSIjo5NCwiRyI6MjA0LCJCIjoyNDN9fSwiSXNWaXNpYmxlIjp0cnVlLCJXaWR0aCI6MC4wLCJIZWlnaHQiOjE2LjAsIkJvcmRlclN0eWxlIjp7IiRpZCI6IjQyMiIsIkxpbmVDb2xvciI6eyIkcmVmIjoiMTE4In0sIkxpbmVXZWlnaHQiOjAuMCwiTGluZVR5cGUiOjAsIlBhcmVudFN0eWxlIjp7IiRyZWYiOiIxMTcifX0sIlBhcmVudFN0eWxlIjp7IiRyZWYiOiIxMTIifX0sIlRpdGxlU3R5bGUiOnsiJGlkIjoiNDIzIiwiRm9udFNldHRpbmdzIjp7IiRpZCI6IjQyNCIsIkZvbnRTaXplIjoxMiwiRm9udE5hbWUiOiJDYWxpYnJpIiwiSXNCb2xkIjpmYWxzZSwiSXNJdGFsaWMiOnRydWUsIklzVW5kZXJsaW5lZCI6ZmFsc2UsIlBhcmVudFN0eWxlIjp7IiRyZWYiOiIxMjEifX0sIkF1dG9TaXplIjowLCJGb3JlZ3JvdW5kIjp7IiRyZWYiOiIxMjIifSwiTWF4V2lkdGgiOjcyMC4wLCJNYXhIZWlnaHQiOiJJbmZpbml0eSIsIlNtYXJ0Rm9yZWdyb3VuZElzQWN0aXZlIjpmYWxzZSwiSG9yaXpvbnRhbEFsaWdubWVudCI6MSwiVmVydGljYWxBbGlnbm1lbnQiOjAsIlNtYXJ0Rm9yZWdyb3VuZCI6bnVsbCwiQmFja2dyb3VuZEZpbGxUeXBlIjowLCJNYXJnaW4iOnsiJHJlZiI6IjEyNCJ9LCJQYWRkaW5nIjp7IiRyZWYiOiIxMjUifSwiQmFja2dyb3VuZCI6eyIkcmVmIjoiMTI2In0sIklzVmlzaWJsZSI6dHJ1ZSwiV2lkdGgiOjAuMCwiSGVpZ2h0IjowLjAsIkJvcmRlclN0eWxlIjp7IiRpZCI6IjQyNSIsIkxpbmVDb2xvciI6bnVsbCwiTGluZVdlaWdodCI6MC4wLCJMaW5lVHlwZSI6MCwiUGFyZW50U3R5bGUiOm51bGx9LCJQYXJlbnRTdHlsZSI6eyIkcmVmIjoiMTIwIn19LCJEYXRlU3R5bGUiOnsiJGlkIjoiNDI2IiwiRm9udFNldHRpbmdzIjp7IiRpZCI6IjQyNyIsIkZvbnRTaXplIjoxMCwiRm9udE5hbWUiOiJDYWxpYnJpIiwiSXNCb2xkIjpmYWxzZSwiSXNJdGFsaWMiOmZhbHNlLCJJc1VuZGVybGluZWQiOmZhbHNlLCJQYXJlbnRTdHlsZSI6eyIkcmVmIjoiMTI4In19LCJBdXRvU2l6ZSI6MCwiRm9yZWdyb3VuZCI6eyIkcmVmIjoiMTI5In0sIk1heFdpZHRoIjoyMDAuMCwiTWF4SGVpZ2h0IjoiSW5maW5pdHkiLCJTbWFydEZvcmVncm91bmRJc0FjdGl2ZSI6ZmFsc2UsIkhvcml6b250YWxBbGlnbm1lbnQiOjAsIlZlcnRpY2FsQWxpZ25tZW50IjowLCJTbWFydEZvcmVncm91bmQiOm51bGwsIkJhY2tncm91bmRGaWxsVHlwZSI6MCwiTWFyZ2luIjp7IiRyZWYiOiIxMzEifSwiUGFkZGluZyI6eyIkcmVmIjoiMTMyIn0sIkJhY2tncm91bmQiOnsiJHJlZiI6IjEzMyJ9LCJJc1Zpc2libGUiOnRydWUsIldpZHRoIjowLjAsIkhlaWdodCI6MC4wLCJCb3JkZXJTdHlsZSI6eyIkaWQiOiI0MjgiLCJMaW5lQ29sb3IiOm51bGwsIkxpbmVXZWlnaHQiOjAuMCwiTGluZVR5cGUiOjAsIlBhcmVudFN0eWxlIjpudWxsfSwiUGFyZW50U3R5bGUiOnsiJHJlZiI6IjEyNyJ9fSwiRGF0ZUZvcm1hdCI6eyIkcmVmIjoiMTM0In0sIldlZWtOdW1iZXJpbmciOnsiJGlkIjoiNDI5IiwiRm9ybWF0IjowLCJJc1Zpc2libGUiOmZhbHNlLCJMYXN0S25vd25WaXNpYmlsaXR5U3RhdGUiOmZhbHNlfSwiSXNWaXNpYmxlIjp0cnVlLCJQYXJlbnRTdHlsZSI6eyIkcmVmIjoiOTEifX0sIkluZGV4IjoxMiwiU21hcnREdXJhdGlvbkFjdGl2YXRlZCI6ZmFsc2UsIkRhdGVGb3JtYXQiOnsiJHJlZiI6IjEzNCJ9LCJXZWVrTnVtYmVyaW5nIjp7IiRpZCI6IjQzMCIsIkZvcm1hdCI6MCwiSXNWaXNpYmxlIjpmYWxzZSwiTGFzdEtub3duVmlzaWJpbGl0eVN0YXRlIjpmYWxzZX0sIklkIjoiZWE5ZGIzZTAtNzU4Yy00NjUyLWEzODgtYWQ4NTY1NTgzMzRhIiwiSW1wb3J0SWQiOm51bGwsIlRpdGxlIjoiRmlyc3QgT2ZmaWNlciBvbiBib2FyZCB3aXRoIHNlY3VyaXR5IHVuaXQgIiwiTm90ZSI6bnVsbCwiSHlwZXJsaW5rIjp7IiRpZCI6IjQzMSIsIkFkZHJlc3MiOm51bGwsIlN1YkFkZHJlc3MiOm51bGx9LCJJc0NoYW5nZWQiOmZhbHNlLCJJc05ldyI6ZmFsc2V9XSwiU3dpbWxhbmVzIjpbXSwiTXNQcm9qZWN0SXRlbXNUcmVlIjpudWxsLCJNZXRhZGF0YSI6eyIkaWQiOiI0MzIiLCJSZWNlbnRDb2xvcnNDb2xsZWN0aW9uIjoiW10iLCJNc3BMYXRlc3RJbXBvcnRJdGVtcyI6IntcIiRpZFwiOlwiMVwiLFwiUm9vdFwiOntcIkltcG9ydElkXCI6bnVsbCxcIklzSW1wb3J0ZWRcIjpmYWxzZSxcIkNoaWxkcmVuXCI6W119fSIsIk1zcFN5bmNCeVVpZCI6IkZhbHNlIiwiTXNwQ29sdW1uc01hcHBpbmciOiJbe1wiJGlkXCI6XCIxXCIsXCJTZWxlY3RlZE1hcHBpbmdcIjoxLFwiQ29sdW1uSGVhZGVyXCI6XCJTd2ltbGFuZVwifSx7XCIkaWRcIjpcIjJcIixcIlNlbGVjdGVkTWFwcGluZ1wiOjIsXCJDb2x1bW5IZWFkZXJcIjpcIk5hbWVcIn0se1wiJGlkXCI6XCIzXCIsXCJTZWxlY3RlZE1hcHBpbmdcIjozLFwiQ29sdW1uSGVhZGVyXCI6XCJTdGFydFwifSx7XCIkaWRcIjpcIjRcIixcIlNlbGVjdGVkTWFwcGluZ1wiOjQsXCJDb2x1bW5IZWFkZXJcIjpcIkZpbmlzaFwifSx7XCIkaWRcIjpcIjVcIixcIlNlbGVjdGVkTWFwcGluZ1wiOjUsXCJDb2x1bW5IZWFkZXJcIjpcIlBlcmNlbnRDb21wbGV0ZVwifV0ifSwiU2V0dGluZ3MiOnsiJGlkIjoiNDMzIiwiSW1wYU9wdGlvbnMiOnsiJGlkIjoiNDM0IiwiTGVmdFRvUmlnaHQiOmZhbHNlLCJQYXlsb2FkT3B0aW9ucyI6Mn0sIlVzZUNvbXByZXNzaW9uIjpmYWxzZSwiQ29tcHJlc2lvblBlcmNlbnRhZ2UiOjAuMCwiSW5hY3RpdmVJbnRlcnZhbFdpZHRoVGhyZXNob2xkIjowLjAsIkluYWN0aXZlSW50ZXJ2YWxXaWR0aCI6MC4wLCJTcGxpdFRhc2tzIjpmYWxzZSwiVXNlQ2x1c3RlciI6ZmFsc2UsIkVwc2lsb24iOjAuMCwiTWluUG9pbnRzVG9Gb3JtQUNsdXN0ZXIiOjAsIkdlbmVyYXRlSW52aXNpYmxlU2hhcGVzIjpmYWxzZSwiU21hcnRUaW1lbGluZVRhc2tQZXJjZW50YWdlRml0IjpmYWxzZX0sIklzTmV3IjpmYWxzZSwiSW1wb3J0VHlwZSI6MCwiRmlsZVBhdGgiOm51bGwsIlRpbWVDb25maWd1cmF0aW9uIjp7IiRpZCI6IjQzNSIsIlVzZVRpbWUiOnRydWUsIldvcmtEYXlTdGFydCI6IjA4OjAwOjAwIiwiV29ya0RheUVuZCI6IjE3OjAwOjAwIn0sIkxhc3RVc2VkVGVtcGxhdGVJZCI6ImMxMWY2ZjQ5LTdkYjgtNDVmZC1iYTMyLWJmY2FlYTQ5MmYzOSIsIkZpcnN0V2Vla09mWWVhciI6MCwiUGxhY2VNaWxlc3RvbmVBdFRoZUJlZ2lubmluZ09mVGhlRGF5IjpmYWxzZX0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ELAPSEDSTYLE" val="Hide"/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TODAYPOSITION" val="Auto"/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B&amp;L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034EA2"/>
      </a:accent1>
      <a:accent2>
        <a:srgbClr val="FFC000"/>
      </a:accent2>
      <a:accent3>
        <a:srgbClr val="4C4B9A"/>
      </a:accent3>
      <a:accent4>
        <a:srgbClr val="45A6DD"/>
      </a:accent4>
      <a:accent5>
        <a:srgbClr val="00833D"/>
      </a:accent5>
      <a:accent6>
        <a:srgbClr val="F58A4B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&amp;L">
    <a:dk1>
      <a:srgbClr val="4D4D4D"/>
    </a:dk1>
    <a:lt1>
      <a:srgbClr val="FFFFFF"/>
    </a:lt1>
    <a:dk2>
      <a:srgbClr val="034EA2"/>
    </a:dk2>
    <a:lt2>
      <a:srgbClr val="D3E8F9"/>
    </a:lt2>
    <a:accent1>
      <a:srgbClr val="034EA2"/>
    </a:accent1>
    <a:accent2>
      <a:srgbClr val="FFC000"/>
    </a:accent2>
    <a:accent3>
      <a:srgbClr val="4C4B9A"/>
    </a:accent3>
    <a:accent4>
      <a:srgbClr val="45A6DD"/>
    </a:accent4>
    <a:accent5>
      <a:srgbClr val="00833D"/>
    </a:accent5>
    <a:accent6>
      <a:srgbClr val="F58A4B"/>
    </a:accent6>
    <a:hlink>
      <a:srgbClr val="0563C1"/>
    </a:hlink>
    <a:folHlink>
      <a:srgbClr val="24337E"/>
    </a:folHlink>
  </a:clrScheme>
  <a:fontScheme name="Custom 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8D58B77651183749A0411611C51B4F88" ma:contentTypeVersion="5" ma:contentTypeDescription="Create a new document in this library." ma:contentTypeScope="" ma:versionID="fb7c8dce9e22b3eb972f5af2aede6f8c">
  <xsd:schema xmlns:xsd="http://www.w3.org/2001/XMLSchema" xmlns:xs="http://www.w3.org/2001/XMLSchema" xmlns:p="http://schemas.microsoft.com/office/2006/metadata/properties" xmlns:ns3="4c847367-3df0-44ae-b9e7-0bb0055c5180" xmlns:ns4="b9a1bbf4-3872-40cb-a1a3-b88a292b9176" targetNamespace="http://schemas.microsoft.com/office/2006/metadata/properties" ma:root="true" ma:fieldsID="70d456b49ac6cfd212f8afb5e9456455" ns3:_="" ns4:_="">
    <xsd:import namespace="4c847367-3df0-44ae-b9e7-0bb0055c5180"/>
    <xsd:import namespace="b9a1bbf4-3872-40cb-a1a3-b88a292b9176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  <xsd:element ref="ns3:EC_ARES_NUMBER" minOccurs="0"/>
                <xsd:element ref="ns3:EC_ARES_DATE_TRANSFERRED" minOccurs="0"/>
                <xsd:element ref="ns3:EC_ARES_TRANSFERRED_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47367-3df0-44ae-b9e7-0bb0055c5180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  <xsd:element name="EC_ARES_NUMBER" ma:index="18" nillable="true" ma:displayName="Ares Number" ma:format="Hyperlink" ma:hidden="true" ma:internalName="EC_ARES_NUMBE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EC_ARES_DATE_TRANSFERRED" ma:index="19" nillable="true" ma:displayName="Transferred to Ares" ma:format="DateTime" ma:hidden="true" ma:internalName="EC_ARES_DATE_TRANSFERRED">
      <xsd:simpleType>
        <xsd:restriction base="dms:DateTime"/>
      </xsd:simpleType>
    </xsd:element>
    <xsd:element name="EC_ARES_TRANSFERRED_BY" ma:index="20" nillable="true" ma:displayName="Transferred By" ma:hidden="true" ma:internalName="EC_ARES_TRANSFERRED_B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1bbf4-3872-40cb-a1a3-b88a292b9176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4c847367-3df0-44ae-b9e7-0bb0055c5180" xsi:nil="true"/>
    <EC_ARES_DATE_TRANSFERRED xmlns="4c847367-3df0-44ae-b9e7-0bb0055c5180" xsi:nil="true"/>
    <EC_ARES_TRANSFERRED_BY xmlns="4c847367-3df0-44ae-b9e7-0bb0055c5180" xsi:nil="true"/>
    <EC_Collab_DocumentLanguage xmlns="4c847367-3df0-44ae-b9e7-0bb0055c5180">EN</EC_Collab_DocumentLanguage>
    <EC_ARES_NUMBER xmlns="4c847367-3df0-44ae-b9e7-0bb0055c5180">
      <Url xsi:nil="true"/>
      <Description xsi:nil="true"/>
    </EC_ARES_NUMBER>
    <EC_Collab_Status xmlns="4c847367-3df0-44ae-b9e7-0bb0055c5180">Not Started</EC_Collab_Status>
    <_dlc_DocId xmlns="b9a1bbf4-3872-40cb-a1a3-b88a292b9176">NHRUTF4F6DR2-1904422751-80</_dlc_DocId>
    <_dlc_DocIdUrl xmlns="b9a1bbf4-3872-40cb-a1a3-b88a292b9176">
      <Url>https://myintracomm-collab.ec.europa.eu/dg/budg/BL_comm/_layouts/15/DocIdRedir.aspx?ID=NHRUTF4F6DR2-1904422751-80</Url>
      <Description>NHRUTF4F6DR2-1904422751-80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BBSettings xmlns="http://schemas.bloomberg.com/settings/1.0">
  <Item name="DocumentId_Charts">{E14233B0-FE17-45CE-B75E-306EE668FC5E}</Item>
  <Item xmlns="" name="ShapesMap_Charts">{"{E14233B0-FE17-45CE-B75E-306EE668FC5E}":{"315":{},"317":{},"330":{},"342":{},"355":{},"357":{},"383":{},"440":{},"455":{},"506":{},"526":{},"566":{},"568":{},"569":{},"573":{},"575":{},"576":{},"587":{},"588":{},"589":{},"605":{},"635":{},"637":{},"638":{},"639":{},"651":{},"667":{},"674":{},"675":{},"684":{},"689":{},"692":{},"693":{},"696":{},"700":{},"701":{},"702":{},"764":{},"789":{},"792":{},"793":{},"794":{},"795":{},"797":{},"850":{},"851":{},"855":{},"856":{},"857":{}}}</Item>
</BBSettings>
</file>

<file path=customXml/itemProps1.xml><?xml version="1.0" encoding="utf-8"?>
<ds:datastoreItem xmlns:ds="http://schemas.openxmlformats.org/officeDocument/2006/customXml" ds:itemID="{9D4D23F0-955B-4D8A-B403-D7176D33D0CE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c847367-3df0-44ae-b9e7-0bb0055c5180"/>
    <ds:schemaRef ds:uri="b9a1bbf4-3872-40cb-a1a3-b88a292b917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8CB186-F992-4914-B861-A156B5FC5E38}">
  <ds:schemaRefs>
    <ds:schemaRef ds:uri="b9a1bbf4-3872-40cb-a1a3-b88a292b917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c847367-3df0-44ae-b9e7-0bb0055c518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A22F63-033B-4B6B-9882-B4B217705EA0}">
  <ds:schemaRefs>
    <ds:schemaRef ds:uri="http://schemas.microsoft.com/sharepoint/events"/>
    <ds:schemaRef ds:uri="http://www.w3.org/2000/xmlns/"/>
  </ds:schemaRefs>
</ds:datastoreItem>
</file>

<file path=customXml/itemProps4.xml><?xml version="1.0" encoding="utf-8"?>
<ds:datastoreItem xmlns:ds="http://schemas.openxmlformats.org/officeDocument/2006/customXml" ds:itemID="{1D668771-A32A-4103-B16B-E940F76DCADA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B807A35-82C8-482D-B43E-F015A5CC7680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</TotalTime>
  <Words>4907</Words>
  <Application>Microsoft Office PowerPoint</Application>
  <PresentationFormat>Widescreen</PresentationFormat>
  <Paragraphs>660</Paragraphs>
  <Slides>49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MS PGothic</vt:lpstr>
      <vt:lpstr>Arial</vt:lpstr>
      <vt:lpstr>Calibri</vt:lpstr>
      <vt:lpstr>EC Square Sans Cond Pro</vt:lpstr>
      <vt:lpstr>EC Square Sans Pro</vt:lpstr>
      <vt:lpstr>EC Square Sans Pro Medium</vt:lpstr>
      <vt:lpstr>Open Sans</vt:lpstr>
      <vt:lpstr>Times New Roman</vt:lpstr>
      <vt:lpstr>Wingdings</vt:lpstr>
      <vt:lpstr>Office Theme</vt:lpstr>
      <vt:lpstr>EU Investor Presentation </vt:lpstr>
      <vt:lpstr>The European Union:  Who we are</vt:lpstr>
      <vt:lpstr>The EU: A unique union of sovereign states</vt:lpstr>
      <vt:lpstr>The EU as an issuer</vt:lpstr>
      <vt:lpstr>EU issuances support EU policy objectives</vt:lpstr>
      <vt:lpstr>How EU debt: a direct and unconditional obligation of the EU</vt:lpstr>
      <vt:lpstr>High credit strength</vt:lpstr>
      <vt:lpstr>Favourable regulatory treatment of EU-Bonds</vt:lpstr>
      <vt:lpstr>The Evolution of EU issuances</vt:lpstr>
      <vt:lpstr>EU issuances:  Supporting EU political priorities at unprecedented scale</vt:lpstr>
      <vt:lpstr>Covid-19 crisis: A game-changer for EU issuances</vt:lpstr>
      <vt:lpstr>Increased issuances to provide financial assistance to Ukraine in response to Russia’s invasion </vt:lpstr>
      <vt:lpstr>Ramp-up of borrowing with reinforced budgetary backing</vt:lpstr>
      <vt:lpstr>EU Funding approach</vt:lpstr>
      <vt:lpstr>The unified funding approach: EU’s single funding approach</vt:lpstr>
      <vt:lpstr>The unified funding approach in a nutshell</vt:lpstr>
      <vt:lpstr>PowerPoint Presentation</vt:lpstr>
      <vt:lpstr>EU funding pillar (1) – EU-Bonds</vt:lpstr>
      <vt:lpstr>EU funding pillar (2) – EU-Bills</vt:lpstr>
      <vt:lpstr>Primary Dealer Network</vt:lpstr>
      <vt:lpstr>NextGenerationEU:  Green Bonds</vt:lpstr>
      <vt:lpstr>NextGenerationEU: a key part of EU’s green transformation</vt:lpstr>
      <vt:lpstr>NextGenerationEU: Green Bonds</vt:lpstr>
      <vt:lpstr>The NGEU Green Bond Framework (1)</vt:lpstr>
      <vt:lpstr>The NGEU Green Bond Framework (2)</vt:lpstr>
      <vt:lpstr>NGEU Green Bonds Allocation and Impact Report</vt:lpstr>
      <vt:lpstr>NGEU Green Bond Dashboard</vt:lpstr>
      <vt:lpstr>EU Issuances:  State of play</vt:lpstr>
      <vt:lpstr>Increasing amounts of EU outstanding bonds</vt:lpstr>
      <vt:lpstr>EU issuance volumes comparable to those of the largest EGBs </vt:lpstr>
      <vt:lpstr>A liquid curve of EU benchmark bonds</vt:lpstr>
      <vt:lpstr>PowerPoint Presentation</vt:lpstr>
      <vt:lpstr>EU issuances:  market performance</vt:lpstr>
      <vt:lpstr>EU-Bonds’ liquidity similar to European sovereigns</vt:lpstr>
      <vt:lpstr>EU-Bonds are offering attractive relative returns (1)</vt:lpstr>
      <vt:lpstr>PowerPoint Presentation</vt:lpstr>
      <vt:lpstr>EU issuances: future outlook and further developments</vt:lpstr>
      <vt:lpstr>High funding needs between 2025-2027</vt:lpstr>
      <vt:lpstr>High funding needs between 2025-2027</vt:lpstr>
      <vt:lpstr>EU Funding Plan H1 2025</vt:lpstr>
      <vt:lpstr>In summary: EU-Bond market increasingly like those of large, liquid EGBs</vt:lpstr>
      <vt:lpstr>EU as an issuer:  Institutional structure unlike a typical supranational</vt:lpstr>
      <vt:lpstr>EU Bonds seen increasingly as substitutes for core area EGBs </vt:lpstr>
      <vt:lpstr>EU-Bond market increasingly like market of large, liquid EGBs</vt:lpstr>
      <vt:lpstr>Key milestones in EU’s development as an issuer</vt:lpstr>
      <vt:lpstr>Expected EU-Bonds outstanding of almost €1 trillion by 2026</vt:lpstr>
      <vt:lpstr>Key milestones still to cross </vt:lpstr>
      <vt:lpstr>Awards to EU borrowing and lending activities</vt:lpstr>
      <vt:lpstr>For more information: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Cian Prendergast</dc:creator>
  <cp:keywords/>
  <dc:description/>
  <cp:lastModifiedBy>Lara PAVANELLO</cp:lastModifiedBy>
  <cp:revision>1545</cp:revision>
  <cp:lastPrinted>2024-12-10T15:34:46Z</cp:lastPrinted>
  <dcterms:created xsi:type="dcterms:W3CDTF">2021-04-09T07:29:50Z</dcterms:created>
  <dcterms:modified xsi:type="dcterms:W3CDTF">2025-02-28T14:40:59Z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0x010100258AA79CEB83498886A3A08681123250008D58B77651183749A0411611C51B4F88</vt:lpwstr>
  </property>
  <property fmtid="{D5CDD505-2E9C-101B-9397-08002B2CF9AE}" pid="3" name="_dlc_DocIdItemGuid">
    <vt:lpwstr>f4125a59-5633-48b4-877b-cc137b6b2da9</vt:lpwstr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2023-09-22T08:24:07Z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75a768d3-69d9-45fa-9d8e-b9667805b1c6</vt:lpwstr>
  </property>
  <property fmtid="{D5CDD505-2E9C-101B-9397-08002B2CF9AE}" pid="10" name="MSIP_Label_6bd9ddd1-4d20-43f6-abfa-fc3c07406f94_ContentBits">
    <vt:lpwstr>0</vt:lpwstr>
  </property>
</Properties>
</file>