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920" r:id="rId4"/>
  </p:sldMasterIdLst>
  <p:notesMasterIdLst>
    <p:notesMasterId r:id="rId27"/>
  </p:notesMasterIdLst>
  <p:handoutMasterIdLst>
    <p:handoutMasterId r:id="rId28"/>
  </p:handoutMasterIdLst>
  <p:sldIdLst>
    <p:sldId id="256" r:id="rId5"/>
    <p:sldId id="406" r:id="rId6"/>
    <p:sldId id="367" r:id="rId7"/>
    <p:sldId id="1516" r:id="rId8"/>
    <p:sldId id="1518" r:id="rId9"/>
    <p:sldId id="1520" r:id="rId10"/>
    <p:sldId id="403" r:id="rId11"/>
    <p:sldId id="1521" r:id="rId12"/>
    <p:sldId id="5581" r:id="rId13"/>
    <p:sldId id="404" r:id="rId14"/>
    <p:sldId id="5566" r:id="rId15"/>
    <p:sldId id="1524" r:id="rId16"/>
    <p:sldId id="5577" r:id="rId17"/>
    <p:sldId id="5578" r:id="rId18"/>
    <p:sldId id="5580" r:id="rId19"/>
    <p:sldId id="5579" r:id="rId20"/>
    <p:sldId id="5562" r:id="rId21"/>
    <p:sldId id="5563" r:id="rId22"/>
    <p:sldId id="405" r:id="rId23"/>
    <p:sldId id="1533" r:id="rId24"/>
    <p:sldId id="1531" r:id="rId25"/>
    <p:sldId id="402" r:id="rId26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092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  <p:ext uri="http://customooxmlschemas.google.com/">
      <go:slidesCustomData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="" r:id="rId53" roundtripDataSignature="AMtx7mh3YP3xexYcFoahXa2ehi0H5V4Zaw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CE93F4B-547A-BECB-3553-A0C4A60EAF0C}" name="BOULANGER Victor (DIGIT)" initials="B(" userId="S::victor.boulanger@ec.europa.eu::263fa590-a22c-465d-b64f-8aa4ddabb6bc" providerId="AD"/>
  <p188:author id="{C838B3D6-B75C-727D-9CE0-8FB94701AE12}" name="MERLE Philippe (DIGIT)" initials="PM" userId="S::Philippe.MERLE@ec.europa.eu::4b2f94a1-69d4-4023-8c4e-6c29643752f6" providerId="AD"/>
  <p188:author id="{C05383F3-1795-6C0B-5859-22F85252F5B1}" name="LAMBRECHT Regine (ESTAT-EXT)" initials="RL" userId="S::Regine.LAMBRECHT@ext.ec.europa.eu::1a5166bf-0d9b-4429-b96c-64f3c887b7a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D2E6"/>
    <a:srgbClr val="003399"/>
    <a:srgbClr val="000000"/>
    <a:srgbClr val="0D0D0D"/>
    <a:srgbClr val="FFD34E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840" y="62"/>
      </p:cViewPr>
      <p:guideLst>
        <p:guide orient="horz" pos="209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3" Type="http://customschemas.google.com/relationships/presentationmetadata" Target="metadata"/><Relationship Id="rId58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56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64D34D8-E3B4-F069-6ADD-F8D442E609B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2191E5-897D-1F21-6B64-C79FF3AD2E9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7E606C-77CD-45C1-9571-DE74CA837D88}" type="datetimeFigureOut">
              <a:rPr lang="en-IE" smtClean="0"/>
              <a:t>18/02/2026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903FA3-5DC7-AAE3-B405-7184FD6B12E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454CF8-DBD9-2EAE-C757-6C20B658552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A08B9C-ED77-41BB-BC53-D69EC8827C7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153203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0CC6BC-085F-4453-9E1D-EFCF9D80DAAA}" type="slidenum">
              <a:rPr lang="en-IE" smtClean="0"/>
              <a:t>13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305155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0CC6BC-085F-4453-9E1D-EFCF9D80DAAA}" type="slidenum">
              <a:rPr lang="en-IE" smtClean="0"/>
              <a:t>14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855154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D205E8-686A-6E08-3A5B-93BF7F915F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86D389-4E93-7A18-E003-6342B34403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E02220C-FAE3-0DF1-EB40-4A325F046B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9D6328-6F6C-3206-EC39-A11EEEB244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0CC6BC-085F-4453-9E1D-EFCF9D80DAAA}" type="slidenum">
              <a:rPr lang="en-IE" smtClean="0"/>
              <a:t>15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851850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160843-08F3-8265-B8F9-3F047BB045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BD484B-E3C2-54D2-51EB-44365E06AF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5A41D3-D4E5-3868-4604-9C64C0A4E2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82124E-67BA-1BC7-2CEE-604A9714E7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0CC6BC-085F-4453-9E1D-EFCF9D80DAAA}" type="slidenum">
              <a:rPr lang="en-IE" smtClean="0"/>
              <a:t>16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695213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39811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88910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767DCF-D258-3A03-896E-605A7C2FC0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83FFDF-5621-5E9D-5B3B-FD74943AAB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AFC8D90-E8D3-0257-06A7-33625E814B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E387BF-AAAC-E466-6F90-7DF7538D5F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0CC6BC-085F-4453-9E1D-EFCF9D80DAAA}" type="slidenum">
              <a:rPr lang="en-IE" smtClean="0"/>
              <a:t>20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136088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0CC6BC-085F-4453-9E1D-EFCF9D80DAAA}" type="slidenum">
              <a:rPr lang="en-IE" smtClean="0"/>
              <a:t>21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2868647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71781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76464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0CC6BC-085F-4453-9E1D-EFCF9D80DAAA}" type="slidenum">
              <a:rPr lang="en-IE" smtClean="0"/>
              <a:t>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635813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0CC6BC-085F-4453-9E1D-EFCF9D80DAAA}" type="slidenum">
              <a:rPr lang="en-IE" smtClean="0"/>
              <a:t>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412527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0CC6BC-085F-4453-9E1D-EFCF9D80DAAA}" type="slidenum">
              <a:rPr lang="en-IE" smtClean="0"/>
              <a:t>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786306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41764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689B08-4F41-9899-4166-F34D469E6B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EB00D7-122A-E7E9-BD19-5458EE79CC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ABDF97-A592-1B89-9C51-8C9AED1133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85A3F8-256A-E323-0B73-ECD59F210F2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35707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349079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0CC6BC-085F-4453-9E1D-EFCF9D80DAAA}" type="slidenum">
              <a:rPr lang="en-IE" smtClean="0"/>
              <a:t>12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21253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page option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45A8A8-67CD-81F3-2592-BF66DBAB56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3683" t="13939" r="15900" b="14943"/>
          <a:stretch>
            <a:fillRect/>
          </a:stretch>
        </p:blipFill>
        <p:spPr>
          <a:xfrm>
            <a:off x="0" y="0"/>
            <a:ext cx="12346456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675400-3E4A-4805-76D4-89E3DBA229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17486"/>
            <a:ext cx="2743200" cy="172523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algn="l"/>
            <a:r>
              <a:rPr lang="fr-BE"/>
              <a:t>DD/MM/YYYY</a:t>
            </a:r>
            <a:endParaRPr lang="en-IE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B290A50-B43D-A2B6-515F-75425256AC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040714"/>
            <a:ext cx="10515600" cy="1020337"/>
          </a:xfrm>
          <a:noFill/>
        </p:spPr>
        <p:txBody>
          <a:bodyPr>
            <a:noAutofit/>
          </a:bodyPr>
          <a:lstStyle>
            <a:lvl1pPr>
              <a:defRPr sz="8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a title</a:t>
            </a:r>
            <a:endParaRPr lang="en-IE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69D02D42-BA7D-84CC-873F-80F08362B35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4219575"/>
            <a:ext cx="4929188" cy="61118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600E4EF-7051-9AAC-2C78-0958FBC514BC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38199" y="5243158"/>
            <a:ext cx="3176847" cy="304616"/>
          </a:xfrm>
          <a:solidFill>
            <a:schemeClr val="accent1"/>
          </a:solidFill>
          <a:ln w="12700" cap="rnd">
            <a:noFill/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 descr="European Commission">
            <a:extLst>
              <a:ext uri="{FF2B5EF4-FFF2-40B4-BE49-F238E27FC236}">
                <a16:creationId xmlns:a16="http://schemas.microsoft.com/office/drawing/2014/main" id="{C01296D8-50CA-E473-E5CE-28F51F30AB6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/>
          <p:nvPr userDrawn="1"/>
        </p:nvPicPr>
        <p:blipFill>
          <a:blip r:embed="rId3"/>
          <a:stretch>
            <a:fillRect/>
          </a:stretch>
        </p:blipFill>
        <p:spPr>
          <a:xfrm>
            <a:off x="9463383" y="5738784"/>
            <a:ext cx="2544024" cy="9410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750155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2160" userDrawn="1">
          <p15:clr>
            <a:srgbClr val="FBAE40"/>
          </p15:clr>
        </p15:guide>
        <p15:guide id="4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ody text two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B94DFF5-143B-88BB-5B2C-0855EC81E8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2561" b="24898"/>
          <a:stretch>
            <a:fillRect/>
          </a:stretch>
        </p:blipFill>
        <p:spPr>
          <a:xfrm>
            <a:off x="0" y="22961"/>
            <a:ext cx="12192000" cy="68350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F6E74-65E4-088E-A627-F5CBCB9E0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989056"/>
            <a:ext cx="5019675" cy="3271102"/>
          </a:xfrm>
          <a:noFill/>
        </p:spPr>
        <p:txBody>
          <a:bodyPr lIns="144000" tIns="144000" rIns="144000" bIns="144000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F39DED1-43B7-A54B-D3D7-54792E535D26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334125" y="1989056"/>
            <a:ext cx="5019675" cy="3271102"/>
          </a:xfrm>
          <a:noFill/>
        </p:spPr>
        <p:txBody>
          <a:bodyPr lIns="144000" tIns="144000" rIns="144000" bIns="144000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56910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ody text two column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22E3811-48EA-62F6-1989-2C94FFC73E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2561" b="24898"/>
          <a:stretch>
            <a:fillRect/>
          </a:stretch>
        </p:blipFill>
        <p:spPr>
          <a:xfrm>
            <a:off x="0" y="22961"/>
            <a:ext cx="12192000" cy="68350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F6E74-65E4-088E-A627-F5CBCB9E0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5733" y="1989056"/>
            <a:ext cx="5019675" cy="3271102"/>
          </a:xfrm>
          <a:solidFill>
            <a:schemeClr val="accent1"/>
          </a:solidFill>
        </p:spPr>
        <p:txBody>
          <a:bodyPr lIns="144000" tIns="144000" rIns="144000" bIns="144000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C0E4D59-AF6A-8993-094A-5A4FED57EA37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334125" y="1989056"/>
            <a:ext cx="5019675" cy="3271102"/>
          </a:xfrm>
          <a:solidFill>
            <a:schemeClr val="accent1"/>
          </a:solidFill>
        </p:spPr>
        <p:txBody>
          <a:bodyPr lIns="144000" tIns="144000" rIns="144000" bIns="144000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4545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ody text two columns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CFF5A33-C6FF-7EDD-F0D7-92208DFEEC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2561" b="24898"/>
          <a:stretch>
            <a:fillRect/>
          </a:stretch>
        </p:blipFill>
        <p:spPr>
          <a:xfrm>
            <a:off x="0" y="22961"/>
            <a:ext cx="12192000" cy="68350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0920A60-FD35-93DC-D952-15BAEF0C0BB5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838200" y="2029022"/>
            <a:ext cx="5019674" cy="460375"/>
          </a:xfrm>
          <a:solidFill>
            <a:schemeClr val="accent1"/>
          </a:solidFill>
          <a:ln w="12700" cap="rnd">
            <a:noFill/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72000" rIns="72000" bIns="7200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F6E74-65E4-088E-A627-F5CBCB9E0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2724150"/>
            <a:ext cx="5019675" cy="2536008"/>
          </a:xfrm>
          <a:noFill/>
        </p:spPr>
        <p:txBody>
          <a:bodyPr lIns="144000" tIns="144000" rIns="144000" bIns="144000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6B8E071-31DF-2C06-04A9-3BC538CDA6CD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6334126" y="2029022"/>
            <a:ext cx="5019674" cy="460375"/>
          </a:xfrm>
          <a:solidFill>
            <a:schemeClr val="accent1"/>
          </a:solidFill>
          <a:ln w="12700" cap="rnd">
            <a:noFill/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72000" rIns="72000" bIns="7200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18A63BF-772E-9151-C37F-6751BC1781DA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6334125" y="2724150"/>
            <a:ext cx="5019675" cy="2536008"/>
          </a:xfrm>
          <a:noFill/>
        </p:spPr>
        <p:txBody>
          <a:bodyPr lIns="144000" tIns="144000" rIns="144000" bIns="144000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7298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ody text two columns with subtitle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B66716A-94E8-A905-9E0A-009C33B0B4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3894" t="29285" r="14030" b="14176"/>
          <a:stretch>
            <a:fillRect/>
          </a:stretch>
        </p:blipFill>
        <p:spPr>
          <a:xfrm>
            <a:off x="-33547" y="1473200"/>
            <a:ext cx="12225547" cy="5384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0920A60-FD35-93DC-D952-15BAEF0C0BB5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838200" y="2029022"/>
            <a:ext cx="5019674" cy="460375"/>
          </a:xfrm>
          <a:solidFill>
            <a:schemeClr val="accent1"/>
          </a:solidFill>
          <a:ln w="12700" cap="rnd">
            <a:noFill/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72000" rIns="72000" bIns="7200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F6E74-65E4-088E-A627-F5CBCB9E0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2724150"/>
            <a:ext cx="5019675" cy="2536008"/>
          </a:xfrm>
          <a:noFill/>
        </p:spPr>
        <p:txBody>
          <a:bodyPr lIns="144000" tIns="144000" rIns="144000" bIns="144000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6B8E071-31DF-2C06-04A9-3BC538CDA6CD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6334126" y="2029022"/>
            <a:ext cx="5019674" cy="460375"/>
          </a:xfrm>
          <a:solidFill>
            <a:schemeClr val="accent1"/>
          </a:solidFill>
          <a:ln w="12700" cap="rnd">
            <a:noFill/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72000" rIns="72000" bIns="7200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18A63BF-772E-9151-C37F-6751BC1781DA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6334125" y="2724150"/>
            <a:ext cx="5019675" cy="2536008"/>
          </a:xfrm>
          <a:noFill/>
        </p:spPr>
        <p:txBody>
          <a:bodyPr lIns="144000" tIns="144000" rIns="144000" bIns="144000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7262511B-BA2E-7984-66D6-B5152DA09D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6665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ody text two columns colured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03B304E-D2E0-5748-00C6-77BB703A12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3894" t="29285" r="14030" b="14176"/>
          <a:stretch>
            <a:fillRect/>
          </a:stretch>
        </p:blipFill>
        <p:spPr>
          <a:xfrm>
            <a:off x="-33547" y="1473200"/>
            <a:ext cx="12225547" cy="5384800"/>
          </a:xfrm>
          <a:prstGeom prst="rect">
            <a:avLst/>
          </a:prstGeom>
        </p:spPr>
      </p:pic>
      <p:pic>
        <p:nvPicPr>
          <p:cNvPr id="9" name="Picture 8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22B46DA4-CDDE-5119-2E5E-AD549E681C9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F6E74-65E4-088E-A627-F5CBCB9E0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587083"/>
            <a:ext cx="4670502" cy="2899317"/>
          </a:xfrm>
          <a:noFill/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36259F-C7F8-D963-3DFD-92239B4D3F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587083"/>
            <a:ext cx="5181600" cy="2899317"/>
          </a:xfrm>
          <a:noFill/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02BBC44B-821F-21ED-8464-03E5216981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7603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ody text three column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961A527-8922-3329-D225-E7DF059AEC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2561" b="24898"/>
          <a:stretch>
            <a:fillRect/>
          </a:stretch>
        </p:blipFill>
        <p:spPr>
          <a:xfrm>
            <a:off x="0" y="22961"/>
            <a:ext cx="12192000" cy="68350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F6E74-65E4-088E-A627-F5CBCB9E0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89056"/>
            <a:ext cx="3055070" cy="3299381"/>
          </a:xfrm>
          <a:solidFill>
            <a:schemeClr val="accent1"/>
          </a:solidFill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1A8786C-FCBD-3783-706E-0CBF5B0343E3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629467" y="1989056"/>
            <a:ext cx="3056400" cy="3299381"/>
          </a:xfrm>
          <a:solidFill>
            <a:schemeClr val="accent1"/>
          </a:solidFill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4DC31AC-D39C-A8A3-ED76-D3399E224DE3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297400" y="1989056"/>
            <a:ext cx="3056400" cy="3299381"/>
          </a:xfrm>
          <a:solidFill>
            <a:schemeClr val="accent1"/>
          </a:solidFill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017306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ody text three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1D35854-1054-E5F6-414A-E57EE3EA2C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2561" b="24898"/>
          <a:stretch>
            <a:fillRect/>
          </a:stretch>
        </p:blipFill>
        <p:spPr>
          <a:xfrm>
            <a:off x="0" y="22961"/>
            <a:ext cx="12192000" cy="68350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F6E74-65E4-088E-A627-F5CBCB9E0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89056"/>
            <a:ext cx="3055070" cy="3299381"/>
          </a:xfrm>
        </p:spPr>
        <p:txBody>
          <a:bodyPr>
            <a:noAutofit/>
          </a:bodyPr>
          <a:lstStyle>
            <a:lvl1pPr marL="0" indent="0">
              <a:buClr>
                <a:schemeClr val="tx2"/>
              </a:buClr>
              <a:buSzPct val="150000"/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FF39438-760E-ED2B-8243-319A5EF04778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568465" y="1989055"/>
            <a:ext cx="3055070" cy="3299381"/>
          </a:xfrm>
        </p:spPr>
        <p:txBody>
          <a:bodyPr>
            <a:noAutofit/>
          </a:bodyPr>
          <a:lstStyle>
            <a:lvl1pPr marL="0" indent="0">
              <a:buClr>
                <a:schemeClr val="tx2"/>
              </a:buClr>
              <a:buSzPct val="150000"/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2284C9D-0459-8584-A6B3-FFE83837141D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298730" y="1989055"/>
            <a:ext cx="3055070" cy="3299381"/>
          </a:xfrm>
        </p:spPr>
        <p:txBody>
          <a:bodyPr>
            <a:noAutofit/>
          </a:bodyPr>
          <a:lstStyle>
            <a:lvl1pPr marL="0" indent="0">
              <a:buClr>
                <a:schemeClr val="tx2"/>
              </a:buClr>
              <a:buSzPct val="150000"/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724403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ody text three columns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4B7F0CD-252B-1E4A-A7C0-C11DC97F25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2561" b="24898"/>
          <a:stretch>
            <a:fillRect/>
          </a:stretch>
        </p:blipFill>
        <p:spPr>
          <a:xfrm>
            <a:off x="0" y="22961"/>
            <a:ext cx="12192000" cy="68350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9E2655-E9DF-246B-F4FD-D62B2B37A4B3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838200" y="2029022"/>
            <a:ext cx="3045644" cy="460375"/>
          </a:xfrm>
          <a:solidFill>
            <a:schemeClr val="accent1"/>
          </a:solidFill>
          <a:ln w="12700" cap="rnd">
            <a:noFill/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72000" rIns="72000" bIns="7200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1C7A71E-B4AA-350C-C619-6CD926C5FB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690199"/>
            <a:ext cx="3045644" cy="2598238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B64B145-4048-55E1-B2E9-6B27CC0E5870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4586925" y="2010169"/>
            <a:ext cx="3132055" cy="460375"/>
          </a:xfrm>
          <a:solidFill>
            <a:schemeClr val="accent1"/>
          </a:solidFill>
          <a:ln w="12700" cap="rnd">
            <a:noFill/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72000" rIns="72000" bIns="7200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56044468-6F92-BCD9-357B-E33281665606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586926" y="2690199"/>
            <a:ext cx="3132055" cy="2598238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E2839C1-28EB-C84A-8FE0-1EB86DE1BDEE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8422064" y="2029022"/>
            <a:ext cx="3045644" cy="460375"/>
          </a:xfrm>
          <a:solidFill>
            <a:schemeClr val="accent1"/>
          </a:solidFill>
          <a:ln w="12700" cap="rnd">
            <a:noFill/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72000" rIns="72000" bIns="7200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A1E8E11D-2B2A-C5C5-EFFC-16D798510576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422064" y="2690199"/>
            <a:ext cx="3045644" cy="2598238"/>
          </a:xfrm>
        </p:spPr>
        <p:txBody>
          <a:bodyPr>
            <a:noAutofit/>
          </a:bodyPr>
          <a:lstStyle>
            <a:lvl1pPr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01717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text and image coloured backgroun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1F249C6-365B-F1D5-4C50-0F34C6997C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3894" t="13818" r="14030" b="14175"/>
          <a:stretch>
            <a:fillRect/>
          </a:stretch>
        </p:blipFill>
        <p:spPr>
          <a:xfrm>
            <a:off x="-33547" y="0"/>
            <a:ext cx="1222554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2" cy="816904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F9DE773-46A1-EE6A-D3DF-FC96DCA4C7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47851"/>
            <a:ext cx="4670502" cy="3638549"/>
          </a:xfrm>
          <a:noFill/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6CC71E5-FBEB-2751-9FF1-D81B32C5D66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50002" y="1825625"/>
            <a:ext cx="5003800" cy="3638550"/>
          </a:xfrm>
          <a:solidFill>
            <a:schemeClr val="tx2"/>
          </a:solidFill>
          <a:ln w="76200">
            <a:noFill/>
          </a:ln>
          <a:effectLst/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pic>
        <p:nvPicPr>
          <p:cNvPr id="6" name="Picture 5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93834467-B58A-08E2-AA0A-DB1D50F360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6195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text and image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9DAE481-36FD-2E9F-EDEB-F81119D43E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2561" b="24898"/>
          <a:stretch>
            <a:fillRect/>
          </a:stretch>
        </p:blipFill>
        <p:spPr>
          <a:xfrm>
            <a:off x="0" y="22961"/>
            <a:ext cx="12192000" cy="68350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2" cy="816904"/>
          </a:xfrm>
        </p:spPr>
        <p:txBody>
          <a:bodyPr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A9BD169-F6A4-2E23-F2D4-B7DED1FC99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47851"/>
            <a:ext cx="4670502" cy="3638549"/>
          </a:xfrm>
          <a:noFill/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6CC71E5-FBEB-2751-9FF1-D81B32C5D66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50002" y="1825625"/>
            <a:ext cx="5003800" cy="3638550"/>
          </a:xfrm>
          <a:solidFill>
            <a:schemeClr val="tx2"/>
          </a:solidFill>
          <a:ln w="76200">
            <a:noFill/>
          </a:ln>
          <a:effectLst/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859237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pag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5;p31">
            <a:extLst>
              <a:ext uri="{FF2B5EF4-FFF2-40B4-BE49-F238E27FC236}">
                <a16:creationId xmlns:a16="http://schemas.microsoft.com/office/drawing/2014/main" id="{D3CADB7B-43FA-62FF-A4B3-5E073752114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0" y="1981200"/>
            <a:ext cx="12192000" cy="487679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10E61F-C8F9-4190-1EE4-9217CF0F1D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594518"/>
            <a:ext cx="10515600" cy="1068400"/>
          </a:xfrm>
          <a:solidFill>
            <a:schemeClr val="bg1"/>
          </a:solidFill>
        </p:spPr>
        <p:txBody>
          <a:bodyPr lIns="144000" tIns="144000" rIns="144000" bIns="144000" anchor="b">
            <a:noAutofit/>
          </a:bodyPr>
          <a:lstStyle>
            <a:lvl1pPr>
              <a:defRPr sz="8800"/>
            </a:lvl1pPr>
          </a:lstStyle>
          <a:p>
            <a:r>
              <a:rPr lang="en-US"/>
              <a:t>Click to add a title</a:t>
            </a:r>
            <a:endParaRPr lang="en-IE"/>
          </a:p>
        </p:txBody>
      </p:sp>
      <p:sp>
        <p:nvSpPr>
          <p:cNvPr id="6" name="Content Placeholder 14">
            <a:extLst>
              <a:ext uri="{FF2B5EF4-FFF2-40B4-BE49-F238E27FC236}">
                <a16:creationId xmlns:a16="http://schemas.microsoft.com/office/drawing/2014/main" id="{F041A8C2-E23F-3F85-E8AE-2AEEB496419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2942564"/>
            <a:ext cx="4929188" cy="611188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A red dotted line with a couple of people&#10;&#10;Description automatically generated with medium confidence" hidden="1">
            <a:extLst>
              <a:ext uri="{FF2B5EF4-FFF2-40B4-BE49-F238E27FC236}">
                <a16:creationId xmlns:a16="http://schemas.microsoft.com/office/drawing/2014/main" id="{95398073-E69B-2867-360F-504F7007FD0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red dotted line with a couple of people&#10;&#10;Description automatically generated with medium confidence" hidden="1">
            <a:extLst>
              <a:ext uri="{FF2B5EF4-FFF2-40B4-BE49-F238E27FC236}">
                <a16:creationId xmlns:a16="http://schemas.microsoft.com/office/drawing/2014/main" id="{6437CF6F-3079-899D-F025-61C0BCD596A4}"/>
              </a:ext>
            </a:extLst>
          </p:cNvPr>
          <p:cNvPicPr/>
          <p:nvPr userDrawn="1"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European Commission">
            <a:extLst>
              <a:ext uri="{FF2B5EF4-FFF2-40B4-BE49-F238E27FC236}">
                <a16:creationId xmlns:a16="http://schemas.microsoft.com/office/drawing/2014/main" id="{97034CB8-2B4A-3519-77AF-1512D68F2797}"/>
              </a:ext>
            </a:extLst>
          </p:cNvPr>
          <p:cNvPicPr/>
          <p:nvPr userDrawn="1"/>
        </p:nvPicPr>
        <p:blipFill>
          <a:blip r:embed="rId3"/>
          <a:srcRect/>
          <a:stretch/>
        </p:blipFill>
        <p:spPr>
          <a:xfrm>
            <a:off x="170664" y="174518"/>
            <a:ext cx="2544024" cy="9158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395979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text and 4 images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68B1DD6-09A1-159D-54B0-785D839E3F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2561" b="24898"/>
          <a:stretch>
            <a:fillRect/>
          </a:stretch>
        </p:blipFill>
        <p:spPr>
          <a:xfrm>
            <a:off x="0" y="22961"/>
            <a:ext cx="12192000" cy="68350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2" cy="81690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Google Shape;91;p33">
            <a:extLst>
              <a:ext uri="{FF2B5EF4-FFF2-40B4-BE49-F238E27FC236}">
                <a16:creationId xmlns:a16="http://schemas.microsoft.com/office/drawing/2014/main" id="{A9F38C94-2545-ED67-4909-C5A475FCF803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3538332" y="2197664"/>
            <a:ext cx="2461591" cy="163815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0" name="Google Shape;95;p33">
            <a:extLst>
              <a:ext uri="{FF2B5EF4-FFF2-40B4-BE49-F238E27FC236}">
                <a16:creationId xmlns:a16="http://schemas.microsoft.com/office/drawing/2014/main" id="{45EC68E1-18F5-04CB-00B3-F8948F3B4F18}"/>
              </a:ext>
            </a:extLst>
          </p:cNvPr>
          <p:cNvSpPr>
            <a:spLocks noGrp="1"/>
          </p:cNvSpPr>
          <p:nvPr>
            <p:ph type="pic" idx="5"/>
          </p:nvPr>
        </p:nvSpPr>
        <p:spPr>
          <a:xfrm>
            <a:off x="6161035" y="2197663"/>
            <a:ext cx="2461593" cy="163815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0A4763F-1C9A-B628-1609-DA5C75C90F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802758" y="2197100"/>
            <a:ext cx="2519363" cy="16383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err="1"/>
              <a:t>cond</a:t>
            </a:r>
            <a:r>
              <a:rPr lang="en-US"/>
              <a:t> level</a:t>
            </a:r>
          </a:p>
        </p:txBody>
      </p:sp>
      <p:sp>
        <p:nvSpPr>
          <p:cNvPr id="15" name="Google Shape;91;p33">
            <a:extLst>
              <a:ext uri="{FF2B5EF4-FFF2-40B4-BE49-F238E27FC236}">
                <a16:creationId xmlns:a16="http://schemas.microsoft.com/office/drawing/2014/main" id="{0AB5F208-A96D-CEBC-874F-7B719FD86FEB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3538332" y="4031391"/>
            <a:ext cx="2461591" cy="163815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7" name="Google Shape;95;p33">
            <a:extLst>
              <a:ext uri="{FF2B5EF4-FFF2-40B4-BE49-F238E27FC236}">
                <a16:creationId xmlns:a16="http://schemas.microsoft.com/office/drawing/2014/main" id="{0AC28D44-5B34-89F9-D8AB-62E99E380E36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161035" y="4031390"/>
            <a:ext cx="2461593" cy="163815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14095A4F-385F-CF4A-5E10-E3628D85F6C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02758" y="4030827"/>
            <a:ext cx="2519363" cy="16383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092A6C90-A6CE-C107-4350-7906F5FDD7F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839" y="2197100"/>
            <a:ext cx="2519363" cy="16383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FA45C4F8-1803-A72B-10DF-5927ABF6E40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839" y="4030827"/>
            <a:ext cx="2519363" cy="16383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5047276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big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2;p30">
            <a:extLst>
              <a:ext uri="{FF2B5EF4-FFF2-40B4-BE49-F238E27FC236}">
                <a16:creationId xmlns:a16="http://schemas.microsoft.com/office/drawing/2014/main" id="{252B282C-4F3C-02C6-86A1-F51B8A650847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0" y="1"/>
            <a:ext cx="5388429" cy="6857999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6457" y="589047"/>
            <a:ext cx="7587343" cy="717240"/>
          </a:xfrm>
          <a:solidFill>
            <a:schemeClr val="bg1"/>
          </a:solidFill>
        </p:spPr>
        <p:txBody>
          <a:bodyPr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03EC882-6BB1-D514-72D9-A7D3FAE8C698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3766457" y="1895333"/>
            <a:ext cx="7587342" cy="3845577"/>
          </a:xfrm>
          <a:solidFill>
            <a:schemeClr val="bg1"/>
          </a:solidFill>
        </p:spPr>
        <p:txBody>
          <a:bodyPr>
            <a:noAutofit/>
          </a:bodyPr>
          <a:lstStyle>
            <a:lvl1pPr>
              <a:buClr>
                <a:schemeClr val="accent1"/>
              </a:buClr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59177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big photo coloured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2;p30">
            <a:extLst>
              <a:ext uri="{FF2B5EF4-FFF2-40B4-BE49-F238E27FC236}">
                <a16:creationId xmlns:a16="http://schemas.microsoft.com/office/drawing/2014/main" id="{252B282C-4F3C-02C6-86A1-F51B8A650847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0" y="1"/>
            <a:ext cx="5388429" cy="6857999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2F83483-47D9-4712-A8D7-6CBF61775821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125185" y="6162533"/>
            <a:ext cx="6090558" cy="390667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>
              <a:buNone/>
              <a:defRPr sz="1800" i="1"/>
            </a:lvl1pPr>
          </a:lstStyle>
          <a:p>
            <a:pPr lvl="0"/>
            <a:r>
              <a:rPr lang="en-US"/>
              <a:t>Click to edit Master text styles (caption)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5743" y="589047"/>
            <a:ext cx="5138057" cy="717240"/>
          </a:xfrm>
          <a:solidFill>
            <a:schemeClr val="bg1"/>
          </a:solidFill>
        </p:spPr>
        <p:txBody>
          <a:bodyPr lIns="72000" tIns="72000" rIns="72000" bIns="72000">
            <a:noAutofit/>
          </a:bodyPr>
          <a:lstStyle>
            <a:lvl1pPr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03EC882-6BB1-D514-72D9-A7D3FAE8C698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215743" y="1895333"/>
            <a:ext cx="5138056" cy="3845577"/>
          </a:xfrm>
          <a:solidFill>
            <a:schemeClr val="bg1"/>
          </a:solidFill>
        </p:spPr>
        <p:txBody>
          <a:bodyPr>
            <a:noAutofit/>
          </a:bodyPr>
          <a:lstStyle>
            <a:lvl1pPr marL="0" indent="0">
              <a:buClr>
                <a:schemeClr val="tx2"/>
              </a:buClr>
              <a:buSzPct val="150000"/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7724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big photo coloured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E23744B-3360-A202-DB2D-1F05692554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4468" t="5582" r="6995" b="12093"/>
          <a:stretch>
            <a:fillRect/>
          </a:stretch>
        </p:blipFill>
        <p:spPr>
          <a:xfrm>
            <a:off x="5388426" y="-3194"/>
            <a:ext cx="6803574" cy="6857998"/>
          </a:xfrm>
          <a:prstGeom prst="rect">
            <a:avLst/>
          </a:prstGeom>
        </p:spPr>
      </p:pic>
      <p:sp>
        <p:nvSpPr>
          <p:cNvPr id="3" name="Google Shape;72;p30">
            <a:extLst>
              <a:ext uri="{FF2B5EF4-FFF2-40B4-BE49-F238E27FC236}">
                <a16:creationId xmlns:a16="http://schemas.microsoft.com/office/drawing/2014/main" id="{252B282C-4F3C-02C6-86A1-F51B8A650847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0" y="1"/>
            <a:ext cx="5388429" cy="6857999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DE701F0-97E6-7792-DA18-AD6E08BC874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125185" y="6162533"/>
            <a:ext cx="6090558" cy="390667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>
              <a:buNone/>
              <a:defRPr sz="1800" i="1"/>
            </a:lvl1pPr>
          </a:lstStyle>
          <a:p>
            <a:pPr lvl="0"/>
            <a:r>
              <a:rPr lang="en-US"/>
              <a:t>Click to edit Master text styles (caption)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5743" y="589046"/>
            <a:ext cx="5138057" cy="1000267"/>
          </a:xfrm>
          <a:noFill/>
        </p:spPr>
        <p:txBody>
          <a:bodyPr lIns="72000" tIns="72000" rIns="72000" bIns="72000">
            <a:no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03EC882-6BB1-D514-72D9-A7D3FAE8C698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215743" y="1895333"/>
            <a:ext cx="5138056" cy="3845577"/>
          </a:xfrm>
          <a:noFill/>
        </p:spPr>
        <p:txBody>
          <a:bodyPr>
            <a:noAutofit/>
          </a:bodyPr>
          <a:lstStyle>
            <a:lvl1pPr marL="0" indent="0">
              <a:buClr>
                <a:schemeClr val="bg1"/>
              </a:buClr>
              <a:buSzPct val="150000"/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F07C9B7E-A9F7-E74E-8B7F-3BB737CA39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pic>
        <p:nvPicPr>
          <p:cNvPr id="9" name="Picture 8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B7786630-3DC2-B1C3-65DD-397E446197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2073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in 2 columns and big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DEF50F0-324B-9F57-B100-B05F8BA496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2561" b="24898"/>
          <a:stretch>
            <a:fillRect/>
          </a:stretch>
        </p:blipFill>
        <p:spPr>
          <a:xfrm>
            <a:off x="0" y="22961"/>
            <a:ext cx="12192000" cy="6835039"/>
          </a:xfrm>
          <a:prstGeom prst="rect">
            <a:avLst/>
          </a:prstGeom>
        </p:spPr>
      </p:pic>
      <p:sp>
        <p:nvSpPr>
          <p:cNvPr id="3" name="Google Shape;72;p30">
            <a:extLst>
              <a:ext uri="{FF2B5EF4-FFF2-40B4-BE49-F238E27FC236}">
                <a16:creationId xmlns:a16="http://schemas.microsoft.com/office/drawing/2014/main" id="{252B282C-4F3C-02C6-86A1-F51B8A650847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7773642" y="0"/>
            <a:ext cx="4418358" cy="6857999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78936A4-CDCB-C345-F71F-92F2A35F2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1067"/>
            <a:ext cx="7915275" cy="717240"/>
          </a:xfrm>
          <a:solidFill>
            <a:schemeClr val="bg1"/>
          </a:solidFill>
        </p:spPr>
        <p:txBody>
          <a:bodyPr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FE590DB-1C31-60F0-D6F8-A1706796115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1833753"/>
            <a:ext cx="2974761" cy="3638550"/>
          </a:xfrm>
          <a:noFill/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94C5D68-6EAE-4A7A-7185-241C6CF3B9BB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4305921" y="1833753"/>
            <a:ext cx="2974761" cy="3638550"/>
          </a:xfrm>
          <a:noFill/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 descr="A blue flag with yellow stars&#10;&#10;Description automatically generated">
            <a:extLst>
              <a:ext uri="{FF2B5EF4-FFF2-40B4-BE49-F238E27FC236}">
                <a16:creationId xmlns:a16="http://schemas.microsoft.com/office/drawing/2014/main" id="{901A7271-B7CF-4C49-1423-D7CA7ECEF2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5768" y="5901016"/>
            <a:ext cx="1256063" cy="762106"/>
          </a:xfrm>
          <a:prstGeom prst="rect">
            <a:avLst/>
          </a:prstGeom>
        </p:spPr>
      </p:pic>
      <p:pic>
        <p:nvPicPr>
          <p:cNvPr id="5" name="Picture 4" descr="A blue flag with yellow stars&#10;&#10;Description automatically generated">
            <a:extLst>
              <a:ext uri="{FF2B5EF4-FFF2-40B4-BE49-F238E27FC236}">
                <a16:creationId xmlns:a16="http://schemas.microsoft.com/office/drawing/2014/main" id="{C0DCEE1B-27AC-37B6-7683-71F823E43E9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25768" y="5901016"/>
            <a:ext cx="1256063" cy="76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9539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hotos and three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B083E1F-B33B-D4A6-C169-8A7B89E028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2561" b="24898"/>
          <a:stretch>
            <a:fillRect/>
          </a:stretch>
        </p:blipFill>
        <p:spPr>
          <a:xfrm>
            <a:off x="0" y="22961"/>
            <a:ext cx="12192000" cy="683503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41187F8-6993-4E2B-6622-C25429339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2" cy="816904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E" sz="44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Google Shape;72;p30">
            <a:extLst>
              <a:ext uri="{FF2B5EF4-FFF2-40B4-BE49-F238E27FC236}">
                <a16:creationId xmlns:a16="http://schemas.microsoft.com/office/drawing/2014/main" id="{252B282C-4F3C-02C6-86A1-F51B8A650847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872591" y="1571394"/>
            <a:ext cx="3008502" cy="2763002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3FA7EE-FB05-1C4E-138A-F50BCF45EEC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73125" y="4591050"/>
            <a:ext cx="3008313" cy="1103313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Google Shape;72;p30">
            <a:extLst>
              <a:ext uri="{FF2B5EF4-FFF2-40B4-BE49-F238E27FC236}">
                <a16:creationId xmlns:a16="http://schemas.microsoft.com/office/drawing/2014/main" id="{463AB235-233D-D0DB-E16C-CB9366541FFD}"/>
              </a:ext>
            </a:extLst>
          </p:cNvPr>
          <p:cNvSpPr>
            <a:spLocks noGrp="1"/>
          </p:cNvSpPr>
          <p:nvPr>
            <p:ph type="pic" idx="27"/>
          </p:nvPr>
        </p:nvSpPr>
        <p:spPr>
          <a:xfrm>
            <a:off x="4608944" y="1571394"/>
            <a:ext cx="3008502" cy="2763002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321AD6DD-14BD-E044-8AD7-2881DB89182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609133" y="4611671"/>
            <a:ext cx="3008313" cy="1103313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Google Shape;72;p30">
            <a:extLst>
              <a:ext uri="{FF2B5EF4-FFF2-40B4-BE49-F238E27FC236}">
                <a16:creationId xmlns:a16="http://schemas.microsoft.com/office/drawing/2014/main" id="{18BFCAC6-D624-8622-7879-6E32A21B7DBA}"/>
              </a:ext>
            </a:extLst>
          </p:cNvPr>
          <p:cNvSpPr>
            <a:spLocks noGrp="1"/>
          </p:cNvSpPr>
          <p:nvPr>
            <p:ph type="pic" idx="28"/>
          </p:nvPr>
        </p:nvSpPr>
        <p:spPr>
          <a:xfrm>
            <a:off x="8345298" y="1571394"/>
            <a:ext cx="3008502" cy="2763002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12415A3E-5C31-4007-8208-34FF613FDA4D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8345487" y="4611671"/>
            <a:ext cx="3008313" cy="1103313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284891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hotos and three coloured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17AE660-2D51-432F-1DBA-DEA7B76FC9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2561" b="24898"/>
          <a:stretch>
            <a:fillRect/>
          </a:stretch>
        </p:blipFill>
        <p:spPr>
          <a:xfrm>
            <a:off x="0" y="22961"/>
            <a:ext cx="12192000" cy="683503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41187F8-6993-4E2B-6622-C25429339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2" cy="816904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E" sz="44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Google Shape;72;p30">
            <a:extLst>
              <a:ext uri="{FF2B5EF4-FFF2-40B4-BE49-F238E27FC236}">
                <a16:creationId xmlns:a16="http://schemas.microsoft.com/office/drawing/2014/main" id="{252B282C-4F3C-02C6-86A1-F51B8A650847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872591" y="1571394"/>
            <a:ext cx="3008502" cy="2763002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3FA7EE-FB05-1C4E-138A-F50BCF45EEC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73125" y="4591050"/>
            <a:ext cx="3008313" cy="1103313"/>
          </a:xfrm>
          <a:solidFill>
            <a:schemeClr val="accent1"/>
          </a:solidFill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Google Shape;72;p30">
            <a:extLst>
              <a:ext uri="{FF2B5EF4-FFF2-40B4-BE49-F238E27FC236}">
                <a16:creationId xmlns:a16="http://schemas.microsoft.com/office/drawing/2014/main" id="{463AB235-233D-D0DB-E16C-CB9366541FFD}"/>
              </a:ext>
            </a:extLst>
          </p:cNvPr>
          <p:cNvSpPr>
            <a:spLocks noGrp="1"/>
          </p:cNvSpPr>
          <p:nvPr>
            <p:ph type="pic" idx="27"/>
          </p:nvPr>
        </p:nvSpPr>
        <p:spPr>
          <a:xfrm>
            <a:off x="4608944" y="1571394"/>
            <a:ext cx="3008502" cy="2763002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321AD6DD-14BD-E044-8AD7-2881DB89182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609133" y="4611671"/>
            <a:ext cx="3008313" cy="1103313"/>
          </a:xfrm>
          <a:solidFill>
            <a:schemeClr val="accent1"/>
          </a:solidFill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Google Shape;72;p30">
            <a:extLst>
              <a:ext uri="{FF2B5EF4-FFF2-40B4-BE49-F238E27FC236}">
                <a16:creationId xmlns:a16="http://schemas.microsoft.com/office/drawing/2014/main" id="{18BFCAC6-D624-8622-7879-6E32A21B7DBA}"/>
              </a:ext>
            </a:extLst>
          </p:cNvPr>
          <p:cNvSpPr>
            <a:spLocks noGrp="1"/>
          </p:cNvSpPr>
          <p:nvPr>
            <p:ph type="pic" idx="28"/>
          </p:nvPr>
        </p:nvSpPr>
        <p:spPr>
          <a:xfrm>
            <a:off x="8345298" y="1571394"/>
            <a:ext cx="3008502" cy="2763002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12415A3E-5C31-4007-8208-34FF613FDA4D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8345487" y="4611671"/>
            <a:ext cx="3008313" cy="1103313"/>
          </a:xfrm>
          <a:solidFill>
            <a:schemeClr val="accent1"/>
          </a:solidFill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21836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a coloured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321AB9D-79E4-0717-B8F9-5028A34F26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2561" b="24898"/>
          <a:stretch>
            <a:fillRect/>
          </a:stretch>
        </p:blipFill>
        <p:spPr>
          <a:xfrm>
            <a:off x="0" y="22961"/>
            <a:ext cx="12192000" cy="683503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30C1291-4A16-4E7F-D6F2-0662C6CCE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6904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Google Shape;72;p30">
            <a:extLst>
              <a:ext uri="{FF2B5EF4-FFF2-40B4-BE49-F238E27FC236}">
                <a16:creationId xmlns:a16="http://schemas.microsoft.com/office/drawing/2014/main" id="{252B282C-4F3C-02C6-86A1-F51B8A650847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838200" y="1706136"/>
            <a:ext cx="4840275" cy="3463179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21CCFCC-12CB-E276-21C2-DAA2C8D36EC9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6393779" y="1706137"/>
            <a:ext cx="4960021" cy="3463178"/>
          </a:xfrm>
          <a:solidFill>
            <a:schemeClr val="accent1"/>
          </a:solidFill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305228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posi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3559404-34AB-2AB1-76B4-CB85000D6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816904"/>
            <a:ext cx="10515600" cy="816904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012AF7B-3A7E-8763-817E-DD321C64A6B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238038" cy="68580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8A2B82B-3461-6DA2-3E41-F3AC8139182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0" y="981738"/>
            <a:ext cx="6096000" cy="4521200"/>
          </a:xfrm>
          <a:solidFill>
            <a:schemeClr val="accent1"/>
          </a:solidFill>
        </p:spPr>
        <p:txBody>
          <a:bodyPr lIns="504000" anchor="ctr">
            <a:noAutofit/>
          </a:bodyPr>
          <a:lstStyle>
            <a:lvl1pPr marL="0" indent="0">
              <a:buNone/>
              <a:defRPr/>
            </a:lvl1pPr>
            <a:lvl2pPr marL="457200" indent="0">
              <a:buNone/>
              <a:defRPr lang="en-US" sz="2400" b="1" i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Google Shape;66;p29" descr="Quote">
            <a:extLst>
              <a:ext uri="{FF2B5EF4-FFF2-40B4-BE49-F238E27FC236}">
                <a16:creationId xmlns:a16="http://schemas.microsoft.com/office/drawing/2014/main" id="{2BA61D73-E039-6C69-A4A9-27D86CB30D1D}"/>
              </a:ext>
            </a:extLst>
          </p:cNvPr>
          <p:cNvPicPr preferRelativeResize="0"/>
          <p:nvPr/>
        </p:nvPicPr>
        <p:blipFill rotWithShape="1">
          <a:blip r:embed="rId2">
            <a:alphaModFix/>
            <a:biLevel thresh="50000"/>
          </a:blip>
          <a:srcRect/>
          <a:stretch/>
        </p:blipFill>
        <p:spPr>
          <a:xfrm rot="10800000">
            <a:off x="5349220" y="5138020"/>
            <a:ext cx="989729" cy="989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blue flag with yellow stars&#10;&#10;Description automatically generated">
            <a:extLst>
              <a:ext uri="{FF2B5EF4-FFF2-40B4-BE49-F238E27FC236}">
                <a16:creationId xmlns:a16="http://schemas.microsoft.com/office/drawing/2014/main" id="{BE2FFB7F-6A6F-E203-E2CE-AAC503E40F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5768" y="5901016"/>
            <a:ext cx="1256063" cy="762106"/>
          </a:xfrm>
          <a:prstGeom prst="rect">
            <a:avLst/>
          </a:prstGeom>
        </p:spPr>
      </p:pic>
      <p:pic>
        <p:nvPicPr>
          <p:cNvPr id="5" name="Google Shape;66;p29" descr="Quote">
            <a:extLst>
              <a:ext uri="{FF2B5EF4-FFF2-40B4-BE49-F238E27FC236}">
                <a16:creationId xmlns:a16="http://schemas.microsoft.com/office/drawing/2014/main" id="{D61A7912-F509-F977-C8A3-05B55096DDA4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  <a:biLevel thresh="50000"/>
          </a:blip>
          <a:srcRect/>
          <a:stretch/>
        </p:blipFill>
        <p:spPr>
          <a:xfrm rot="10800000">
            <a:off x="5349220" y="5138020"/>
            <a:ext cx="989729" cy="989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A blue flag with yellow stars&#10;&#10;Description automatically generated">
            <a:extLst>
              <a:ext uri="{FF2B5EF4-FFF2-40B4-BE49-F238E27FC236}">
                <a16:creationId xmlns:a16="http://schemas.microsoft.com/office/drawing/2014/main" id="{519F3A2E-810F-F3DF-534B-DFE8563EDCF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25768" y="5901016"/>
            <a:ext cx="1256063" cy="76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3491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19C7FF-EC41-6704-F063-DF42E1C163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3894" t="13818" r="14030" b="14175"/>
          <a:stretch>
            <a:fillRect/>
          </a:stretch>
        </p:blipFill>
        <p:spPr>
          <a:xfrm>
            <a:off x="-33547" y="0"/>
            <a:ext cx="12225547" cy="6858000"/>
          </a:xfrm>
          <a:prstGeom prst="rect">
            <a:avLst/>
          </a:prstGeom>
        </p:spPr>
      </p:pic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1BE876A1-64BE-0A6D-B28E-A01C8883D1F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0" y="994438"/>
            <a:ext cx="6096000" cy="4521200"/>
          </a:xfrm>
          <a:solidFill>
            <a:schemeClr val="bg2"/>
          </a:solidFill>
        </p:spPr>
        <p:txBody>
          <a:bodyPr lIns="504000" anchor="ctr">
            <a:noAutofit/>
          </a:bodyPr>
          <a:lstStyle>
            <a:lvl1pPr marL="0" indent="0">
              <a:buNone/>
              <a:defRPr/>
            </a:lvl1pPr>
            <a:lvl2pPr marL="457200" indent="0">
              <a:buNone/>
              <a:defRPr lang="en-US" sz="2400" b="1" i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Google Shape;66;p29" descr="Quote">
            <a:extLst>
              <a:ext uri="{FF2B5EF4-FFF2-40B4-BE49-F238E27FC236}">
                <a16:creationId xmlns:a16="http://schemas.microsoft.com/office/drawing/2014/main" id="{E1B4A183-929D-5431-B365-FECE6A72A484}"/>
              </a:ext>
            </a:extLst>
          </p:cNvPr>
          <p:cNvPicPr preferRelativeResize="0"/>
          <p:nvPr/>
        </p:nvPicPr>
        <p:blipFill rotWithShape="1">
          <a:blip r:embed="rId3">
            <a:alphaModFix/>
            <a:biLevel thresh="50000"/>
          </a:blip>
          <a:srcRect/>
          <a:stretch/>
        </p:blipFill>
        <p:spPr>
          <a:xfrm rot="10800000">
            <a:off x="5349220" y="5138020"/>
            <a:ext cx="989729" cy="989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E6CD1AA0-BE2D-038C-5423-E271CF1636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225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pag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2D71DF-5B07-D286-5D2D-0C3B222C43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2561" b="24898"/>
          <a:stretch>
            <a:fillRect/>
          </a:stretch>
        </p:blipFill>
        <p:spPr>
          <a:xfrm>
            <a:off x="0" y="22961"/>
            <a:ext cx="12192000" cy="6835039"/>
          </a:xfrm>
          <a:prstGeom prst="rect">
            <a:avLst/>
          </a:prstGeom>
        </p:spPr>
      </p:pic>
      <p:sp>
        <p:nvSpPr>
          <p:cNvPr id="6" name="Google Shape;75;p31">
            <a:extLst>
              <a:ext uri="{FF2B5EF4-FFF2-40B4-BE49-F238E27FC236}">
                <a16:creationId xmlns:a16="http://schemas.microsoft.com/office/drawing/2014/main" id="{66DB0E40-389A-4ADF-E594-6BBAB29E7192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81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D6BCEAD-64F8-A9C2-D826-FF1F037B2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34898"/>
            <a:ext cx="10515600" cy="816904"/>
          </a:xfrm>
          <a:solidFill>
            <a:schemeClr val="bg1"/>
          </a:solidFill>
        </p:spPr>
        <p:txBody>
          <a:bodyPr lIns="180000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A59C8E60-AD13-6DDB-15AD-A3F8E3F22A7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4441825"/>
            <a:ext cx="10515600" cy="587375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5229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rcle picture coloured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E95B873-AF3F-C5D8-B9DE-431337F6BF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3894" t="13818" r="14030" b="14175"/>
          <a:stretch>
            <a:fillRect/>
          </a:stretch>
        </p:blipFill>
        <p:spPr>
          <a:xfrm>
            <a:off x="-33547" y="0"/>
            <a:ext cx="1222554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5" name="Google Shape;128;p36">
            <a:extLst>
              <a:ext uri="{FF2B5EF4-FFF2-40B4-BE49-F238E27FC236}">
                <a16:creationId xmlns:a16="http://schemas.microsoft.com/office/drawing/2014/main" id="{A266CAEF-D60F-6624-41DB-56608F2B46A5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4152718" y="1683033"/>
            <a:ext cx="3886563" cy="3886563"/>
          </a:xfrm>
          <a:prstGeom prst="ellipse">
            <a:avLst/>
          </a:prstGeom>
          <a:solidFill>
            <a:schemeClr val="lt2"/>
          </a:solidFill>
          <a:ln w="76200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pic>
        <p:nvPicPr>
          <p:cNvPr id="6" name="Picture 5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43A5598A-C2EA-5505-BEB5-E80CA68AED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0562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ircles pictures coloured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997A45-A50C-504F-C675-DB9F1EB03D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3894" t="13818" r="14030" b="14175"/>
          <a:stretch>
            <a:fillRect/>
          </a:stretch>
        </p:blipFill>
        <p:spPr>
          <a:xfrm>
            <a:off x="-33547" y="0"/>
            <a:ext cx="1222554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5" name="Google Shape;128;p36">
            <a:extLst>
              <a:ext uri="{FF2B5EF4-FFF2-40B4-BE49-F238E27FC236}">
                <a16:creationId xmlns:a16="http://schemas.microsoft.com/office/drawing/2014/main" id="{A266CAEF-D60F-6624-41DB-56608F2B46A5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838200" y="1923896"/>
            <a:ext cx="3010207" cy="3010207"/>
          </a:xfrm>
          <a:prstGeom prst="ellipse">
            <a:avLst/>
          </a:prstGeom>
          <a:solidFill>
            <a:schemeClr val="lt2"/>
          </a:solidFill>
          <a:ln w="76200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8" name="Google Shape;128;p36">
            <a:extLst>
              <a:ext uri="{FF2B5EF4-FFF2-40B4-BE49-F238E27FC236}">
                <a16:creationId xmlns:a16="http://schemas.microsoft.com/office/drawing/2014/main" id="{7DC5575C-474B-C81C-6517-E882E9E5246B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4590896" y="1923896"/>
            <a:ext cx="3010207" cy="3010207"/>
          </a:xfrm>
          <a:prstGeom prst="ellipse">
            <a:avLst/>
          </a:prstGeom>
          <a:solidFill>
            <a:schemeClr val="lt2"/>
          </a:solidFill>
          <a:ln w="76200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0" name="Google Shape;128;p36">
            <a:extLst>
              <a:ext uri="{FF2B5EF4-FFF2-40B4-BE49-F238E27FC236}">
                <a16:creationId xmlns:a16="http://schemas.microsoft.com/office/drawing/2014/main" id="{948E1B30-A652-44AE-9B5E-AC9365965BF4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8343593" y="1923896"/>
            <a:ext cx="3010207" cy="3010207"/>
          </a:xfrm>
          <a:prstGeom prst="ellipse">
            <a:avLst/>
          </a:prstGeom>
          <a:solidFill>
            <a:schemeClr val="lt2"/>
          </a:solidFill>
          <a:ln w="76200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pic>
        <p:nvPicPr>
          <p:cNvPr id="6" name="Picture 5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D4D01C79-8E51-7320-51B2-6B4D1CD158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8344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ircles pictures white backgro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B89049-D431-AF47-D6F1-6144D63462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2561" b="24898"/>
          <a:stretch>
            <a:fillRect/>
          </a:stretch>
        </p:blipFill>
        <p:spPr>
          <a:xfrm>
            <a:off x="0" y="22961"/>
            <a:ext cx="12192000" cy="68350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5" name="Google Shape;128;p36">
            <a:extLst>
              <a:ext uri="{FF2B5EF4-FFF2-40B4-BE49-F238E27FC236}">
                <a16:creationId xmlns:a16="http://schemas.microsoft.com/office/drawing/2014/main" id="{A266CAEF-D60F-6624-41DB-56608F2B46A5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838200" y="1923896"/>
            <a:ext cx="3010207" cy="3010207"/>
          </a:xfrm>
          <a:prstGeom prst="ellipse">
            <a:avLst/>
          </a:prstGeom>
          <a:solidFill>
            <a:schemeClr val="lt2"/>
          </a:solidFill>
          <a:ln w="76200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8" name="Google Shape;128;p36">
            <a:extLst>
              <a:ext uri="{FF2B5EF4-FFF2-40B4-BE49-F238E27FC236}">
                <a16:creationId xmlns:a16="http://schemas.microsoft.com/office/drawing/2014/main" id="{7DC5575C-474B-C81C-6517-E882E9E5246B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4590896" y="1923896"/>
            <a:ext cx="3010207" cy="3010207"/>
          </a:xfrm>
          <a:prstGeom prst="ellipse">
            <a:avLst/>
          </a:prstGeom>
          <a:solidFill>
            <a:schemeClr val="lt2"/>
          </a:solidFill>
          <a:ln w="76200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0" name="Google Shape;128;p36">
            <a:extLst>
              <a:ext uri="{FF2B5EF4-FFF2-40B4-BE49-F238E27FC236}">
                <a16:creationId xmlns:a16="http://schemas.microsoft.com/office/drawing/2014/main" id="{948E1B30-A652-44AE-9B5E-AC9365965BF4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8343593" y="1923896"/>
            <a:ext cx="3010207" cy="3010207"/>
          </a:xfrm>
          <a:prstGeom prst="ellipse">
            <a:avLst/>
          </a:prstGeom>
          <a:solidFill>
            <a:schemeClr val="lt2"/>
          </a:solidFill>
          <a:ln w="76200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470603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ircles pictures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4" name="Google Shape;128;p36">
            <a:extLst>
              <a:ext uri="{FF2B5EF4-FFF2-40B4-BE49-F238E27FC236}">
                <a16:creationId xmlns:a16="http://schemas.microsoft.com/office/drawing/2014/main" id="{C6066961-5253-C2E8-C59C-7D3AEA190748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838200" y="1644073"/>
            <a:ext cx="1784927" cy="1784927"/>
          </a:xfrm>
          <a:prstGeom prst="ellipse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F6E74-65E4-088E-A627-F5CBCB9E0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87354" y="1792421"/>
            <a:ext cx="2881850" cy="1488229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Google Shape;128;p36">
            <a:extLst>
              <a:ext uri="{FF2B5EF4-FFF2-40B4-BE49-F238E27FC236}">
                <a16:creationId xmlns:a16="http://schemas.microsoft.com/office/drawing/2014/main" id="{530B519E-B8E9-0851-34A7-4EBCABDB1F24}"/>
              </a:ext>
            </a:extLst>
          </p:cNvPr>
          <p:cNvSpPr>
            <a:spLocks noGrp="1"/>
          </p:cNvSpPr>
          <p:nvPr>
            <p:ph type="pic" idx="19"/>
          </p:nvPr>
        </p:nvSpPr>
        <p:spPr>
          <a:xfrm>
            <a:off x="838198" y="3793520"/>
            <a:ext cx="1784927" cy="1784927"/>
          </a:xfrm>
          <a:prstGeom prst="ellipse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B7CC6BA2-60D9-1664-3253-8468AB06B3BA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2887352" y="3941868"/>
            <a:ext cx="2881850" cy="1488229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Google Shape;128;p36">
            <a:extLst>
              <a:ext uri="{FF2B5EF4-FFF2-40B4-BE49-F238E27FC236}">
                <a16:creationId xmlns:a16="http://schemas.microsoft.com/office/drawing/2014/main" id="{B0466037-50F3-96B3-1B0E-06D3D18B8BCE}"/>
              </a:ext>
            </a:extLst>
          </p:cNvPr>
          <p:cNvSpPr>
            <a:spLocks noGrp="1"/>
          </p:cNvSpPr>
          <p:nvPr>
            <p:ph type="pic" idx="21"/>
          </p:nvPr>
        </p:nvSpPr>
        <p:spPr>
          <a:xfrm>
            <a:off x="6422796" y="1679603"/>
            <a:ext cx="1784927" cy="1784927"/>
          </a:xfrm>
          <a:prstGeom prst="ellipse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BC1C8BB-B6BF-EFC9-4FB7-FE68ADABF649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8471950" y="1827951"/>
            <a:ext cx="2881850" cy="1488229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Google Shape;128;p36">
            <a:extLst>
              <a:ext uri="{FF2B5EF4-FFF2-40B4-BE49-F238E27FC236}">
                <a16:creationId xmlns:a16="http://schemas.microsoft.com/office/drawing/2014/main" id="{2B2D1DEC-353D-0530-46BD-FAC7D81DC42A}"/>
              </a:ext>
            </a:extLst>
          </p:cNvPr>
          <p:cNvSpPr>
            <a:spLocks noGrp="1"/>
          </p:cNvSpPr>
          <p:nvPr>
            <p:ph type="pic" idx="23"/>
          </p:nvPr>
        </p:nvSpPr>
        <p:spPr>
          <a:xfrm>
            <a:off x="6422794" y="3829050"/>
            <a:ext cx="1784927" cy="1784927"/>
          </a:xfrm>
          <a:prstGeom prst="ellipse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EC01048-C2DE-CFE9-C353-8ED3741099B7}"/>
              </a:ext>
            </a:extLst>
          </p:cNvPr>
          <p:cNvSpPr>
            <a:spLocks noGrp="1"/>
          </p:cNvSpPr>
          <p:nvPr>
            <p:ph sz="half" idx="22"/>
          </p:nvPr>
        </p:nvSpPr>
        <p:spPr>
          <a:xfrm>
            <a:off x="8471948" y="3977398"/>
            <a:ext cx="2881850" cy="1488229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5A1497B-3200-DAB4-91F8-D469D5D475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2561" b="24898"/>
          <a:stretch>
            <a:fillRect/>
          </a:stretch>
        </p:blipFill>
        <p:spPr>
          <a:xfrm>
            <a:off x="0" y="22961"/>
            <a:ext cx="12192000" cy="6835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8333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rectangles pictures white background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E084A01-AB47-47BB-84BE-8912C4FDD2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2561" b="24898"/>
          <a:stretch>
            <a:fillRect/>
          </a:stretch>
        </p:blipFill>
        <p:spPr>
          <a:xfrm>
            <a:off x="0" y="22961"/>
            <a:ext cx="12192000" cy="68350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15" name="Google Shape;97;p33">
            <a:extLst>
              <a:ext uri="{FF2B5EF4-FFF2-40B4-BE49-F238E27FC236}">
                <a16:creationId xmlns:a16="http://schemas.microsoft.com/office/drawing/2014/main" id="{51CBB8A7-3E08-DCAC-14AF-878AC33CDC30}"/>
              </a:ext>
            </a:extLst>
          </p:cNvPr>
          <p:cNvSpPr>
            <a:spLocks noGrp="1"/>
          </p:cNvSpPr>
          <p:nvPr>
            <p:ph type="pic" idx="17"/>
          </p:nvPr>
        </p:nvSpPr>
        <p:spPr>
          <a:xfrm>
            <a:off x="838200" y="1931348"/>
            <a:ext cx="2461591" cy="1638158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3438DF5-CCC4-87AD-037A-C14F79B626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08868" y="1931348"/>
            <a:ext cx="2462213" cy="1638300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Google Shape;97;p33">
            <a:extLst>
              <a:ext uri="{FF2B5EF4-FFF2-40B4-BE49-F238E27FC236}">
                <a16:creationId xmlns:a16="http://schemas.microsoft.com/office/drawing/2014/main" id="{BFE9E99F-07A9-26A1-106E-78351E5222CA}"/>
              </a:ext>
            </a:extLst>
          </p:cNvPr>
          <p:cNvSpPr>
            <a:spLocks noGrp="1"/>
          </p:cNvSpPr>
          <p:nvPr>
            <p:ph type="pic" idx="7"/>
          </p:nvPr>
        </p:nvSpPr>
        <p:spPr>
          <a:xfrm>
            <a:off x="838202" y="3740272"/>
            <a:ext cx="2461591" cy="1638158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8A6A52A8-BCDE-0058-03FA-48265F58CC4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08868" y="3740131"/>
            <a:ext cx="2462213" cy="1638300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Google Shape;95;p33">
            <a:extLst>
              <a:ext uri="{FF2B5EF4-FFF2-40B4-BE49-F238E27FC236}">
                <a16:creationId xmlns:a16="http://schemas.microsoft.com/office/drawing/2014/main" id="{A15E4B72-6400-86B0-FD40-4FCA9F38655E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180157" y="1931348"/>
            <a:ext cx="2461593" cy="163815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76022ECE-0EE9-F2CA-72F3-353CAD2AB48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91587" y="1931348"/>
            <a:ext cx="2462213" cy="1638300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Google Shape;97;p33">
            <a:extLst>
              <a:ext uri="{FF2B5EF4-FFF2-40B4-BE49-F238E27FC236}">
                <a16:creationId xmlns:a16="http://schemas.microsoft.com/office/drawing/2014/main" id="{0D3E0C88-3573-7B0F-D8F7-5AAD283A42F2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6180157" y="3740272"/>
            <a:ext cx="2461591" cy="1638158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5F2FF4C0-B8CC-5E9A-7FF2-0BA1FD86664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891587" y="3740131"/>
            <a:ext cx="2462213" cy="1638300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11212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 squared pictures 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11A80F1-D2CB-01F2-0768-70B815D6B6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2561" b="24898"/>
          <a:stretch>
            <a:fillRect/>
          </a:stretch>
        </p:blipFill>
        <p:spPr>
          <a:xfrm>
            <a:off x="0" y="22961"/>
            <a:ext cx="12192000" cy="68350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Google Shape;114;p35">
            <a:extLst>
              <a:ext uri="{FF2B5EF4-FFF2-40B4-BE49-F238E27FC236}">
                <a16:creationId xmlns:a16="http://schemas.microsoft.com/office/drawing/2014/main" id="{28399EF8-5B4D-A564-C46D-6AC3EE3700F1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838200" y="1613730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4" name="Google Shape;115;p35">
            <a:extLst>
              <a:ext uri="{FF2B5EF4-FFF2-40B4-BE49-F238E27FC236}">
                <a16:creationId xmlns:a16="http://schemas.microsoft.com/office/drawing/2014/main" id="{1DB67F50-B209-813A-55E2-A45CCD6BCAE1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2993028" y="1613730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5" name="Google Shape;116;p35">
            <a:extLst>
              <a:ext uri="{FF2B5EF4-FFF2-40B4-BE49-F238E27FC236}">
                <a16:creationId xmlns:a16="http://schemas.microsoft.com/office/drawing/2014/main" id="{80AA888C-2660-9749-11E6-8A96DD56EACF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5147856" y="1613729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8" name="Google Shape;117;p35">
            <a:extLst>
              <a:ext uri="{FF2B5EF4-FFF2-40B4-BE49-F238E27FC236}">
                <a16:creationId xmlns:a16="http://schemas.microsoft.com/office/drawing/2014/main" id="{95752BFF-4A6F-68EA-E048-C405D776F6A9}"/>
              </a:ext>
            </a:extLst>
          </p:cNvPr>
          <p:cNvSpPr>
            <a:spLocks noGrp="1"/>
          </p:cNvSpPr>
          <p:nvPr>
            <p:ph type="pic" idx="5"/>
          </p:nvPr>
        </p:nvSpPr>
        <p:spPr>
          <a:xfrm>
            <a:off x="7302684" y="1613728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9" name="Google Shape;118;p35">
            <a:extLst>
              <a:ext uri="{FF2B5EF4-FFF2-40B4-BE49-F238E27FC236}">
                <a16:creationId xmlns:a16="http://schemas.microsoft.com/office/drawing/2014/main" id="{69A61CD2-9393-897F-4851-B55A256B6577}"/>
              </a:ext>
            </a:extLst>
          </p:cNvPr>
          <p:cNvSpPr>
            <a:spLocks noGrp="1"/>
          </p:cNvSpPr>
          <p:nvPr>
            <p:ph type="pic" idx="6"/>
          </p:nvPr>
        </p:nvSpPr>
        <p:spPr>
          <a:xfrm>
            <a:off x="9457512" y="1613728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5" name="Google Shape;114;p35">
            <a:extLst>
              <a:ext uri="{FF2B5EF4-FFF2-40B4-BE49-F238E27FC236}">
                <a16:creationId xmlns:a16="http://schemas.microsoft.com/office/drawing/2014/main" id="{5BBBB0BA-17D9-1A2A-5573-A96E32CB11C7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838200" y="3799760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6" name="Google Shape;115;p35">
            <a:extLst>
              <a:ext uri="{FF2B5EF4-FFF2-40B4-BE49-F238E27FC236}">
                <a16:creationId xmlns:a16="http://schemas.microsoft.com/office/drawing/2014/main" id="{E234676C-5503-D335-7C9F-8EBF756F24A7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2993028" y="3799760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7" name="Google Shape;116;p35">
            <a:extLst>
              <a:ext uri="{FF2B5EF4-FFF2-40B4-BE49-F238E27FC236}">
                <a16:creationId xmlns:a16="http://schemas.microsoft.com/office/drawing/2014/main" id="{8C059826-5CA9-F193-6C89-8B0DECF9ACE5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47856" y="3799759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8" name="Google Shape;117;p35">
            <a:extLst>
              <a:ext uri="{FF2B5EF4-FFF2-40B4-BE49-F238E27FC236}">
                <a16:creationId xmlns:a16="http://schemas.microsoft.com/office/drawing/2014/main" id="{E57729DD-0495-06CF-3D2B-B8EC5F7D6EF2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302684" y="3799758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9" name="Google Shape;118;p35">
            <a:extLst>
              <a:ext uri="{FF2B5EF4-FFF2-40B4-BE49-F238E27FC236}">
                <a16:creationId xmlns:a16="http://schemas.microsoft.com/office/drawing/2014/main" id="{DDFD3960-357B-A667-2997-F567232AE448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9457512" y="3799758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520039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quared pictures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57F1CB7-0CBD-6A1D-E3BB-617ED52A7A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2561" b="24898"/>
          <a:stretch>
            <a:fillRect/>
          </a:stretch>
        </p:blipFill>
        <p:spPr>
          <a:xfrm>
            <a:off x="0" y="22961"/>
            <a:ext cx="12192000" cy="68350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Google Shape;114;p35">
            <a:extLst>
              <a:ext uri="{FF2B5EF4-FFF2-40B4-BE49-F238E27FC236}">
                <a16:creationId xmlns:a16="http://schemas.microsoft.com/office/drawing/2014/main" id="{28399EF8-5B4D-A564-C46D-6AC3EE3700F1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882651" y="2079625"/>
            <a:ext cx="2698749" cy="269874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4" name="Google Shape;115;p35">
            <a:extLst>
              <a:ext uri="{FF2B5EF4-FFF2-40B4-BE49-F238E27FC236}">
                <a16:creationId xmlns:a16="http://schemas.microsoft.com/office/drawing/2014/main" id="{1DB67F50-B209-813A-55E2-A45CCD6BCAE1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4746625" y="2079624"/>
            <a:ext cx="2698749" cy="269874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2" name="Google Shape;121;p35">
            <a:extLst>
              <a:ext uri="{FF2B5EF4-FFF2-40B4-BE49-F238E27FC236}">
                <a16:creationId xmlns:a16="http://schemas.microsoft.com/office/drawing/2014/main" id="{2EA4C09F-A3D0-2FDF-C8EF-EDEF2FCF78CE}"/>
              </a:ext>
            </a:extLst>
          </p:cNvPr>
          <p:cNvSpPr>
            <a:spLocks noGrp="1"/>
          </p:cNvSpPr>
          <p:nvPr>
            <p:ph type="pic" idx="9"/>
          </p:nvPr>
        </p:nvSpPr>
        <p:spPr>
          <a:xfrm>
            <a:off x="8655051" y="2079623"/>
            <a:ext cx="2698749" cy="269874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486140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quared pictures coloured backgroun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F38A1BD-75E7-E73D-132C-24EE7A9F2A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3894" t="13818" r="14030" b="14175"/>
          <a:stretch>
            <a:fillRect/>
          </a:stretch>
        </p:blipFill>
        <p:spPr>
          <a:xfrm>
            <a:off x="-33547" y="0"/>
            <a:ext cx="1222554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8" name="Google Shape;114;p35">
            <a:extLst>
              <a:ext uri="{FF2B5EF4-FFF2-40B4-BE49-F238E27FC236}">
                <a16:creationId xmlns:a16="http://schemas.microsoft.com/office/drawing/2014/main" id="{F38470BA-1066-4059-A16D-B9EE9722C73D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882651" y="2079625"/>
            <a:ext cx="2698749" cy="269874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0" name="Google Shape;115;p35">
            <a:extLst>
              <a:ext uri="{FF2B5EF4-FFF2-40B4-BE49-F238E27FC236}">
                <a16:creationId xmlns:a16="http://schemas.microsoft.com/office/drawing/2014/main" id="{4C5EDD4B-6148-8C81-CEE4-C4C5BFE4E787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4746625" y="2079624"/>
            <a:ext cx="2698749" cy="269874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9" name="Google Shape;121;p35">
            <a:extLst>
              <a:ext uri="{FF2B5EF4-FFF2-40B4-BE49-F238E27FC236}">
                <a16:creationId xmlns:a16="http://schemas.microsoft.com/office/drawing/2014/main" id="{85A61031-57E6-E855-38A1-FA502D6C575D}"/>
              </a:ext>
            </a:extLst>
          </p:cNvPr>
          <p:cNvSpPr>
            <a:spLocks noGrp="1"/>
          </p:cNvSpPr>
          <p:nvPr>
            <p:ph type="pic" idx="9"/>
          </p:nvPr>
        </p:nvSpPr>
        <p:spPr>
          <a:xfrm>
            <a:off x="8655051" y="2079623"/>
            <a:ext cx="2698749" cy="269874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pic>
        <p:nvPicPr>
          <p:cNvPr id="3" name="Picture 2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EC730096-D3D5-78FF-DEE5-BE9525C4DB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8009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ast page with credit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35C05-B6C4-EFD6-820E-25F6561D0D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256739"/>
            <a:ext cx="10515600" cy="1020337"/>
          </a:xfrm>
        </p:spPr>
        <p:txBody>
          <a:bodyPr>
            <a:noAutofit/>
          </a:bodyPr>
          <a:lstStyle>
            <a:lvl1pPr>
              <a:defRPr sz="8800">
                <a:solidFill>
                  <a:schemeClr val="bg1"/>
                </a:solidFill>
              </a:defRPr>
            </a:lvl1pPr>
          </a:lstStyle>
          <a:p>
            <a:r>
              <a:rPr lang="en-US"/>
              <a:t>Thank you</a:t>
            </a:r>
            <a:endParaRPr lang="en-IE"/>
          </a:p>
        </p:txBody>
      </p:sp>
      <p:pic>
        <p:nvPicPr>
          <p:cNvPr id="4" name="Google Shape;444;p20">
            <a:extLst>
              <a:ext uri="{FF2B5EF4-FFF2-40B4-BE49-F238E27FC236}">
                <a16:creationId xmlns:a16="http://schemas.microsoft.com/office/drawing/2014/main" id="{DA7E9652-CF81-1788-7674-E1FA25BFE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38200" y="3471269"/>
            <a:ext cx="1023496" cy="35809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144BEB-A192-AF1A-3CE0-A12C2705D83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3996499"/>
            <a:ext cx="10515600" cy="1666875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Google Shape;444;p20">
            <a:extLst>
              <a:ext uri="{FF2B5EF4-FFF2-40B4-BE49-F238E27FC236}">
                <a16:creationId xmlns:a16="http://schemas.microsoft.com/office/drawing/2014/main" id="{8A55753B-1E31-7005-E76C-7A1B520A3A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838200" y="3471269"/>
            <a:ext cx="1023496" cy="358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FE782E-88D7-720D-47B0-E5C4BDBFE0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25768" y="5901016"/>
            <a:ext cx="1256063" cy="76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2134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Last page with credit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168DC51-B642-073A-E3B6-244D2D507C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3894" t="13818" r="14030" b="14175"/>
          <a:stretch>
            <a:fillRect/>
          </a:stretch>
        </p:blipFill>
        <p:spPr>
          <a:xfrm>
            <a:off x="-33547" y="0"/>
            <a:ext cx="1222554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A35C05-B6C4-EFD6-820E-25F6561D0D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256739"/>
            <a:ext cx="10515600" cy="1020337"/>
          </a:xfrm>
        </p:spPr>
        <p:txBody>
          <a:bodyPr>
            <a:noAutofit/>
          </a:bodyPr>
          <a:lstStyle>
            <a:lvl1pPr>
              <a:defRPr sz="8800">
                <a:solidFill>
                  <a:schemeClr val="bg1"/>
                </a:solidFill>
              </a:defRPr>
            </a:lvl1pPr>
          </a:lstStyle>
          <a:p>
            <a:r>
              <a:rPr lang="en-US"/>
              <a:t>Thank you</a:t>
            </a:r>
            <a:endParaRPr lang="en-IE"/>
          </a:p>
        </p:txBody>
      </p:sp>
      <p:pic>
        <p:nvPicPr>
          <p:cNvPr id="4" name="Google Shape;444;p20">
            <a:extLst>
              <a:ext uri="{FF2B5EF4-FFF2-40B4-BE49-F238E27FC236}">
                <a16:creationId xmlns:a16="http://schemas.microsoft.com/office/drawing/2014/main" id="{DA7E9652-CF81-1788-7674-E1FA25BFE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8200" y="3471269"/>
            <a:ext cx="1023496" cy="35809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144BEB-A192-AF1A-3CE0-A12C2705D83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3996499"/>
            <a:ext cx="10515600" cy="1666875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Google Shape;444;p20">
            <a:extLst>
              <a:ext uri="{FF2B5EF4-FFF2-40B4-BE49-F238E27FC236}">
                <a16:creationId xmlns:a16="http://schemas.microsoft.com/office/drawing/2014/main" id="{8A55753B-1E31-7005-E76C-7A1B520A3A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838200" y="3471269"/>
            <a:ext cx="1023496" cy="358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EB75B4D3-4727-52A7-3F6B-CDC2763BB69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077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pag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D3D1818-21B0-7D9C-EF7E-1EDF29CE20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2561" b="24898"/>
          <a:stretch>
            <a:fillRect/>
          </a:stretch>
        </p:blipFill>
        <p:spPr>
          <a:xfrm>
            <a:off x="0" y="22961"/>
            <a:ext cx="12192000" cy="68350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1532FA-7CD5-A66A-8EC7-658C17FE7AB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9659" t="11138" r="8227" b="22162"/>
          <a:stretch>
            <a:fillRect/>
          </a:stretch>
        </p:blipFill>
        <p:spPr>
          <a:xfrm>
            <a:off x="-1" y="0"/>
            <a:ext cx="12191997" cy="3809909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A90F452-4E6C-2A2B-2B9D-88A3D16A05C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4441825"/>
            <a:ext cx="10515600" cy="587375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22CA66-7408-CA5B-7EAD-6C36A01B5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34898"/>
            <a:ext cx="10515600" cy="816904"/>
          </a:xfrm>
          <a:solidFill>
            <a:schemeClr val="bg1"/>
          </a:solidFill>
        </p:spPr>
        <p:txBody>
          <a:bodyPr lIns="180000"/>
          <a:lstStyle/>
          <a:p>
            <a:r>
              <a:rPr lang="en-US"/>
              <a:t>Click to edit Master title style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203509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nowledgeable_Purple_3_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purple waves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4DE5F928-41DD-0286-D1BE-9BE168A7DD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8" y="1825626"/>
            <a:ext cx="3358489" cy="3763134"/>
          </a:xfrm>
        </p:spPr>
        <p:txBody>
          <a:bodyPr>
            <a:noAutofit/>
          </a:bodyPr>
          <a:lstStyle>
            <a:lvl1pPr>
              <a:buClr>
                <a:schemeClr val="tx1"/>
              </a:buClr>
              <a:defRPr/>
            </a:lvl1pPr>
            <a:lvl2pPr>
              <a:buClr>
                <a:schemeClr val="tx1"/>
              </a:buClr>
              <a:defRPr/>
            </a:lvl2pPr>
            <a:lvl3pPr>
              <a:buClr>
                <a:schemeClr val="tx1"/>
              </a:buClr>
              <a:defRPr/>
            </a:lvl3pPr>
            <a:lvl4pPr>
              <a:buClr>
                <a:schemeClr val="tx1"/>
              </a:buClr>
              <a:defRPr/>
            </a:lvl4pPr>
            <a:lvl5pPr>
              <a:buClr>
                <a:schemeClr val="tx1"/>
              </a:buCl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604979" y="1825625"/>
            <a:ext cx="3358489" cy="3763134"/>
          </a:xfrm>
        </p:spPr>
        <p:txBody>
          <a:bodyPr>
            <a:noAutofit/>
          </a:bodyPr>
          <a:lstStyle>
            <a:lvl1pPr>
              <a:buClr>
                <a:schemeClr val="tx1"/>
              </a:buClr>
              <a:defRPr/>
            </a:lvl1pPr>
            <a:lvl2pPr>
              <a:buClr>
                <a:schemeClr val="tx1"/>
              </a:buClr>
              <a:defRPr/>
            </a:lvl2pPr>
            <a:lvl3pPr>
              <a:buClr>
                <a:schemeClr val="tx1"/>
              </a:buClr>
              <a:defRPr/>
            </a:lvl3pPr>
            <a:lvl4pPr>
              <a:buClr>
                <a:schemeClr val="tx1"/>
              </a:buClr>
              <a:defRPr/>
            </a:lvl4pPr>
            <a:lvl5pPr>
              <a:buClr>
                <a:schemeClr val="tx1"/>
              </a:buCl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8371761" y="1825625"/>
            <a:ext cx="3358489" cy="3763134"/>
          </a:xfrm>
        </p:spPr>
        <p:txBody>
          <a:bodyPr>
            <a:noAutofit/>
          </a:bodyPr>
          <a:lstStyle>
            <a:lvl1pPr>
              <a:buClr>
                <a:schemeClr val="tx1"/>
              </a:buClr>
              <a:defRPr/>
            </a:lvl1pPr>
            <a:lvl2pPr>
              <a:buClr>
                <a:schemeClr val="tx1"/>
              </a:buClr>
              <a:defRPr/>
            </a:lvl2pPr>
            <a:lvl3pPr>
              <a:buClr>
                <a:schemeClr val="tx1"/>
              </a:buClr>
              <a:defRPr/>
            </a:lvl3pPr>
            <a:lvl4pPr>
              <a:buClr>
                <a:schemeClr val="tx1"/>
              </a:buClr>
              <a:defRPr/>
            </a:lvl4pPr>
            <a:lvl5pPr>
              <a:buClr>
                <a:schemeClr val="tx1"/>
              </a:buCl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4184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page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7DF7F0A-9619-290D-A181-51145E8D66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2561" b="24898"/>
          <a:stretch>
            <a:fillRect/>
          </a:stretch>
        </p:blipFill>
        <p:spPr>
          <a:xfrm>
            <a:off x="0" y="22961"/>
            <a:ext cx="12192000" cy="683503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8D58619-8012-9B7D-9C59-16671B374575}"/>
              </a:ext>
            </a:extLst>
          </p:cNvPr>
          <p:cNvSpPr/>
          <p:nvPr userDrawn="1"/>
        </p:nvSpPr>
        <p:spPr>
          <a:xfrm>
            <a:off x="0" y="0"/>
            <a:ext cx="12192000" cy="381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22CA66-7408-CA5B-7EAD-6C36A01B5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34898"/>
            <a:ext cx="10515600" cy="816904"/>
          </a:xfrm>
          <a:solidFill>
            <a:schemeClr val="bg1"/>
          </a:solidFill>
        </p:spPr>
        <p:txBody>
          <a:bodyPr lIns="180000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A90F452-4E6C-2A2B-2B9D-88A3D16A05C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4441825"/>
            <a:ext cx="10515600" cy="587375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13748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page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D4F12D4-5AC0-54CC-35F9-FADCE01106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0108" t="28061" r="10244"/>
          <a:stretch>
            <a:fillRect/>
          </a:stretch>
        </p:blipFill>
        <p:spPr>
          <a:xfrm>
            <a:off x="0" y="1924416"/>
            <a:ext cx="12214286" cy="4933584"/>
          </a:xfrm>
          <a:prstGeom prst="rect">
            <a:avLst/>
          </a:prstGeom>
        </p:spPr>
      </p:pic>
      <p:pic>
        <p:nvPicPr>
          <p:cNvPr id="6" name="Picture 5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9C194F48-423C-93CB-1A61-CE12CAB5B4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22CA66-7408-CA5B-7EAD-6C36A01B5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10155"/>
            <a:ext cx="10515600" cy="816904"/>
          </a:xfrm>
          <a:solidFill>
            <a:schemeClr val="bg1"/>
          </a:solidFill>
        </p:spPr>
        <p:txBody>
          <a:bodyPr lIns="180000" tIns="144000" rIns="144000" bIns="144000" anchor="ctr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A90F452-4E6C-2A2B-2B9D-88A3D16A05C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2482397"/>
            <a:ext cx="10515600" cy="587375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9BD178DF-B2B3-E383-43AA-D54BBF2273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935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page opt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4F1ED8-64D9-EF6F-B09A-2BC066EC6E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3894" t="33650" r="14030" b="14176"/>
          <a:stretch>
            <a:fillRect/>
          </a:stretch>
        </p:blipFill>
        <p:spPr>
          <a:xfrm>
            <a:off x="0" y="1902524"/>
            <a:ext cx="12192000" cy="49554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22CA66-7408-CA5B-7EAD-6C36A01B5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10155"/>
            <a:ext cx="10515600" cy="816904"/>
          </a:xfrm>
          <a:solidFill>
            <a:schemeClr val="bg1"/>
          </a:solidFill>
        </p:spPr>
        <p:txBody>
          <a:bodyPr lIns="180000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A90F452-4E6C-2A2B-2B9D-88A3D16A05C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2482397"/>
            <a:ext cx="10515600" cy="587375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8FD8053D-D389-4C06-A13C-1E1AC518D85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516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ody text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55E88F0-F569-20A9-AD8D-00A274DF98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2561" b="24898"/>
          <a:stretch>
            <a:fillRect/>
          </a:stretch>
        </p:blipFill>
        <p:spPr>
          <a:xfrm>
            <a:off x="0" y="22961"/>
            <a:ext cx="12192000" cy="68350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BBD8A8F-01F7-069C-2D69-AFCA2F78DF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638473"/>
          </a:xfrm>
          <a:prstGeom prst="rect">
            <a:avLst/>
          </a:prstGeom>
        </p:spPr>
        <p:txBody>
          <a:bodyPr vert="horz" lIns="144000" tIns="144000" rIns="144000" bIns="144000" rtlCol="0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92288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ody text and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89BBFDD-0171-689B-4433-1C486A2FEF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2561" b="24898"/>
          <a:stretch>
            <a:fillRect/>
          </a:stretch>
        </p:blipFill>
        <p:spPr>
          <a:xfrm>
            <a:off x="0" y="22961"/>
            <a:ext cx="12192000" cy="68350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09BE7C2-2602-0313-8D83-EAB1C755A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638473"/>
          </a:xfrm>
          <a:prstGeom prst="rect">
            <a:avLst/>
          </a:prstGeom>
        </p:spPr>
        <p:txBody>
          <a:bodyPr vert="horz" lIns="144000" tIns="144000" rIns="144000" bIns="144000" rtlCol="0">
            <a:noAutofit/>
          </a:bodyPr>
          <a:lstStyle>
            <a:lvl1pPr marL="342900" indent="-342900">
              <a:buClr>
                <a:schemeClr val="accent1"/>
              </a:buClr>
              <a:buSzPct val="150000"/>
              <a:buFont typeface="Arial" panose="020B0604020202020204" pitchFamily="34" charset="0"/>
              <a:buChar char="•"/>
              <a:defRPr sz="2000"/>
            </a:lvl1pPr>
            <a:lvl2pPr>
              <a:buClr>
                <a:schemeClr val="tx2"/>
              </a:buClr>
              <a:buSzPct val="100000"/>
              <a:defRPr sz="1800"/>
            </a:lvl2pPr>
            <a:lvl3pPr>
              <a:buClr>
                <a:schemeClr val="tx2"/>
              </a:buClr>
              <a:defRPr sz="1600"/>
            </a:lvl3pPr>
            <a:lvl4pPr>
              <a:buClr>
                <a:schemeClr val="accent1"/>
              </a:buClr>
              <a:defRPr sz="14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3"/>
            <a:endParaRPr lang="en-US"/>
          </a:p>
          <a:p>
            <a:pPr lvl="3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006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image" Target="../media/image2.jpe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4A1E0C-386D-FF7A-6872-1942CD43357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838200" y="365126"/>
            <a:ext cx="10515600" cy="8169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EE66B9-5E84-94E6-4EDD-A9E25FB078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942619"/>
          </a:xfrm>
          <a:prstGeom prst="rect">
            <a:avLst/>
          </a:prstGeom>
        </p:spPr>
        <p:txBody>
          <a:bodyPr vert="horz" lIns="144000" tIns="144000" rIns="144000" bIns="14400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0"/>
            <a:endParaRPr lang="en-US"/>
          </a:p>
          <a:p>
            <a:pPr lvl="1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653097-A9FD-84E7-4EFA-47C8DA485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10725768" y="5901016"/>
            <a:ext cx="1256063" cy="762106"/>
          </a:xfrm>
          <a:prstGeom prst="rect">
            <a:avLst/>
          </a:prstGeom>
        </p:spPr>
      </p:pic>
      <p:pic>
        <p:nvPicPr>
          <p:cNvPr id="5" name="Picture 4" descr="A close-up of a line&#10;&#10;Description automatically generated" hidden="1">
            <a:extLst>
              <a:ext uri="{FF2B5EF4-FFF2-40B4-BE49-F238E27FC236}">
                <a16:creationId xmlns:a16="http://schemas.microsoft.com/office/drawing/2014/main" id="{CE57FDCE-6642-0FA5-3739-FA81457769C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3">
            <a:alphaModFix amt="2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640C55-B1A0-5DE0-B0E4-F05DE5506E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2"/>
          <a:stretch>
            <a:fillRect/>
          </a:stretch>
        </p:blipFill>
        <p:spPr>
          <a:xfrm>
            <a:off x="10725768" y="5901016"/>
            <a:ext cx="1256063" cy="762106"/>
          </a:xfrm>
          <a:prstGeom prst="rect">
            <a:avLst/>
          </a:prstGeom>
        </p:spPr>
      </p:pic>
      <p:pic>
        <p:nvPicPr>
          <p:cNvPr id="8" name="Picture 7" descr="A close-up of a line&#10;&#10;Description automatically generated" hidden="1">
            <a:extLst>
              <a:ext uri="{FF2B5EF4-FFF2-40B4-BE49-F238E27FC236}">
                <a16:creationId xmlns:a16="http://schemas.microsoft.com/office/drawing/2014/main" id="{A12B438D-C839-BF7B-253A-401802D9F2AC}"/>
              </a:ext>
            </a:extLst>
          </p:cNvPr>
          <p:cNvPicPr/>
          <p:nvPr userDrawn="1"/>
        </p:nvPicPr>
        <p:blipFill>
          <a:blip r:embed="rId43">
            <a:alphaModFix amt="2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34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1" r:id="rId1"/>
    <p:sldLayoutId id="2147483922" r:id="rId2"/>
    <p:sldLayoutId id="2147483923" r:id="rId3"/>
    <p:sldLayoutId id="2147483924" r:id="rId4"/>
    <p:sldLayoutId id="2147483925" r:id="rId5"/>
    <p:sldLayoutId id="2147483926" r:id="rId6"/>
    <p:sldLayoutId id="2147483927" r:id="rId7"/>
    <p:sldLayoutId id="2147483928" r:id="rId8"/>
    <p:sldLayoutId id="2147483929" r:id="rId9"/>
    <p:sldLayoutId id="2147483930" r:id="rId10"/>
    <p:sldLayoutId id="2147483931" r:id="rId11"/>
    <p:sldLayoutId id="2147483932" r:id="rId12"/>
    <p:sldLayoutId id="2147483933" r:id="rId13"/>
    <p:sldLayoutId id="2147483934" r:id="rId14"/>
    <p:sldLayoutId id="2147483935" r:id="rId15"/>
    <p:sldLayoutId id="2147483936" r:id="rId16"/>
    <p:sldLayoutId id="2147483937" r:id="rId17"/>
    <p:sldLayoutId id="2147483938" r:id="rId18"/>
    <p:sldLayoutId id="2147483939" r:id="rId19"/>
    <p:sldLayoutId id="2147483940" r:id="rId20"/>
    <p:sldLayoutId id="2147483941" r:id="rId21"/>
    <p:sldLayoutId id="2147483942" r:id="rId22"/>
    <p:sldLayoutId id="2147483943" r:id="rId23"/>
    <p:sldLayoutId id="2147483944" r:id="rId24"/>
    <p:sldLayoutId id="2147483945" r:id="rId25"/>
    <p:sldLayoutId id="2147483946" r:id="rId26"/>
    <p:sldLayoutId id="2147483947" r:id="rId27"/>
    <p:sldLayoutId id="2147483948" r:id="rId28"/>
    <p:sldLayoutId id="2147483949" r:id="rId29"/>
    <p:sldLayoutId id="2147483950" r:id="rId30"/>
    <p:sldLayoutId id="2147483951" r:id="rId31"/>
    <p:sldLayoutId id="2147483952" r:id="rId32"/>
    <p:sldLayoutId id="2147483953" r:id="rId33"/>
    <p:sldLayoutId id="2147483954" r:id="rId34"/>
    <p:sldLayoutId id="2147483955" r:id="rId35"/>
    <p:sldLayoutId id="2147483956" r:id="rId36"/>
    <p:sldLayoutId id="2147483957" r:id="rId37"/>
    <p:sldLayoutId id="2147483958" r:id="rId38"/>
    <p:sldLayoutId id="2147483959" r:id="rId39"/>
    <p:sldLayoutId id="2147483960" r:id="rId4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95000"/>
              <a:lumOff val="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2160" userDrawn="1">
          <p15:clr>
            <a:srgbClr val="F26B43"/>
          </p15:clr>
        </p15:guide>
        <p15:guide id="4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8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13" Type="http://schemas.openxmlformats.org/officeDocument/2006/relationships/image" Target="../media/image51.png"/><Relationship Id="rId3" Type="http://schemas.openxmlformats.org/officeDocument/2006/relationships/image" Target="../media/image26.png"/><Relationship Id="rId7" Type="http://schemas.openxmlformats.org/officeDocument/2006/relationships/image" Target="../media/image45.png"/><Relationship Id="rId12" Type="http://schemas.openxmlformats.org/officeDocument/2006/relationships/image" Target="../media/image50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4.sv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svg"/><Relationship Id="rId4" Type="http://schemas.openxmlformats.org/officeDocument/2006/relationships/image" Target="../media/image27.svg"/><Relationship Id="rId9" Type="http://schemas.openxmlformats.org/officeDocument/2006/relationships/image" Target="../media/image47.png"/><Relationship Id="rId14" Type="http://schemas.openxmlformats.org/officeDocument/2006/relationships/image" Target="../media/image52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7.svg"/><Relationship Id="rId5" Type="http://schemas.openxmlformats.org/officeDocument/2006/relationships/image" Target="../media/image56.png"/><Relationship Id="rId10" Type="http://schemas.openxmlformats.org/officeDocument/2006/relationships/image" Target="../media/image61.svg"/><Relationship Id="rId4" Type="http://schemas.openxmlformats.org/officeDocument/2006/relationships/image" Target="../media/image55.svg"/><Relationship Id="rId9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svg"/><Relationship Id="rId13" Type="http://schemas.openxmlformats.org/officeDocument/2006/relationships/image" Target="../media/image39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12" Type="http://schemas.openxmlformats.org/officeDocument/2006/relationships/image" Target="../media/image69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5.svg"/><Relationship Id="rId11" Type="http://schemas.openxmlformats.org/officeDocument/2006/relationships/image" Target="../media/image68.png"/><Relationship Id="rId5" Type="http://schemas.openxmlformats.org/officeDocument/2006/relationships/image" Target="../media/image64.png"/><Relationship Id="rId10" Type="http://schemas.openxmlformats.org/officeDocument/2006/relationships/image" Target="../media/image57.svg"/><Relationship Id="rId4" Type="http://schemas.openxmlformats.org/officeDocument/2006/relationships/image" Target="../media/image63.svg"/><Relationship Id="rId9" Type="http://schemas.openxmlformats.org/officeDocument/2006/relationships/image" Target="../media/image56.png"/><Relationship Id="rId14" Type="http://schemas.openxmlformats.org/officeDocument/2006/relationships/image" Target="../media/image40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7.svg"/><Relationship Id="rId5" Type="http://schemas.openxmlformats.org/officeDocument/2006/relationships/image" Target="../media/image56.png"/><Relationship Id="rId10" Type="http://schemas.openxmlformats.org/officeDocument/2006/relationships/image" Target="../media/image61.svg"/><Relationship Id="rId4" Type="http://schemas.openxmlformats.org/officeDocument/2006/relationships/image" Target="../media/image55.svg"/><Relationship Id="rId9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8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75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74.png"/><Relationship Id="rId5" Type="http://schemas.openxmlformats.org/officeDocument/2006/relationships/image" Target="../media/image73.svg"/><Relationship Id="rId4" Type="http://schemas.openxmlformats.org/officeDocument/2006/relationships/image" Target="../media/image7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DIGIT-PROSERV-BROKER@ec.europa.eu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7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/4.0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9.xml"/><Relationship Id="rId5" Type="http://schemas.openxmlformats.org/officeDocument/2006/relationships/hyperlink" Target="https://unsplash.com/photos/black-and-white-typewriter-on-black-table-aB4BJSZoTTI?utm_source=unsplash&amp;utm_medium=referral&amp;utm_content=creditCopyText" TargetMode="External"/><Relationship Id="rId4" Type="http://schemas.openxmlformats.org/officeDocument/2006/relationships/hyperlink" Target="https://unsplash.com/@markuswinkler?utm_source=unsplash&amp;utm_medium=referral&amp;utm_content=creditCopyText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9.sv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svg"/><Relationship Id="rId4" Type="http://schemas.openxmlformats.org/officeDocument/2006/relationships/image" Target="../media/image17.sv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7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28.png"/><Relationship Id="rId7" Type="http://schemas.openxmlformats.org/officeDocument/2006/relationships/image" Target="../media/image20.png"/><Relationship Id="rId12" Type="http://schemas.openxmlformats.org/officeDocument/2006/relationships/image" Target="../media/image33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7.sv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svg"/><Relationship Id="rId4" Type="http://schemas.openxmlformats.org/officeDocument/2006/relationships/image" Target="../media/image29.svg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BD512D0-79B6-670C-07FD-9168EC3E20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algn="l"/>
            <a:r>
              <a:rPr lang="en-IE" noProof="0"/>
              <a:t>30/01/2026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504D590-9922-C06A-407C-2B718394A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/>
              <a:t>Market Info session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1456CEF-57DB-B4CE-60F1-7B93F72DA5BA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IE" noProof="0"/>
              <a:t>Rollout of the High Frequency Procurement Strategy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E68706F-E58B-D844-F68A-2379B7D107A7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r>
              <a:rPr lang="en-IE" noProof="0"/>
              <a:t>DIGIT.C.1</a:t>
            </a:r>
          </a:p>
        </p:txBody>
      </p:sp>
      <p:pic>
        <p:nvPicPr>
          <p:cNvPr id="9" name="Picture 8" descr="European Commission">
            <a:extLst>
              <a:ext uri="{FF2B5EF4-FFF2-40B4-BE49-F238E27FC236}">
                <a16:creationId xmlns:a16="http://schemas.microsoft.com/office/drawing/2014/main" id="{179F3FC9-B6FB-BFA2-12E7-546955BFD0B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9463383" y="5738784"/>
            <a:ext cx="2544024" cy="9410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FD1DB8-25FA-F8E1-083B-EC0DC5DE44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73EAD-5DA0-74FF-D502-73E337B23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/>
              <a:t>Focus on the ProServ DPS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877A00-14A8-3FF6-191B-0F121FF02FEA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0" indent="0">
              <a:buNone/>
            </a:pPr>
            <a:endParaRPr lang="en-IE" noProof="0"/>
          </a:p>
        </p:txBody>
      </p:sp>
    </p:spTree>
    <p:extLst>
      <p:ext uri="{BB962C8B-B14F-4D97-AF65-F5344CB8AC3E}">
        <p14:creationId xmlns:p14="http://schemas.microsoft.com/office/powerpoint/2010/main" val="30757173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576CEE7-B493-945E-59A2-0AB1D83DB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/>
              <a:t>ProServ contracts – relationships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543C64-DC30-57AE-6327-395419F13932}"/>
              </a:ext>
            </a:extLst>
          </p:cNvPr>
          <p:cNvSpPr txBox="1"/>
          <p:nvPr/>
        </p:nvSpPr>
        <p:spPr>
          <a:xfrm>
            <a:off x="911753" y="1540967"/>
            <a:ext cx="2471528" cy="3604611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1"/>
            </a:solidFill>
          </a:ln>
        </p:spPr>
        <p:txBody>
          <a:bodyPr wrap="square" lIns="91440" tIns="45720" rIns="91440" bIns="45720" anchor="t">
            <a:noAutofit/>
          </a:bodyPr>
          <a:lstStyle/>
          <a:p>
            <a:pPr algn="ctr">
              <a:spcAft>
                <a:spcPts val="1200"/>
              </a:spcAft>
            </a:pPr>
            <a:r>
              <a:rPr lang="en-IE" sz="2000" b="1">
                <a:solidFill>
                  <a:srgbClr val="00B0F0"/>
                </a:solidFill>
                <a:latin typeface="EC Square Sans Cond Pro"/>
              </a:rPr>
              <a:t>DG/EUIBA</a:t>
            </a:r>
          </a:p>
          <a:p>
            <a:pPr algn="ctr">
              <a:spcAft>
                <a:spcPts val="1200"/>
              </a:spcAft>
            </a:pPr>
            <a:r>
              <a:rPr lang="en-IE" sz="1800" b="1">
                <a:effectLst/>
                <a:latin typeface="EC Square Sans Cond Pro"/>
                <a:ea typeface="Times New Roman" panose="02020603050405020304" pitchFamily="18" charset="0"/>
              </a:rPr>
              <a:t>Final consumer </a:t>
            </a:r>
            <a:r>
              <a:rPr lang="en-IE" sz="1800">
                <a:effectLst/>
                <a:latin typeface="EC Square Sans Cond Pro"/>
                <a:ea typeface="Times New Roman" panose="02020603050405020304" pitchFamily="18" charset="0"/>
              </a:rPr>
              <a:t>of the contract</a:t>
            </a:r>
          </a:p>
          <a:p>
            <a:pPr algn="ctr">
              <a:spcAft>
                <a:spcPts val="1200"/>
              </a:spcAft>
            </a:pPr>
            <a:br>
              <a:rPr lang="en-IE">
                <a:latin typeface="EC Square Sans Cond Pro" panose="020B0506040000020004" pitchFamily="34" charset="0"/>
                <a:ea typeface="Times New Roman" panose="02020603050405020304" pitchFamily="18" charset="0"/>
              </a:rPr>
            </a:br>
            <a:r>
              <a:rPr lang="en-IE">
                <a:latin typeface="EC Square Sans Cond Pro"/>
                <a:ea typeface="Times New Roman" panose="02020603050405020304" pitchFamily="18" charset="0"/>
              </a:rPr>
              <a:t>DG/EUIBA pays DIGIT, provides to DIGIT Activity Reports that prove that the provider delivered for the DG/EUIBA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7D25F7-D139-F87E-8485-837CAFB97ADD}"/>
              </a:ext>
            </a:extLst>
          </p:cNvPr>
          <p:cNvSpPr txBox="1"/>
          <p:nvPr/>
        </p:nvSpPr>
        <p:spPr>
          <a:xfrm>
            <a:off x="4754879" y="1540967"/>
            <a:ext cx="2534459" cy="3604611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lIns="91440" tIns="45720" rIns="91440" bIns="45720" anchor="t">
            <a:noAutofit/>
          </a:bodyPr>
          <a:lstStyle/>
          <a:p>
            <a:pPr algn="ctr">
              <a:spcAft>
                <a:spcPts val="1200"/>
              </a:spcAft>
            </a:pPr>
            <a:r>
              <a:rPr lang="en-IE" sz="2000" b="1">
                <a:solidFill>
                  <a:srgbClr val="00B0F0"/>
                </a:solidFill>
                <a:latin typeface="EC Square Sans Cond Pro"/>
              </a:rPr>
              <a:t>DIGIT</a:t>
            </a:r>
          </a:p>
          <a:p>
            <a:pPr algn="ctr">
              <a:spcAft>
                <a:spcPts val="1200"/>
              </a:spcAft>
            </a:pPr>
            <a:r>
              <a:rPr lang="en-IE" sz="1800">
                <a:effectLst/>
                <a:latin typeface="EC Square Sans Cond Pro"/>
                <a:ea typeface="Times New Roman" panose="02020603050405020304" pitchFamily="18" charset="0"/>
              </a:rPr>
              <a:t>Is the </a:t>
            </a:r>
            <a:r>
              <a:rPr lang="en-IE" sz="1800" b="1">
                <a:effectLst/>
                <a:latin typeface="EC Square Sans Cond Pro"/>
                <a:ea typeface="Times New Roman" panose="02020603050405020304" pitchFamily="18" charset="0"/>
              </a:rPr>
              <a:t>Contracting Authority</a:t>
            </a:r>
            <a:r>
              <a:rPr lang="en-IE" sz="1800" b="1">
                <a:latin typeface="EC Square Sans Cond Pro"/>
                <a:ea typeface="Times New Roman" panose="02020603050405020304" pitchFamily="18" charset="0"/>
              </a:rPr>
              <a:t> (CA)</a:t>
            </a:r>
            <a:endParaRPr lang="en-IE" sz="1800">
              <a:effectLst/>
              <a:latin typeface="EC Square Sans Cond Pro"/>
              <a:ea typeface="Times New Roman" panose="02020603050405020304" pitchFamily="18" charset="0"/>
            </a:endParaRPr>
          </a:p>
          <a:p>
            <a:pPr algn="ctr">
              <a:spcAft>
                <a:spcPts val="1200"/>
              </a:spcAft>
            </a:pPr>
            <a:br>
              <a:rPr lang="en-IE">
                <a:latin typeface="EC Square Sans Cond Pro" panose="020B0506040000020004" pitchFamily="34" charset="0"/>
                <a:ea typeface="Times New Roman" panose="02020603050405020304" pitchFamily="18" charset="0"/>
              </a:rPr>
            </a:br>
            <a:r>
              <a:rPr lang="en-IE">
                <a:latin typeface="EC Square Sans Cond Pro"/>
                <a:ea typeface="Times New Roman" panose="02020603050405020304" pitchFamily="18" charset="0"/>
              </a:rPr>
              <a:t>Pays the provider, based on the Activity Report.</a:t>
            </a:r>
            <a:br>
              <a:rPr lang="en-IE">
                <a:latin typeface="EC Square Sans Cond Pro" panose="020B0506040000020004" pitchFamily="34" charset="0"/>
                <a:ea typeface="Times New Roman" panose="02020603050405020304" pitchFamily="18" charset="0"/>
              </a:rPr>
            </a:br>
            <a:br>
              <a:rPr lang="en-IE">
                <a:latin typeface="EC Square Sans Cond Pro" panose="020B0506040000020004" pitchFamily="34" charset="0"/>
                <a:ea typeface="Times New Roman" panose="02020603050405020304" pitchFamily="18" charset="0"/>
              </a:rPr>
            </a:br>
            <a:r>
              <a:rPr lang="en-IE">
                <a:latin typeface="EC Square Sans Cond Pro"/>
                <a:ea typeface="Times New Roman" panose="02020603050405020304" pitchFamily="18" charset="0"/>
              </a:rPr>
              <a:t>Intervenes in case of difficulty in the contract between the DG/EUIBA and the provider.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0109A6-C557-1236-DCF8-62A39FD27A14}"/>
              </a:ext>
            </a:extLst>
          </p:cNvPr>
          <p:cNvSpPr txBox="1"/>
          <p:nvPr/>
        </p:nvSpPr>
        <p:spPr>
          <a:xfrm>
            <a:off x="8490064" y="1540967"/>
            <a:ext cx="2534459" cy="3604611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lIns="91440" tIns="45720" rIns="91440" bIns="45720" anchor="t">
            <a:noAutofit/>
          </a:bodyPr>
          <a:lstStyle/>
          <a:p>
            <a:pPr algn="ctr">
              <a:spcAft>
                <a:spcPts val="1200"/>
              </a:spcAft>
            </a:pPr>
            <a:r>
              <a:rPr lang="en-IE" sz="2000" b="1">
                <a:solidFill>
                  <a:srgbClr val="00B0F0"/>
                </a:solidFill>
                <a:latin typeface="EC Square Sans Cond Pro"/>
              </a:rPr>
              <a:t>Provider</a:t>
            </a:r>
          </a:p>
          <a:p>
            <a:pPr algn="ctr">
              <a:spcAft>
                <a:spcPts val="1200"/>
              </a:spcAft>
            </a:pPr>
            <a:r>
              <a:rPr lang="en-IE" sz="1800" b="1">
                <a:effectLst/>
                <a:latin typeface="EC Square Sans Cond Pro"/>
                <a:ea typeface="Times New Roman" panose="02020603050405020304" pitchFamily="18" charset="0"/>
              </a:rPr>
              <a:t>Delivers </a:t>
            </a:r>
            <a:r>
              <a:rPr lang="en-IE" sz="1800">
                <a:effectLst/>
                <a:latin typeface="EC Square Sans Cond Pro"/>
                <a:ea typeface="Times New Roman" panose="02020603050405020304" pitchFamily="18" charset="0"/>
              </a:rPr>
              <a:t>according to the contract</a:t>
            </a:r>
          </a:p>
          <a:p>
            <a:pPr algn="ctr">
              <a:spcAft>
                <a:spcPts val="1200"/>
              </a:spcAft>
            </a:pPr>
            <a:br>
              <a:rPr lang="en-IE">
                <a:latin typeface="EC Square Sans Cond Pro" panose="020B0506040000020004" pitchFamily="34" charset="0"/>
                <a:ea typeface="Times New Roman" panose="02020603050405020304" pitchFamily="18" charset="0"/>
              </a:rPr>
            </a:br>
            <a:r>
              <a:rPr lang="en-IE">
                <a:latin typeface="EC Square Sans Cond Pro"/>
                <a:ea typeface="Times New Roman" panose="02020603050405020304" pitchFamily="18" charset="0"/>
              </a:rPr>
              <a:t>Sends Activity Reports to the end beneficiary of the contract, </a:t>
            </a:r>
            <a:br>
              <a:rPr lang="en-IE">
                <a:latin typeface="EC Square Sans Cond Pro"/>
                <a:ea typeface="Times New Roman" panose="02020603050405020304" pitchFamily="18" charset="0"/>
              </a:rPr>
            </a:br>
            <a:r>
              <a:rPr lang="en-IE">
                <a:latin typeface="EC Square Sans Cond Pro"/>
                <a:ea typeface="Times New Roman" panose="02020603050405020304" pitchFamily="18" charset="0"/>
              </a:rPr>
              <a:t>Sends invoices to DIGIT for payment.</a:t>
            </a:r>
          </a:p>
        </p:txBody>
      </p:sp>
      <p:pic>
        <p:nvPicPr>
          <p:cNvPr id="9" name="Graphic 8" descr="Contract with solid fill">
            <a:extLst>
              <a:ext uri="{FF2B5EF4-FFF2-40B4-BE49-F238E27FC236}">
                <a16:creationId xmlns:a16="http://schemas.microsoft.com/office/drawing/2014/main" id="{0BBA7318-024F-018C-986E-3E72992CD6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15920" y="2693716"/>
            <a:ext cx="914400" cy="914400"/>
          </a:xfrm>
          <a:prstGeom prst="rect">
            <a:avLst/>
          </a:prstGeom>
        </p:spPr>
      </p:pic>
      <p:pic>
        <p:nvPicPr>
          <p:cNvPr id="10" name="Graphic 9" descr="Contract with solid fill">
            <a:extLst>
              <a:ext uri="{FF2B5EF4-FFF2-40B4-BE49-F238E27FC236}">
                <a16:creationId xmlns:a16="http://schemas.microsoft.com/office/drawing/2014/main" id="{73B08BE8-78BE-7970-566F-342D27A341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22342" y="2693716"/>
            <a:ext cx="914400" cy="914400"/>
          </a:xfrm>
          <a:prstGeom prst="rect">
            <a:avLst/>
          </a:prstGeom>
        </p:spPr>
      </p:pic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6E0E0FFF-CDCD-7D88-090E-261FBC690EE1}"/>
              </a:ext>
            </a:extLst>
          </p:cNvPr>
          <p:cNvSpPr txBox="1">
            <a:spLocks/>
          </p:cNvSpPr>
          <p:nvPr/>
        </p:nvSpPr>
        <p:spPr>
          <a:xfrm>
            <a:off x="3590376" y="1922241"/>
            <a:ext cx="957408" cy="914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IE" sz="1600"/>
              <a:t>MoU </a:t>
            </a:r>
            <a:br>
              <a:rPr lang="en-IE" sz="1600"/>
            </a:br>
            <a:r>
              <a:rPr lang="en-IE" sz="1600"/>
              <a:t>with </a:t>
            </a:r>
            <a:br>
              <a:rPr lang="en-IE" sz="1600"/>
            </a:br>
            <a:r>
              <a:rPr lang="en-IE" sz="1600"/>
              <a:t>DIGIT</a:t>
            </a:r>
          </a:p>
        </p:txBody>
      </p:sp>
      <p:sp>
        <p:nvSpPr>
          <p:cNvPr id="12" name="Arrow: Left-Right 11">
            <a:extLst>
              <a:ext uri="{FF2B5EF4-FFF2-40B4-BE49-F238E27FC236}">
                <a16:creationId xmlns:a16="http://schemas.microsoft.com/office/drawing/2014/main" id="{5AD57EFE-6308-218F-6D49-52F15226D32D}"/>
              </a:ext>
            </a:extLst>
          </p:cNvPr>
          <p:cNvSpPr/>
          <p:nvPr/>
        </p:nvSpPr>
        <p:spPr>
          <a:xfrm>
            <a:off x="3711574" y="3674226"/>
            <a:ext cx="715011" cy="464791"/>
          </a:xfrm>
          <a:prstGeom prst="leftRightArrow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anchor="t">
            <a:noAutofit/>
          </a:bodyPr>
          <a:lstStyle/>
          <a:p>
            <a:pPr algn="ctr">
              <a:spcAft>
                <a:spcPts val="1200"/>
              </a:spcAft>
            </a:pPr>
            <a:endParaRPr lang="en-IE" sz="2000" b="1">
              <a:solidFill>
                <a:srgbClr val="00B0F0"/>
              </a:solidFill>
              <a:latin typeface="EC Square Sans Cond Pro" panose="020B0506040000020004" pitchFamily="34" charset="0"/>
            </a:endParaRPr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890B1C13-9ED9-4302-5511-173CAFF26DB9}"/>
              </a:ext>
            </a:extLst>
          </p:cNvPr>
          <p:cNvSpPr txBox="1">
            <a:spLocks/>
          </p:cNvSpPr>
          <p:nvPr/>
        </p:nvSpPr>
        <p:spPr>
          <a:xfrm>
            <a:off x="7379218" y="2427315"/>
            <a:ext cx="957408" cy="4093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IE" sz="1600"/>
              <a:t>Contract</a:t>
            </a:r>
          </a:p>
        </p:txBody>
      </p:sp>
      <p:sp>
        <p:nvSpPr>
          <p:cNvPr id="14" name="Arrow: Left-Right 13">
            <a:extLst>
              <a:ext uri="{FF2B5EF4-FFF2-40B4-BE49-F238E27FC236}">
                <a16:creationId xmlns:a16="http://schemas.microsoft.com/office/drawing/2014/main" id="{AFA29C7B-C8D9-1072-883A-06519EAE5603}"/>
              </a:ext>
            </a:extLst>
          </p:cNvPr>
          <p:cNvSpPr/>
          <p:nvPr/>
        </p:nvSpPr>
        <p:spPr>
          <a:xfrm>
            <a:off x="7522036" y="3674225"/>
            <a:ext cx="715011" cy="464791"/>
          </a:xfrm>
          <a:prstGeom prst="leftRightArrow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anchor="t">
            <a:noAutofit/>
          </a:bodyPr>
          <a:lstStyle/>
          <a:p>
            <a:pPr algn="ctr">
              <a:spcAft>
                <a:spcPts val="1200"/>
              </a:spcAft>
            </a:pPr>
            <a:endParaRPr lang="en-IE" sz="2000" b="1">
              <a:solidFill>
                <a:srgbClr val="00B0F0"/>
              </a:solidFill>
              <a:latin typeface="EC Square Sans Cond Pro" panose="020B0506040000020004" pitchFamily="34" charset="0"/>
            </a:endParaRPr>
          </a:p>
        </p:txBody>
      </p:sp>
      <p:pic>
        <p:nvPicPr>
          <p:cNvPr id="15" name="Graphic 14" descr="Euro with solid fill">
            <a:extLst>
              <a:ext uri="{FF2B5EF4-FFF2-40B4-BE49-F238E27FC236}">
                <a16:creationId xmlns:a16="http://schemas.microsoft.com/office/drawing/2014/main" id="{98D62D15-718A-FF46-0AC9-23C2EB9FE6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01011" y="4310150"/>
            <a:ext cx="637309" cy="637309"/>
          </a:xfrm>
          <a:prstGeom prst="rect">
            <a:avLst/>
          </a:prstGeom>
        </p:spPr>
      </p:pic>
      <p:pic>
        <p:nvPicPr>
          <p:cNvPr id="17" name="Graphic 16" descr="Euro with solid fill">
            <a:extLst>
              <a:ext uri="{FF2B5EF4-FFF2-40B4-BE49-F238E27FC236}">
                <a16:creationId xmlns:a16="http://schemas.microsoft.com/office/drawing/2014/main" id="{5073ADBE-7507-FDFD-D9FB-E195024FDD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34190" y="4265139"/>
            <a:ext cx="637309" cy="637309"/>
          </a:xfrm>
          <a:prstGeom prst="rect">
            <a:avLst/>
          </a:prstGeom>
        </p:spPr>
      </p:pic>
      <p:pic>
        <p:nvPicPr>
          <p:cNvPr id="3" name="Graphic 2" descr="Handshake with solid fill">
            <a:extLst>
              <a:ext uri="{FF2B5EF4-FFF2-40B4-BE49-F238E27FC236}">
                <a16:creationId xmlns:a16="http://schemas.microsoft.com/office/drawing/2014/main" id="{FEC6D5DC-9545-A16D-9AA2-C5EB606C0C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300093" y="3852950"/>
            <a:ext cx="914400" cy="914400"/>
          </a:xfrm>
          <a:prstGeom prst="rect">
            <a:avLst/>
          </a:prstGeom>
        </p:spPr>
      </p:pic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F3E69463-49CE-E2CC-0990-407B8A353F8A}"/>
              </a:ext>
            </a:extLst>
          </p:cNvPr>
          <p:cNvSpPr txBox="1">
            <a:spLocks/>
          </p:cNvSpPr>
          <p:nvPr/>
        </p:nvSpPr>
        <p:spPr>
          <a:xfrm>
            <a:off x="8624236" y="4622350"/>
            <a:ext cx="2228248" cy="3785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IE" sz="2000" b="1">
                <a:solidFill>
                  <a:srgbClr val="00B0F0"/>
                </a:solidFill>
                <a:latin typeface="EC Square Sans Cond Pro" panose="020B0506040000020004" pitchFamily="34" charset="0"/>
              </a:rPr>
              <a:t>DG / EUIBA</a:t>
            </a:r>
          </a:p>
        </p:txBody>
      </p:sp>
    </p:spTree>
    <p:extLst>
      <p:ext uri="{BB962C8B-B14F-4D97-AF65-F5344CB8AC3E}">
        <p14:creationId xmlns:p14="http://schemas.microsoft.com/office/powerpoint/2010/main" val="21713373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90">
            <a:extLst>
              <a:ext uri="{FF2B5EF4-FFF2-40B4-BE49-F238E27FC236}">
                <a16:creationId xmlns:a16="http://schemas.microsoft.com/office/drawing/2014/main" id="{479383F8-9D88-2F64-A8F6-7CB582C8C429}"/>
              </a:ext>
            </a:extLst>
          </p:cNvPr>
          <p:cNvSpPr txBox="1">
            <a:spLocks/>
          </p:cNvSpPr>
          <p:nvPr/>
        </p:nvSpPr>
        <p:spPr>
          <a:xfrm>
            <a:off x="7061804" y="1082775"/>
            <a:ext cx="493484" cy="4585979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IE" sz="3600" noProof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836CDB5-A868-4E70-7FB7-A7544A697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0721" y="482860"/>
            <a:ext cx="5468579" cy="764735"/>
          </a:xfrm>
        </p:spPr>
        <p:txBody>
          <a:bodyPr/>
          <a:lstStyle/>
          <a:p>
            <a:r>
              <a:rPr lang="en-IE" noProof="0"/>
              <a:t>Types of needs</a:t>
            </a:r>
          </a:p>
        </p:txBody>
      </p:sp>
      <p:sp>
        <p:nvSpPr>
          <p:cNvPr id="95" name="Content Placeholder 1">
            <a:extLst>
              <a:ext uri="{FF2B5EF4-FFF2-40B4-BE49-F238E27FC236}">
                <a16:creationId xmlns:a16="http://schemas.microsoft.com/office/drawing/2014/main" id="{183715FC-4EEB-64F3-7010-E37FA14F39BE}"/>
              </a:ext>
            </a:extLst>
          </p:cNvPr>
          <p:cNvSpPr txBox="1">
            <a:spLocks/>
          </p:cNvSpPr>
          <p:nvPr/>
        </p:nvSpPr>
        <p:spPr>
          <a:xfrm>
            <a:off x="3157148" y="5052576"/>
            <a:ext cx="3671669" cy="10427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E" sz="1800" b="1" noProof="0"/>
              <a:t>Custom needs </a:t>
            </a:r>
            <a:r>
              <a:rPr lang="en-IE" sz="1800" noProof="0"/>
              <a:t>can be handled, but only for large contracts, with active involvements of the beneficiaries</a:t>
            </a:r>
          </a:p>
        </p:txBody>
      </p:sp>
      <p:sp>
        <p:nvSpPr>
          <p:cNvPr id="8" name="Content Placeholder 90">
            <a:extLst>
              <a:ext uri="{FF2B5EF4-FFF2-40B4-BE49-F238E27FC236}">
                <a16:creationId xmlns:a16="http://schemas.microsoft.com/office/drawing/2014/main" id="{A203B0AD-B199-02B3-281C-41B25119487D}"/>
              </a:ext>
            </a:extLst>
          </p:cNvPr>
          <p:cNvSpPr txBox="1">
            <a:spLocks/>
          </p:cNvSpPr>
          <p:nvPr/>
        </p:nvSpPr>
        <p:spPr>
          <a:xfrm>
            <a:off x="6929283" y="306787"/>
            <a:ext cx="4591388" cy="940808"/>
          </a:xfrm>
          <a:prstGeom prst="rect">
            <a:avLst/>
          </a:prstGeom>
          <a:solidFill>
            <a:srgbClr val="D0EAF3"/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IE" b="1" noProof="0"/>
              <a:t>Focus: Standard needs</a:t>
            </a:r>
            <a:endParaRPr lang="en-IE" sz="4800" noProof="0"/>
          </a:p>
        </p:txBody>
      </p:sp>
      <p:sp>
        <p:nvSpPr>
          <p:cNvPr id="20" name="Content Placeholder 90">
            <a:extLst>
              <a:ext uri="{FF2B5EF4-FFF2-40B4-BE49-F238E27FC236}">
                <a16:creationId xmlns:a16="http://schemas.microsoft.com/office/drawing/2014/main" id="{A7230EA4-10A4-A75A-669D-72FF4AD54C7A}"/>
              </a:ext>
            </a:extLst>
          </p:cNvPr>
          <p:cNvSpPr txBox="1">
            <a:spLocks/>
          </p:cNvSpPr>
          <p:nvPr/>
        </p:nvSpPr>
        <p:spPr>
          <a:xfrm>
            <a:off x="7395630" y="1376349"/>
            <a:ext cx="4129854" cy="1068747"/>
          </a:xfrm>
          <a:prstGeom prst="rect">
            <a:avLst/>
          </a:prstGeom>
          <a:solidFill>
            <a:srgbClr val="D0EAF3"/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IE" sz="2000" noProof="0"/>
              <a:t>Standard delivery models, </a:t>
            </a:r>
            <a:br>
              <a:rPr lang="en-IE" sz="2000" noProof="0"/>
            </a:br>
            <a:r>
              <a:rPr lang="en-IE" sz="2000" noProof="0"/>
              <a:t>that can evolve.</a:t>
            </a:r>
            <a:endParaRPr lang="en-IE" sz="3200" noProof="0"/>
          </a:p>
        </p:txBody>
      </p:sp>
      <p:sp>
        <p:nvSpPr>
          <p:cNvPr id="23" name="Content Placeholder 90">
            <a:extLst>
              <a:ext uri="{FF2B5EF4-FFF2-40B4-BE49-F238E27FC236}">
                <a16:creationId xmlns:a16="http://schemas.microsoft.com/office/drawing/2014/main" id="{57F4130A-C467-A33F-D2CF-9E3278A010BE}"/>
              </a:ext>
            </a:extLst>
          </p:cNvPr>
          <p:cNvSpPr txBox="1">
            <a:spLocks/>
          </p:cNvSpPr>
          <p:nvPr/>
        </p:nvSpPr>
        <p:spPr>
          <a:xfrm>
            <a:off x="7395631" y="2579089"/>
            <a:ext cx="4129854" cy="1068747"/>
          </a:xfrm>
          <a:prstGeom prst="rect">
            <a:avLst/>
          </a:prstGeom>
          <a:solidFill>
            <a:srgbClr val="D0EAF3"/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IE" sz="2000" noProof="0"/>
              <a:t>Standard Templates</a:t>
            </a:r>
            <a:br>
              <a:rPr lang="en-IE" sz="2000" noProof="0"/>
            </a:br>
            <a:r>
              <a:rPr lang="en-IE" sz="2000" noProof="0"/>
              <a:t>Standard Criteria</a:t>
            </a:r>
            <a:endParaRPr lang="en-IE" sz="3200" b="1" noProof="0"/>
          </a:p>
        </p:txBody>
      </p:sp>
      <p:sp>
        <p:nvSpPr>
          <p:cNvPr id="25" name="Content Placeholder 90">
            <a:extLst>
              <a:ext uri="{FF2B5EF4-FFF2-40B4-BE49-F238E27FC236}">
                <a16:creationId xmlns:a16="http://schemas.microsoft.com/office/drawing/2014/main" id="{DC684C67-F06B-E694-63B5-D1C0EDC7500E}"/>
              </a:ext>
            </a:extLst>
          </p:cNvPr>
          <p:cNvSpPr txBox="1">
            <a:spLocks/>
          </p:cNvSpPr>
          <p:nvPr/>
        </p:nvSpPr>
        <p:spPr>
          <a:xfrm>
            <a:off x="7395630" y="4795333"/>
            <a:ext cx="4129854" cy="778615"/>
          </a:xfrm>
          <a:prstGeom prst="rect">
            <a:avLst/>
          </a:prstGeom>
          <a:solidFill>
            <a:srgbClr val="D0EAF3"/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IE" sz="2000" u="sng" noProof="0">
                <a:latin typeface="EC Square Sans Pro"/>
              </a:rPr>
              <a:t>Shorter</a:t>
            </a:r>
            <a:r>
              <a:rPr lang="en-IE" sz="2000" noProof="0">
                <a:latin typeface="EC Square Sans Pro"/>
              </a:rPr>
              <a:t> time to award</a:t>
            </a:r>
            <a:endParaRPr lang="en-IE" sz="3200" noProof="0">
              <a:latin typeface="EC Square Sans Pro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5D2518B-7156-D0CC-4122-AE0D56078703}"/>
              </a:ext>
            </a:extLst>
          </p:cNvPr>
          <p:cNvGrpSpPr/>
          <p:nvPr/>
        </p:nvGrpSpPr>
        <p:grpSpPr>
          <a:xfrm>
            <a:off x="10936516" y="525817"/>
            <a:ext cx="431992" cy="556958"/>
            <a:chOff x="7594407" y="692377"/>
            <a:chExt cx="431992" cy="556958"/>
          </a:xfrm>
        </p:grpSpPr>
        <p:pic>
          <p:nvPicPr>
            <p:cNvPr id="27" name="Graphic 26" descr="Contract with solid fill">
              <a:extLst>
                <a:ext uri="{FF2B5EF4-FFF2-40B4-BE49-F238E27FC236}">
                  <a16:creationId xmlns:a16="http://schemas.microsoft.com/office/drawing/2014/main" id="{D62321CF-303E-E478-40B5-A4D395FC8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594407" y="692377"/>
              <a:ext cx="251052" cy="251052"/>
            </a:xfrm>
            <a:prstGeom prst="rect">
              <a:avLst/>
            </a:prstGeom>
          </p:spPr>
        </p:pic>
        <p:pic>
          <p:nvPicPr>
            <p:cNvPr id="35" name="Graphic 34" descr="Contract with solid fill">
              <a:extLst>
                <a:ext uri="{FF2B5EF4-FFF2-40B4-BE49-F238E27FC236}">
                  <a16:creationId xmlns:a16="http://schemas.microsoft.com/office/drawing/2014/main" id="{4EB45C90-6785-5195-3753-1EE0D4E5A9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775347" y="767920"/>
              <a:ext cx="251052" cy="251052"/>
            </a:xfrm>
            <a:prstGeom prst="rect">
              <a:avLst/>
            </a:prstGeom>
          </p:spPr>
        </p:pic>
        <p:pic>
          <p:nvPicPr>
            <p:cNvPr id="37" name="Graphic 36" descr="Contract with solid fill">
              <a:extLst>
                <a:ext uri="{FF2B5EF4-FFF2-40B4-BE49-F238E27FC236}">
                  <a16:creationId xmlns:a16="http://schemas.microsoft.com/office/drawing/2014/main" id="{03A657B7-A8AD-257E-D4B6-8676C7EB72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594407" y="911664"/>
              <a:ext cx="251052" cy="251052"/>
            </a:xfrm>
            <a:prstGeom prst="rect">
              <a:avLst/>
            </a:prstGeom>
          </p:spPr>
        </p:pic>
        <p:pic>
          <p:nvPicPr>
            <p:cNvPr id="38" name="Graphic 37" descr="Contract with solid fill">
              <a:extLst>
                <a:ext uri="{FF2B5EF4-FFF2-40B4-BE49-F238E27FC236}">
                  <a16:creationId xmlns:a16="http://schemas.microsoft.com/office/drawing/2014/main" id="{948D78C3-C037-B5B8-8E5D-8965AA402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775347" y="998283"/>
              <a:ext cx="251052" cy="251052"/>
            </a:xfrm>
            <a:prstGeom prst="rect">
              <a:avLst/>
            </a:prstGeom>
          </p:spPr>
        </p:pic>
      </p:grpSp>
      <p:sp>
        <p:nvSpPr>
          <p:cNvPr id="43" name="Content Placeholder 90">
            <a:extLst>
              <a:ext uri="{FF2B5EF4-FFF2-40B4-BE49-F238E27FC236}">
                <a16:creationId xmlns:a16="http://schemas.microsoft.com/office/drawing/2014/main" id="{4BF21414-5675-CED7-464A-DF807E87BCA4}"/>
              </a:ext>
            </a:extLst>
          </p:cNvPr>
          <p:cNvSpPr txBox="1">
            <a:spLocks/>
          </p:cNvSpPr>
          <p:nvPr/>
        </p:nvSpPr>
        <p:spPr>
          <a:xfrm>
            <a:off x="7395631" y="3771356"/>
            <a:ext cx="4129854" cy="859009"/>
          </a:xfrm>
          <a:prstGeom prst="rect">
            <a:avLst/>
          </a:prstGeom>
          <a:solidFill>
            <a:srgbClr val="D0EAF3"/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IE" sz="2000" noProof="0"/>
              <a:t>Broker: support the whole process</a:t>
            </a:r>
            <a:endParaRPr lang="en-IE" sz="3200" noProof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0E61928-0DC0-B030-CF7D-870223B22DC1}"/>
              </a:ext>
            </a:extLst>
          </p:cNvPr>
          <p:cNvSpPr txBox="1">
            <a:spLocks/>
          </p:cNvSpPr>
          <p:nvPr/>
        </p:nvSpPr>
        <p:spPr>
          <a:xfrm>
            <a:off x="1483011" y="1956699"/>
            <a:ext cx="798738" cy="3174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200"/>
              </a:spcAft>
              <a:buNone/>
            </a:pPr>
            <a:r>
              <a:rPr lang="en-IE" b="1">
                <a:latin typeface="EC Square Sans Cond Pro" panose="020B0506040000020004" pitchFamily="34" charset="0"/>
              </a:rPr>
              <a:t>Agile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6517C689-25F9-8A0C-A58B-D083A80C1E1F}"/>
              </a:ext>
            </a:extLst>
          </p:cNvPr>
          <p:cNvSpPr txBox="1">
            <a:spLocks/>
          </p:cNvSpPr>
          <p:nvPr/>
        </p:nvSpPr>
        <p:spPr>
          <a:xfrm>
            <a:off x="4332540" y="1802601"/>
            <a:ext cx="1201365" cy="8330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200"/>
              </a:spcAft>
              <a:buNone/>
            </a:pPr>
            <a:r>
              <a:rPr lang="en-IE" b="1">
                <a:latin typeface="EC Square Sans Cond Pro" panose="020B0506040000020004" pitchFamily="34" charset="0"/>
              </a:rPr>
              <a:t>Quoted</a:t>
            </a:r>
            <a:br>
              <a:rPr lang="en-IE" b="1">
                <a:latin typeface="EC Square Sans Cond Pro" panose="020B0506040000020004" pitchFamily="34" charset="0"/>
              </a:rPr>
            </a:br>
            <a:r>
              <a:rPr lang="en-IE" b="1">
                <a:latin typeface="EC Square Sans Cond Pro" panose="020B0506040000020004" pitchFamily="34" charset="0"/>
              </a:rPr>
              <a:t>T&amp;M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EC624E30-B445-72AF-0D0D-AC1C9FCA7624}"/>
              </a:ext>
            </a:extLst>
          </p:cNvPr>
          <p:cNvSpPr txBox="1">
            <a:spLocks/>
          </p:cNvSpPr>
          <p:nvPr/>
        </p:nvSpPr>
        <p:spPr>
          <a:xfrm>
            <a:off x="1404935" y="3300726"/>
            <a:ext cx="1354799" cy="8330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200"/>
              </a:spcAft>
              <a:buNone/>
            </a:pPr>
            <a:r>
              <a:rPr lang="en-IE" b="1">
                <a:latin typeface="EC Square Sans Cond Pro" panose="020B0506040000020004" pitchFamily="34" charset="0"/>
              </a:rPr>
              <a:t>Managed</a:t>
            </a:r>
            <a:br>
              <a:rPr lang="en-IE" b="1">
                <a:latin typeface="EC Square Sans Cond Pro" panose="020B0506040000020004" pitchFamily="34" charset="0"/>
              </a:rPr>
            </a:br>
            <a:r>
              <a:rPr lang="en-IE" b="1">
                <a:latin typeface="EC Square Sans Cond Pro" panose="020B0506040000020004" pitchFamily="34" charset="0"/>
              </a:rPr>
              <a:t>Services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023A3389-885D-4DD0-B6C8-C261574A4982}"/>
              </a:ext>
            </a:extLst>
          </p:cNvPr>
          <p:cNvSpPr txBox="1">
            <a:spLocks/>
          </p:cNvSpPr>
          <p:nvPr/>
        </p:nvSpPr>
        <p:spPr>
          <a:xfrm>
            <a:off x="4255822" y="3291402"/>
            <a:ext cx="1354799" cy="8330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200"/>
              </a:spcAft>
              <a:buNone/>
            </a:pPr>
            <a:r>
              <a:rPr lang="en-IE" b="1">
                <a:solidFill>
                  <a:schemeClr val="bg1">
                    <a:lumMod val="65000"/>
                  </a:schemeClr>
                </a:solidFill>
                <a:latin typeface="EC Square Sans Cond Pro" panose="020B0506040000020004" pitchFamily="34" charset="0"/>
              </a:rPr>
              <a:t>Fixed</a:t>
            </a:r>
            <a:br>
              <a:rPr lang="en-IE" b="1">
                <a:solidFill>
                  <a:schemeClr val="bg1">
                    <a:lumMod val="65000"/>
                  </a:schemeClr>
                </a:solidFill>
                <a:latin typeface="EC Square Sans Cond Pro" panose="020B0506040000020004" pitchFamily="34" charset="0"/>
              </a:rPr>
            </a:br>
            <a:r>
              <a:rPr lang="en-IE" b="1">
                <a:solidFill>
                  <a:schemeClr val="bg1">
                    <a:lumMod val="65000"/>
                  </a:schemeClr>
                </a:solidFill>
                <a:latin typeface="EC Square Sans Cond Pro" panose="020B0506040000020004" pitchFamily="34" charset="0"/>
              </a:rPr>
              <a:t>Prices</a:t>
            </a:r>
          </a:p>
        </p:txBody>
      </p:sp>
      <p:pic>
        <p:nvPicPr>
          <p:cNvPr id="9" name="Graphic 8" descr="Single gear with solid fill">
            <a:extLst>
              <a:ext uri="{FF2B5EF4-FFF2-40B4-BE49-F238E27FC236}">
                <a16:creationId xmlns:a16="http://schemas.microsoft.com/office/drawing/2014/main" id="{5864106D-BD9A-92FA-C364-6AA2DE22FE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8611" y="3286460"/>
            <a:ext cx="914400" cy="914400"/>
          </a:xfrm>
          <a:prstGeom prst="rect">
            <a:avLst/>
          </a:prstGeom>
        </p:spPr>
      </p:pic>
      <p:pic>
        <p:nvPicPr>
          <p:cNvPr id="11" name="Graphic 10" descr="Box with solid fill">
            <a:extLst>
              <a:ext uri="{FF2B5EF4-FFF2-40B4-BE49-F238E27FC236}">
                <a16:creationId xmlns:a16="http://schemas.microsoft.com/office/drawing/2014/main" id="{F252141E-1612-08F3-D885-F24306F0FC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499636" y="1778485"/>
            <a:ext cx="914400" cy="914400"/>
          </a:xfrm>
          <a:prstGeom prst="rect">
            <a:avLst/>
          </a:prstGeom>
        </p:spPr>
      </p:pic>
      <p:pic>
        <p:nvPicPr>
          <p:cNvPr id="12" name="Graphic 11" descr="Box with solid fill">
            <a:extLst>
              <a:ext uri="{FF2B5EF4-FFF2-40B4-BE49-F238E27FC236}">
                <a16:creationId xmlns:a16="http://schemas.microsoft.com/office/drawing/2014/main" id="{9131A578-4F8E-C40D-0201-1D70B0F9EF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545023" y="3250716"/>
            <a:ext cx="914400" cy="914400"/>
          </a:xfrm>
          <a:prstGeom prst="rect">
            <a:avLst/>
          </a:prstGeom>
        </p:spPr>
      </p:pic>
      <p:pic>
        <p:nvPicPr>
          <p:cNvPr id="14" name="Graphic 13" descr="Badge Question Mark with solid fill">
            <a:extLst>
              <a:ext uri="{FF2B5EF4-FFF2-40B4-BE49-F238E27FC236}">
                <a16:creationId xmlns:a16="http://schemas.microsoft.com/office/drawing/2014/main" id="{5D269CC4-46E5-5F5E-D97F-812DFB012F6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002223" y="3844336"/>
            <a:ext cx="496111" cy="496111"/>
          </a:xfrm>
          <a:prstGeom prst="rect">
            <a:avLst/>
          </a:prstGeom>
        </p:spPr>
      </p:pic>
      <p:pic>
        <p:nvPicPr>
          <p:cNvPr id="16" name="Graphic 15" descr="Programmer female with solid fill">
            <a:extLst>
              <a:ext uri="{FF2B5EF4-FFF2-40B4-BE49-F238E27FC236}">
                <a16:creationId xmlns:a16="http://schemas.microsoft.com/office/drawing/2014/main" id="{B257B688-1C8A-62D5-81B0-63EA46DF334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68611" y="172122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659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836CDB5-A868-4E70-7FB7-A7544A697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/>
              <a:t>Agile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480A0ED-CBFB-0123-CBDA-1F414B11C93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8491" y="1719919"/>
            <a:ext cx="7308781" cy="4178682"/>
          </a:xfrm>
          <a:prstGeom prst="rect">
            <a:avLst/>
          </a:prstGeom>
        </p:spPr>
      </p:pic>
      <p:sp>
        <p:nvSpPr>
          <p:cNvPr id="25" name="Content Placeholder 1">
            <a:extLst>
              <a:ext uri="{FF2B5EF4-FFF2-40B4-BE49-F238E27FC236}">
                <a16:creationId xmlns:a16="http://schemas.microsoft.com/office/drawing/2014/main" id="{0A882AFC-B199-15E9-569C-DE16A79FCD6C}"/>
              </a:ext>
            </a:extLst>
          </p:cNvPr>
          <p:cNvSpPr txBox="1">
            <a:spLocks/>
          </p:cNvSpPr>
          <p:nvPr/>
        </p:nvSpPr>
        <p:spPr>
          <a:xfrm>
            <a:off x="443194" y="1497944"/>
            <a:ext cx="3140232" cy="281490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E" sz="1800" b="1">
                <a:latin typeface="EC Square Sans Pro"/>
              </a:rPr>
              <a:t>Customer and Provider agree during the planning phase</a:t>
            </a:r>
            <a:br>
              <a:rPr lang="en-IE" sz="1800" b="1"/>
            </a:br>
            <a:r>
              <a:rPr lang="en-IE" sz="1800">
                <a:latin typeface="EC Square Sans Pro"/>
              </a:rPr>
              <a:t>The customer is acting as Product Owner, the provider is present with the whole team. They speak in business complexity points which have a certain value in € defined during the award.</a:t>
            </a:r>
          </a:p>
        </p:txBody>
      </p:sp>
      <p:sp>
        <p:nvSpPr>
          <p:cNvPr id="26" name="Content Placeholder 1">
            <a:extLst>
              <a:ext uri="{FF2B5EF4-FFF2-40B4-BE49-F238E27FC236}">
                <a16:creationId xmlns:a16="http://schemas.microsoft.com/office/drawing/2014/main" id="{F08C3C7F-3F39-5491-90FF-5C9EED842232}"/>
              </a:ext>
            </a:extLst>
          </p:cNvPr>
          <p:cNvSpPr txBox="1">
            <a:spLocks/>
          </p:cNvSpPr>
          <p:nvPr/>
        </p:nvSpPr>
        <p:spPr>
          <a:xfrm>
            <a:off x="1334148" y="4488578"/>
            <a:ext cx="3140232" cy="12342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E" sz="1800"/>
              <a:t>The </a:t>
            </a:r>
            <a:r>
              <a:rPr lang="en-IE" sz="1800" b="1"/>
              <a:t>CA pays activities </a:t>
            </a:r>
            <a:r>
              <a:rPr lang="en-IE" sz="1800" b="1" u="sng"/>
              <a:t>delivered</a:t>
            </a:r>
            <a:r>
              <a:rPr lang="en-IE" sz="1800"/>
              <a:t> during the sprint, according to the business complexity point value.</a:t>
            </a:r>
          </a:p>
        </p:txBody>
      </p:sp>
    </p:spTree>
    <p:extLst>
      <p:ext uri="{BB962C8B-B14F-4D97-AF65-F5344CB8AC3E}">
        <p14:creationId xmlns:p14="http://schemas.microsoft.com/office/powerpoint/2010/main" val="14465017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836CDB5-A868-4E70-7FB7-A7544A697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/>
              <a:t>Agile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92DA044-4790-C264-1373-6AD1F8BB459B}"/>
              </a:ext>
            </a:extLst>
          </p:cNvPr>
          <p:cNvSpPr txBox="1"/>
          <p:nvPr/>
        </p:nvSpPr>
        <p:spPr>
          <a:xfrm>
            <a:off x="855744" y="2062042"/>
            <a:ext cx="2567940" cy="984185"/>
          </a:xfrm>
          <a:prstGeom prst="rect">
            <a:avLst/>
          </a:prstGeom>
          <a:solidFill>
            <a:srgbClr val="EAEAEA"/>
          </a:solidFill>
          <a:ln w="38100">
            <a:solidFill>
              <a:schemeClr val="accent1"/>
            </a:solidFill>
          </a:ln>
        </p:spPr>
        <p:txBody>
          <a:bodyPr wrap="square" anchor="ctr">
            <a:noAutofit/>
          </a:bodyPr>
          <a:lstStyle/>
          <a:p>
            <a:pPr algn="ctr">
              <a:spcAft>
                <a:spcPts val="1200"/>
              </a:spcAft>
            </a:pPr>
            <a:r>
              <a:rPr lang="en-IE" sz="2000" b="1">
                <a:solidFill>
                  <a:srgbClr val="00B0F0"/>
                </a:solidFill>
                <a:latin typeface="EC Square Sans Cond Pro" panose="020B0506040000020004" pitchFamily="34" charset="0"/>
              </a:rPr>
              <a:t>Context, Goal</a:t>
            </a:r>
          </a:p>
          <a:p>
            <a:pPr algn="ctr">
              <a:spcAft>
                <a:spcPts val="1200"/>
              </a:spcAft>
            </a:pPr>
            <a:r>
              <a:rPr lang="en-IE">
                <a:latin typeface="EC Square Sans Cond Pro" panose="020B0506040000020004" pitchFamily="34" charset="0"/>
                <a:ea typeface="Times New Roman" panose="02020603050405020304" pitchFamily="18" charset="0"/>
              </a:rPr>
              <a:t>And geography</a:t>
            </a:r>
          </a:p>
        </p:txBody>
      </p:sp>
      <p:pic>
        <p:nvPicPr>
          <p:cNvPr id="28" name="Graphic 27" descr="Pen with solid fill">
            <a:extLst>
              <a:ext uri="{FF2B5EF4-FFF2-40B4-BE49-F238E27FC236}">
                <a16:creationId xmlns:a16="http://schemas.microsoft.com/office/drawing/2014/main" id="{69B4AE6A-95D2-3B33-D61F-16E780BFF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567070" y="2010073"/>
            <a:ext cx="464288" cy="464288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46E68F0-0248-81CB-60F1-78A74E7E8511}"/>
              </a:ext>
            </a:extLst>
          </p:cNvPr>
          <p:cNvSpPr txBox="1"/>
          <p:nvPr/>
        </p:nvSpPr>
        <p:spPr>
          <a:xfrm>
            <a:off x="855744" y="3219218"/>
            <a:ext cx="2567940" cy="984185"/>
          </a:xfrm>
          <a:prstGeom prst="rect">
            <a:avLst/>
          </a:prstGeom>
          <a:solidFill>
            <a:srgbClr val="EAEAEA"/>
          </a:solidFill>
          <a:ln w="38100">
            <a:solidFill>
              <a:schemeClr val="accent1"/>
            </a:solidFill>
          </a:ln>
        </p:spPr>
        <p:txBody>
          <a:bodyPr wrap="square" anchor="ctr">
            <a:noAutofit/>
          </a:bodyPr>
          <a:lstStyle/>
          <a:p>
            <a:pPr algn="ctr">
              <a:spcAft>
                <a:spcPts val="1200"/>
              </a:spcAft>
            </a:pPr>
            <a:r>
              <a:rPr lang="en-IE" sz="2000" b="1">
                <a:solidFill>
                  <a:srgbClr val="00B0F0"/>
                </a:solidFill>
                <a:latin typeface="EC Square Sans Cond Pro" panose="020B0506040000020004" pitchFamily="34" charset="0"/>
              </a:rPr>
              <a:t>3/6 months backlog</a:t>
            </a:r>
          </a:p>
          <a:p>
            <a:pPr algn="ctr">
              <a:spcAft>
                <a:spcPts val="1200"/>
              </a:spcAft>
            </a:pPr>
            <a:r>
              <a:rPr lang="en-IE" sz="1800">
                <a:effectLst/>
                <a:latin typeface="EC Square Sans Cond Pro" panose="020B0506040000020004" pitchFamily="34" charset="0"/>
                <a:ea typeface="Times New Roman" panose="02020603050405020304" pitchFamily="18" charset="0"/>
              </a:rPr>
              <a:t>How to start</a:t>
            </a:r>
            <a:endParaRPr lang="en-IE">
              <a:latin typeface="EC Square Sans Cond Pro" panose="020B0506040000020004" pitchFamily="34" charset="0"/>
              <a:ea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1273ABF-6BAB-ADE1-E9B2-1A65FCFC071F}"/>
              </a:ext>
            </a:extLst>
          </p:cNvPr>
          <p:cNvSpPr txBox="1"/>
          <p:nvPr/>
        </p:nvSpPr>
        <p:spPr>
          <a:xfrm>
            <a:off x="855744" y="4444262"/>
            <a:ext cx="2567940" cy="984185"/>
          </a:xfrm>
          <a:prstGeom prst="rect">
            <a:avLst/>
          </a:prstGeom>
          <a:solidFill>
            <a:srgbClr val="EAEAEA"/>
          </a:solidFill>
          <a:ln w="38100">
            <a:solidFill>
              <a:schemeClr val="accent1"/>
            </a:solidFill>
          </a:ln>
        </p:spPr>
        <p:txBody>
          <a:bodyPr wrap="square" anchor="ctr">
            <a:noAutofit/>
          </a:bodyPr>
          <a:lstStyle/>
          <a:p>
            <a:pPr algn="ctr">
              <a:spcAft>
                <a:spcPts val="1200"/>
              </a:spcAft>
            </a:pPr>
            <a:r>
              <a:rPr lang="en-IE" sz="2000" b="1">
                <a:solidFill>
                  <a:srgbClr val="00B0F0"/>
                </a:solidFill>
                <a:latin typeface="EC Square Sans Cond Pro" panose="020B0506040000020004" pitchFamily="34" charset="0"/>
              </a:rPr>
              <a:t>Team expected</a:t>
            </a:r>
          </a:p>
          <a:p>
            <a:pPr algn="ctr">
              <a:spcAft>
                <a:spcPts val="1200"/>
              </a:spcAft>
            </a:pPr>
            <a:r>
              <a:rPr lang="en-IE" sz="1800" b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EC Square Sans Cond Pro" panose="020B0506040000020004" pitchFamily="34" charset="0"/>
                <a:ea typeface="Times New Roman" panose="02020603050405020304" pitchFamily="18" charset="0"/>
              </a:rPr>
              <a:t>Key personnel</a:t>
            </a:r>
            <a:r>
              <a:rPr lang="en-IE" sz="1800">
                <a:effectLst/>
                <a:latin typeface="EC Square Sans Cond Pro" panose="020B0506040000020004" pitchFamily="34" charset="0"/>
                <a:ea typeface="Times New Roman" panose="02020603050405020304" pitchFamily="18" charset="0"/>
              </a:rPr>
              <a:t>, composition</a:t>
            </a:r>
            <a:endParaRPr lang="en-IE">
              <a:latin typeface="EC Square Sans Cond Pro" panose="020B0506040000020004" pitchFamily="34" charset="0"/>
              <a:ea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680ECB6-F6C5-C304-DD5A-89696C8A3F37}"/>
              </a:ext>
            </a:extLst>
          </p:cNvPr>
          <p:cNvSpPr txBox="1"/>
          <p:nvPr/>
        </p:nvSpPr>
        <p:spPr>
          <a:xfrm>
            <a:off x="4290060" y="3219218"/>
            <a:ext cx="2342884" cy="1654339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anchor="ctr">
            <a:noAutofit/>
          </a:bodyPr>
          <a:lstStyle/>
          <a:p>
            <a:pPr algn="ctr">
              <a:spcAft>
                <a:spcPts val="1200"/>
              </a:spcAft>
            </a:pPr>
            <a:r>
              <a:rPr lang="en-IE" sz="2000" b="1">
                <a:solidFill>
                  <a:srgbClr val="00B0F0"/>
                </a:solidFill>
                <a:latin typeface="EC Square Sans Cond Pro" panose="020B0506040000020004" pitchFamily="34" charset="0"/>
              </a:rPr>
              <a:t>3/6 month</a:t>
            </a:r>
            <a:br>
              <a:rPr lang="en-IE" sz="2000" b="1">
                <a:solidFill>
                  <a:srgbClr val="00B0F0"/>
                </a:solidFill>
                <a:latin typeface="EC Square Sans Cond Pro" panose="020B0506040000020004" pitchFamily="34" charset="0"/>
              </a:rPr>
            </a:br>
            <a:r>
              <a:rPr lang="en-IE" sz="2000" b="1">
                <a:solidFill>
                  <a:srgbClr val="00B0F0"/>
                </a:solidFill>
                <a:latin typeface="EC Square Sans Cond Pro" panose="020B0506040000020004" pitchFamily="34" charset="0"/>
              </a:rPr>
              <a:t>implementation</a:t>
            </a:r>
          </a:p>
          <a:p>
            <a:pPr algn="ctr">
              <a:spcAft>
                <a:spcPts val="1200"/>
              </a:spcAft>
            </a:pPr>
            <a:r>
              <a:rPr lang="en-IE" sz="1800">
                <a:effectLst/>
                <a:latin typeface="EC Square Sans Cond Pro" panose="020B0506040000020004" pitchFamily="34" charset="0"/>
                <a:ea typeface="Times New Roman" panose="02020603050405020304" pitchFamily="18" charset="0"/>
              </a:rPr>
              <a:t>All aspects: breakdown in stories, methodologies, tooling…</a:t>
            </a:r>
            <a:endParaRPr lang="en-IE">
              <a:latin typeface="EC Square Sans Cond Pro" panose="020B0506040000020004" pitchFamily="34" charset="0"/>
              <a:ea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619C3E4-9A08-67BD-DD40-3BA3E732721F}"/>
              </a:ext>
            </a:extLst>
          </p:cNvPr>
          <p:cNvSpPr txBox="1"/>
          <p:nvPr/>
        </p:nvSpPr>
        <p:spPr>
          <a:xfrm>
            <a:off x="4290060" y="2062042"/>
            <a:ext cx="2342884" cy="984185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lIns="91440" tIns="45720" rIns="91440" bIns="45720" anchor="ctr">
            <a:noAutofit/>
          </a:bodyPr>
          <a:lstStyle/>
          <a:p>
            <a:pPr algn="ctr">
              <a:spcAft>
                <a:spcPts val="1200"/>
              </a:spcAft>
            </a:pPr>
            <a:r>
              <a:rPr lang="en-IE" sz="2000" b="1">
                <a:solidFill>
                  <a:srgbClr val="00B0F0"/>
                </a:solidFill>
                <a:latin typeface="EC Square Sans Cond Pro"/>
              </a:rPr>
              <a:t>Team</a:t>
            </a:r>
          </a:p>
          <a:p>
            <a:pPr algn="ctr">
              <a:spcAft>
                <a:spcPts val="1200"/>
              </a:spcAft>
            </a:pPr>
            <a:r>
              <a:rPr lang="en-IE" sz="1800">
                <a:latin typeface="EC Square Sans Cond Pro"/>
                <a:ea typeface="Times New Roman" panose="02020603050405020304" pitchFamily="18" charset="0"/>
              </a:rPr>
              <a:t>Incl</a:t>
            </a:r>
            <a:r>
              <a:rPr lang="en-IE" sz="1800">
                <a:effectLst/>
                <a:latin typeface="EC Square Sans Cond Pro"/>
                <a:ea typeface="Times New Roman" panose="02020603050405020304" pitchFamily="18" charset="0"/>
              </a:rPr>
              <a:t>. </a:t>
            </a:r>
            <a:r>
              <a:rPr lang="en-IE" sz="1800" b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EC Square Sans Cond Pro"/>
                <a:ea typeface="Times New Roman" panose="02020603050405020304" pitchFamily="18" charset="0"/>
              </a:rPr>
              <a:t>Key personnel CVs</a:t>
            </a:r>
            <a:r>
              <a:rPr lang="en-IE" sz="1800">
                <a:effectLst/>
                <a:latin typeface="EC Square Sans Cond Pro"/>
                <a:ea typeface="Times New Roman" panose="02020603050405020304" pitchFamily="18" charset="0"/>
              </a:rPr>
              <a:t> </a:t>
            </a:r>
            <a:endParaRPr lang="en-IE">
              <a:latin typeface="EC Square Sans Cond Pro"/>
              <a:ea typeface="Times New Roman" panose="02020603050405020304" pitchFamily="18" charset="0"/>
            </a:endParaRPr>
          </a:p>
        </p:txBody>
      </p:sp>
      <p:pic>
        <p:nvPicPr>
          <p:cNvPr id="35" name="Graphic 34" descr="Pen with solid fill">
            <a:extLst>
              <a:ext uri="{FF2B5EF4-FFF2-40B4-BE49-F238E27FC236}">
                <a16:creationId xmlns:a16="http://schemas.microsoft.com/office/drawing/2014/main" id="{7445E72D-1DCB-B0D9-36FE-7E1B7891D7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567070" y="3144843"/>
            <a:ext cx="464288" cy="464288"/>
          </a:xfrm>
          <a:prstGeom prst="rect">
            <a:avLst/>
          </a:prstGeom>
        </p:spPr>
      </p:pic>
      <p:pic>
        <p:nvPicPr>
          <p:cNvPr id="36" name="Graphic 35" descr="Pen with solid fill">
            <a:extLst>
              <a:ext uri="{FF2B5EF4-FFF2-40B4-BE49-F238E27FC236}">
                <a16:creationId xmlns:a16="http://schemas.microsoft.com/office/drawing/2014/main" id="{29E1E0F0-07DB-7B8F-6821-F56CEA78E2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567070" y="4444261"/>
            <a:ext cx="464288" cy="464288"/>
          </a:xfrm>
          <a:prstGeom prst="rect">
            <a:avLst/>
          </a:prstGeom>
        </p:spPr>
      </p:pic>
      <p:sp>
        <p:nvSpPr>
          <p:cNvPr id="37" name="Arrow: Chevron 36">
            <a:extLst>
              <a:ext uri="{FF2B5EF4-FFF2-40B4-BE49-F238E27FC236}">
                <a16:creationId xmlns:a16="http://schemas.microsoft.com/office/drawing/2014/main" id="{96457A20-2704-453F-3FA3-2056DA0AB1C5}"/>
              </a:ext>
            </a:extLst>
          </p:cNvPr>
          <p:cNvSpPr/>
          <p:nvPr/>
        </p:nvSpPr>
        <p:spPr>
          <a:xfrm>
            <a:off x="3729872" y="3518954"/>
            <a:ext cx="253999" cy="384711"/>
          </a:xfrm>
          <a:prstGeom prst="chevron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anchor="ctr">
            <a:noAutofit/>
          </a:bodyPr>
          <a:lstStyle/>
          <a:p>
            <a:pPr algn="ctr">
              <a:spcAft>
                <a:spcPts val="1200"/>
              </a:spcAft>
            </a:pPr>
            <a:endParaRPr lang="en-IE" sz="2000" b="1">
              <a:solidFill>
                <a:srgbClr val="00B0F0"/>
              </a:solidFill>
              <a:latin typeface="EC Square Sans Cond Pro" panose="020B0506040000020004" pitchFamily="34" charset="0"/>
            </a:endParaRPr>
          </a:p>
        </p:txBody>
      </p:sp>
      <p:sp>
        <p:nvSpPr>
          <p:cNvPr id="38" name="Content Placeholder 1">
            <a:extLst>
              <a:ext uri="{FF2B5EF4-FFF2-40B4-BE49-F238E27FC236}">
                <a16:creationId xmlns:a16="http://schemas.microsoft.com/office/drawing/2014/main" id="{5BEA3431-9825-DDFF-B2B4-878470C78322}"/>
              </a:ext>
            </a:extLst>
          </p:cNvPr>
          <p:cNvSpPr txBox="1">
            <a:spLocks/>
          </p:cNvSpPr>
          <p:nvPr/>
        </p:nvSpPr>
        <p:spPr>
          <a:xfrm>
            <a:off x="1661010" y="1548663"/>
            <a:ext cx="957408" cy="3174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200"/>
              </a:spcAft>
              <a:buNone/>
            </a:pPr>
            <a:r>
              <a:rPr lang="en-IE" sz="1800">
                <a:latin typeface="EC Square Sans Cond Pro" panose="020B0506040000020004" pitchFamily="34" charset="0"/>
              </a:rPr>
              <a:t>We ask</a:t>
            </a:r>
          </a:p>
        </p:txBody>
      </p:sp>
      <p:sp>
        <p:nvSpPr>
          <p:cNvPr id="39" name="Content Placeholder 1">
            <a:extLst>
              <a:ext uri="{FF2B5EF4-FFF2-40B4-BE49-F238E27FC236}">
                <a16:creationId xmlns:a16="http://schemas.microsoft.com/office/drawing/2014/main" id="{95813F12-15BF-3E83-5463-8CFCF494CF23}"/>
              </a:ext>
            </a:extLst>
          </p:cNvPr>
          <p:cNvSpPr txBox="1">
            <a:spLocks/>
          </p:cNvSpPr>
          <p:nvPr/>
        </p:nvSpPr>
        <p:spPr>
          <a:xfrm>
            <a:off x="4290060" y="1548662"/>
            <a:ext cx="2342884" cy="3174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200"/>
              </a:spcAft>
              <a:buNone/>
            </a:pPr>
            <a:r>
              <a:rPr lang="en-IE" sz="1800">
                <a:latin typeface="EC Square Sans Cond Pro" panose="020B0506040000020004" pitchFamily="34" charset="0"/>
              </a:rPr>
              <a:t>The market answers</a:t>
            </a:r>
          </a:p>
        </p:txBody>
      </p:sp>
      <p:sp>
        <p:nvSpPr>
          <p:cNvPr id="40" name="Arrow: Chevron 39">
            <a:extLst>
              <a:ext uri="{FF2B5EF4-FFF2-40B4-BE49-F238E27FC236}">
                <a16:creationId xmlns:a16="http://schemas.microsoft.com/office/drawing/2014/main" id="{25FC7289-C074-BEEB-4CFB-478A3F45D132}"/>
              </a:ext>
            </a:extLst>
          </p:cNvPr>
          <p:cNvSpPr/>
          <p:nvPr/>
        </p:nvSpPr>
        <p:spPr>
          <a:xfrm>
            <a:off x="6939133" y="3488572"/>
            <a:ext cx="253999" cy="384711"/>
          </a:xfrm>
          <a:prstGeom prst="chevron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anchor="ctr">
            <a:noAutofit/>
          </a:bodyPr>
          <a:lstStyle/>
          <a:p>
            <a:pPr algn="ctr">
              <a:spcAft>
                <a:spcPts val="1200"/>
              </a:spcAft>
            </a:pPr>
            <a:endParaRPr lang="en-IE" sz="2000" b="1">
              <a:solidFill>
                <a:srgbClr val="00B0F0"/>
              </a:solidFill>
              <a:latin typeface="EC Square Sans Cond Pro" panose="020B0506040000020004" pitchFamily="34" charset="0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9A8CFA96-0140-21CE-15F2-0B2F83FC15A6}"/>
              </a:ext>
            </a:extLst>
          </p:cNvPr>
          <p:cNvSpPr/>
          <p:nvPr/>
        </p:nvSpPr>
        <p:spPr>
          <a:xfrm>
            <a:off x="7334754" y="3056813"/>
            <a:ext cx="624114" cy="624114"/>
          </a:xfrm>
          <a:prstGeom prst="ellips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IE">
                <a:solidFill>
                  <a:schemeClr val="bg1"/>
                </a:solidFill>
              </a:rPr>
              <a:t>70</a:t>
            </a:r>
            <a:r>
              <a:rPr lang="en-IE" sz="1200">
                <a:solidFill>
                  <a:schemeClr val="bg1"/>
                </a:solidFill>
              </a:rPr>
              <a:t>%</a:t>
            </a:r>
            <a:endParaRPr lang="en-IE">
              <a:solidFill>
                <a:schemeClr val="bg1"/>
              </a:solidFill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39EEC2ED-2309-BD40-5B9B-8B660769DE14}"/>
              </a:ext>
            </a:extLst>
          </p:cNvPr>
          <p:cNvSpPr/>
          <p:nvPr/>
        </p:nvSpPr>
        <p:spPr>
          <a:xfrm>
            <a:off x="7334754" y="3680927"/>
            <a:ext cx="624114" cy="624114"/>
          </a:xfrm>
          <a:prstGeom prst="ellips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IE">
                <a:solidFill>
                  <a:schemeClr val="bg1"/>
                </a:solidFill>
              </a:rPr>
              <a:t>30</a:t>
            </a:r>
            <a:r>
              <a:rPr lang="en-IE" sz="1200">
                <a:solidFill>
                  <a:schemeClr val="bg1"/>
                </a:solidFill>
              </a:rPr>
              <a:t>%</a:t>
            </a:r>
            <a:endParaRPr lang="en-IE">
              <a:solidFill>
                <a:schemeClr val="bg1"/>
              </a:solidFill>
            </a:endParaRPr>
          </a:p>
        </p:txBody>
      </p:sp>
      <p:sp>
        <p:nvSpPr>
          <p:cNvPr id="43" name="Content Placeholder 1">
            <a:extLst>
              <a:ext uri="{FF2B5EF4-FFF2-40B4-BE49-F238E27FC236}">
                <a16:creationId xmlns:a16="http://schemas.microsoft.com/office/drawing/2014/main" id="{07F6B56D-4FE0-7D7C-17EC-608D2FFFD7D0}"/>
              </a:ext>
            </a:extLst>
          </p:cNvPr>
          <p:cNvSpPr txBox="1">
            <a:spLocks/>
          </p:cNvSpPr>
          <p:nvPr/>
        </p:nvSpPr>
        <p:spPr>
          <a:xfrm>
            <a:off x="7530789" y="3376987"/>
            <a:ext cx="957408" cy="3174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200"/>
              </a:spcAft>
              <a:buNone/>
            </a:pPr>
            <a:r>
              <a:rPr lang="en-IE" sz="1800">
                <a:latin typeface="EC Square Sans Cond Pro" panose="020B0506040000020004" pitchFamily="34" charset="0"/>
              </a:rPr>
              <a:t>Quality</a:t>
            </a:r>
          </a:p>
        </p:txBody>
      </p:sp>
      <p:sp>
        <p:nvSpPr>
          <p:cNvPr id="44" name="Content Placeholder 1">
            <a:extLst>
              <a:ext uri="{FF2B5EF4-FFF2-40B4-BE49-F238E27FC236}">
                <a16:creationId xmlns:a16="http://schemas.microsoft.com/office/drawing/2014/main" id="{0458CBE9-7303-F3F3-65B1-388CD87B2406}"/>
              </a:ext>
            </a:extLst>
          </p:cNvPr>
          <p:cNvSpPr txBox="1">
            <a:spLocks/>
          </p:cNvSpPr>
          <p:nvPr/>
        </p:nvSpPr>
        <p:spPr>
          <a:xfrm>
            <a:off x="7437580" y="4044672"/>
            <a:ext cx="957408" cy="3174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200"/>
              </a:spcAft>
              <a:buNone/>
            </a:pPr>
            <a:r>
              <a:rPr lang="en-IE" sz="1800">
                <a:latin typeface="EC Square Sans Cond Pro" panose="020B0506040000020004" pitchFamily="34" charset="0"/>
              </a:rPr>
              <a:t>Price</a:t>
            </a:r>
          </a:p>
        </p:txBody>
      </p:sp>
      <p:sp>
        <p:nvSpPr>
          <p:cNvPr id="45" name="Arrow: Chevron 44">
            <a:extLst>
              <a:ext uri="{FF2B5EF4-FFF2-40B4-BE49-F238E27FC236}">
                <a16:creationId xmlns:a16="http://schemas.microsoft.com/office/drawing/2014/main" id="{89ED76A9-CD6F-0175-5412-7A1045DA52B7}"/>
              </a:ext>
            </a:extLst>
          </p:cNvPr>
          <p:cNvSpPr/>
          <p:nvPr/>
        </p:nvSpPr>
        <p:spPr>
          <a:xfrm>
            <a:off x="8430233" y="3488572"/>
            <a:ext cx="253999" cy="384711"/>
          </a:xfrm>
          <a:prstGeom prst="chevron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anchor="ctr">
            <a:noAutofit/>
          </a:bodyPr>
          <a:lstStyle/>
          <a:p>
            <a:pPr algn="ctr">
              <a:spcAft>
                <a:spcPts val="1200"/>
              </a:spcAft>
            </a:pPr>
            <a:endParaRPr lang="en-IE" sz="2000" b="1">
              <a:solidFill>
                <a:srgbClr val="00B0F0"/>
              </a:solidFill>
              <a:latin typeface="EC Square Sans Cond Pro" panose="020B0506040000020004" pitchFamily="34" charset="0"/>
            </a:endParaRPr>
          </a:p>
        </p:txBody>
      </p:sp>
      <p:pic>
        <p:nvPicPr>
          <p:cNvPr id="47" name="Graphic 46" descr="Closed book with solid fill">
            <a:extLst>
              <a:ext uri="{FF2B5EF4-FFF2-40B4-BE49-F238E27FC236}">
                <a16:creationId xmlns:a16="http://schemas.microsoft.com/office/drawing/2014/main" id="{FD039691-ECF4-7E9D-1FCE-B1ED9B3189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90471" y="2104507"/>
            <a:ext cx="433189" cy="433189"/>
          </a:xfrm>
          <a:prstGeom prst="rect">
            <a:avLst/>
          </a:prstGeom>
        </p:spPr>
      </p:pic>
      <p:pic>
        <p:nvPicPr>
          <p:cNvPr id="48" name="Graphic 47" descr="Closed book with solid fill">
            <a:extLst>
              <a:ext uri="{FF2B5EF4-FFF2-40B4-BE49-F238E27FC236}">
                <a16:creationId xmlns:a16="http://schemas.microsoft.com/office/drawing/2014/main" id="{C8EF44AA-DFB9-1F4A-8936-32AC8C3642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000498" y="3251171"/>
            <a:ext cx="433189" cy="433189"/>
          </a:xfrm>
          <a:prstGeom prst="rect">
            <a:avLst/>
          </a:prstGeom>
        </p:spPr>
      </p:pic>
      <p:sp>
        <p:nvSpPr>
          <p:cNvPr id="67" name="Content Placeholder 1">
            <a:extLst>
              <a:ext uri="{FF2B5EF4-FFF2-40B4-BE49-F238E27FC236}">
                <a16:creationId xmlns:a16="http://schemas.microsoft.com/office/drawing/2014/main" id="{A81EAC20-1BB4-65DD-31E6-540C75B1A8FB}"/>
              </a:ext>
            </a:extLst>
          </p:cNvPr>
          <p:cNvSpPr txBox="1">
            <a:spLocks/>
          </p:cNvSpPr>
          <p:nvPr/>
        </p:nvSpPr>
        <p:spPr>
          <a:xfrm>
            <a:off x="9336345" y="2805759"/>
            <a:ext cx="570745" cy="3174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200"/>
              </a:spcAft>
              <a:buNone/>
            </a:pPr>
            <a:r>
              <a:rPr lang="en-IE" sz="1800">
                <a:latin typeface="EC Square Sans Cond Pro" panose="020B0506040000020004" pitchFamily="34" charset="0"/>
              </a:rPr>
              <a:t>1st</a:t>
            </a:r>
          </a:p>
        </p:txBody>
      </p:sp>
      <p:sp>
        <p:nvSpPr>
          <p:cNvPr id="68" name="Content Placeholder 1">
            <a:extLst>
              <a:ext uri="{FF2B5EF4-FFF2-40B4-BE49-F238E27FC236}">
                <a16:creationId xmlns:a16="http://schemas.microsoft.com/office/drawing/2014/main" id="{DEC73B0A-B76E-39AA-8884-486F2248A948}"/>
              </a:ext>
            </a:extLst>
          </p:cNvPr>
          <p:cNvSpPr txBox="1">
            <a:spLocks/>
          </p:cNvSpPr>
          <p:nvPr/>
        </p:nvSpPr>
        <p:spPr>
          <a:xfrm>
            <a:off x="9336345" y="3429000"/>
            <a:ext cx="570745" cy="3174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200"/>
              </a:spcAft>
              <a:buNone/>
            </a:pPr>
            <a:r>
              <a:rPr lang="en-IE" sz="1800">
                <a:latin typeface="EC Square Sans Cond Pro" panose="020B0506040000020004" pitchFamily="34" charset="0"/>
              </a:rPr>
              <a:t>2nd</a:t>
            </a:r>
          </a:p>
        </p:txBody>
      </p:sp>
      <p:sp>
        <p:nvSpPr>
          <p:cNvPr id="69" name="Content Placeholder 1">
            <a:extLst>
              <a:ext uri="{FF2B5EF4-FFF2-40B4-BE49-F238E27FC236}">
                <a16:creationId xmlns:a16="http://schemas.microsoft.com/office/drawing/2014/main" id="{A21BB2FA-98F0-D502-75C9-981393DACDEC}"/>
              </a:ext>
            </a:extLst>
          </p:cNvPr>
          <p:cNvSpPr txBox="1">
            <a:spLocks/>
          </p:cNvSpPr>
          <p:nvPr/>
        </p:nvSpPr>
        <p:spPr>
          <a:xfrm>
            <a:off x="9346445" y="4091771"/>
            <a:ext cx="570745" cy="3174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200"/>
              </a:spcAft>
              <a:buNone/>
            </a:pPr>
            <a:r>
              <a:rPr lang="en-IE" sz="1800">
                <a:latin typeface="EC Square Sans Cond Pro" panose="020B0506040000020004" pitchFamily="34" charset="0"/>
              </a:rPr>
              <a:t>3rd</a:t>
            </a:r>
          </a:p>
        </p:txBody>
      </p:sp>
      <p:sp>
        <p:nvSpPr>
          <p:cNvPr id="72" name="Arrow: Chevron 71">
            <a:extLst>
              <a:ext uri="{FF2B5EF4-FFF2-40B4-BE49-F238E27FC236}">
                <a16:creationId xmlns:a16="http://schemas.microsoft.com/office/drawing/2014/main" id="{BE319821-10DC-A9A8-3259-67D05495E9EF}"/>
              </a:ext>
            </a:extLst>
          </p:cNvPr>
          <p:cNvSpPr/>
          <p:nvPr/>
        </p:nvSpPr>
        <p:spPr>
          <a:xfrm>
            <a:off x="9843033" y="3467765"/>
            <a:ext cx="253999" cy="384711"/>
          </a:xfrm>
          <a:prstGeom prst="chevron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anchor="ctr">
            <a:noAutofit/>
          </a:bodyPr>
          <a:lstStyle/>
          <a:p>
            <a:pPr algn="ctr">
              <a:spcAft>
                <a:spcPts val="1200"/>
              </a:spcAft>
            </a:pPr>
            <a:endParaRPr lang="en-IE" sz="2000" b="1">
              <a:solidFill>
                <a:srgbClr val="00B0F0"/>
              </a:solidFill>
              <a:latin typeface="EC Square Sans Cond Pro" panose="020B0506040000020004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9321CBCF-C412-3A39-BA06-CB4356DE254F}"/>
              </a:ext>
            </a:extLst>
          </p:cNvPr>
          <p:cNvSpPr txBox="1"/>
          <p:nvPr/>
        </p:nvSpPr>
        <p:spPr>
          <a:xfrm>
            <a:off x="7193132" y="1006258"/>
            <a:ext cx="2836085" cy="1268454"/>
          </a:xfrm>
          <a:prstGeom prst="rect">
            <a:avLst/>
          </a:prstGeom>
          <a:solidFill>
            <a:srgbClr val="EAEAEA"/>
          </a:solidFill>
          <a:ln w="38100">
            <a:solidFill>
              <a:schemeClr val="accent1"/>
            </a:solidFill>
          </a:ln>
        </p:spPr>
        <p:txBody>
          <a:bodyPr wrap="square" anchor="ctr">
            <a:noAutofit/>
          </a:bodyPr>
          <a:lstStyle/>
          <a:p>
            <a:pPr algn="ctr">
              <a:spcAft>
                <a:spcPts val="1200"/>
              </a:spcAft>
            </a:pPr>
            <a:r>
              <a:rPr lang="en-IE" sz="2000" b="1">
                <a:solidFill>
                  <a:srgbClr val="00B0F0"/>
                </a:solidFill>
                <a:latin typeface="EC Square Sans Cond Pro" panose="020B0506040000020004" pitchFamily="34" charset="0"/>
              </a:rPr>
              <a:t>Possible at any moment</a:t>
            </a:r>
          </a:p>
          <a:p>
            <a:pPr algn="ctr">
              <a:spcAft>
                <a:spcPts val="1200"/>
              </a:spcAft>
            </a:pPr>
            <a:r>
              <a:rPr lang="en-IE" sz="1800">
                <a:effectLst/>
                <a:latin typeface="EC Square Sans Cond Pro" panose="020B0506040000020004" pitchFamily="34" charset="0"/>
                <a:ea typeface="Times New Roman" panose="02020603050405020304" pitchFamily="18" charset="0"/>
              </a:rPr>
              <a:t>Interview</a:t>
            </a:r>
            <a:br>
              <a:rPr lang="en-IE" sz="1800">
                <a:effectLst/>
                <a:latin typeface="EC Square Sans Cond Pro" panose="020B0506040000020004" pitchFamily="34" charset="0"/>
                <a:ea typeface="Times New Roman" panose="02020603050405020304" pitchFamily="18" charset="0"/>
              </a:rPr>
            </a:br>
            <a:r>
              <a:rPr lang="en-IE" sz="1800" b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EC Square Sans Cond Pro" panose="020B0506040000020004" pitchFamily="34" charset="0"/>
                <a:ea typeface="Times New Roman" panose="02020603050405020304" pitchFamily="18" charset="0"/>
              </a:rPr>
              <a:t>Key personnel</a:t>
            </a:r>
            <a:endParaRPr lang="en-IE" b="1">
              <a:solidFill>
                <a:schemeClr val="tx2">
                  <a:lumMod val="60000"/>
                  <a:lumOff val="40000"/>
                </a:schemeClr>
              </a:solidFill>
              <a:latin typeface="EC Square Sans Cond Pro" panose="020B0506040000020004" pitchFamily="34" charset="0"/>
              <a:ea typeface="Times New Roman" panose="02020603050405020304" pitchFamily="18" charset="0"/>
            </a:endParaRPr>
          </a:p>
        </p:txBody>
      </p:sp>
      <p:sp>
        <p:nvSpPr>
          <p:cNvPr id="77" name="Content Placeholder 1">
            <a:extLst>
              <a:ext uri="{FF2B5EF4-FFF2-40B4-BE49-F238E27FC236}">
                <a16:creationId xmlns:a16="http://schemas.microsoft.com/office/drawing/2014/main" id="{9A30B143-120A-00C4-92E0-758D6F6EAC3B}"/>
              </a:ext>
            </a:extLst>
          </p:cNvPr>
          <p:cNvSpPr txBox="1">
            <a:spLocks/>
          </p:cNvSpPr>
          <p:nvPr/>
        </p:nvSpPr>
        <p:spPr>
          <a:xfrm>
            <a:off x="10274287" y="3654662"/>
            <a:ext cx="798738" cy="3174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200"/>
              </a:spcAft>
              <a:buNone/>
            </a:pPr>
            <a:r>
              <a:rPr lang="en-IE" sz="1800">
                <a:latin typeface="EC Square Sans Cond Pro" panose="020B0506040000020004" pitchFamily="34" charset="0"/>
              </a:rPr>
              <a:t>award</a:t>
            </a:r>
          </a:p>
        </p:txBody>
      </p:sp>
      <p:pic>
        <p:nvPicPr>
          <p:cNvPr id="6" name="Graphic 5" descr="Group with solid fill">
            <a:extLst>
              <a:ext uri="{FF2B5EF4-FFF2-40B4-BE49-F238E27FC236}">
                <a16:creationId xmlns:a16="http://schemas.microsoft.com/office/drawing/2014/main" id="{35E3DED8-E460-B980-EE4E-DF2E12CF92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768318" y="2612833"/>
            <a:ext cx="696519" cy="696519"/>
          </a:xfrm>
          <a:prstGeom prst="rect">
            <a:avLst/>
          </a:prstGeom>
        </p:spPr>
      </p:pic>
      <p:pic>
        <p:nvPicPr>
          <p:cNvPr id="7" name="Graphic 6" descr="Group with solid fill">
            <a:extLst>
              <a:ext uri="{FF2B5EF4-FFF2-40B4-BE49-F238E27FC236}">
                <a16:creationId xmlns:a16="http://schemas.microsoft.com/office/drawing/2014/main" id="{456C15C1-A061-514E-4ED6-41802D038B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778007" y="3275604"/>
            <a:ext cx="696519" cy="696519"/>
          </a:xfrm>
          <a:prstGeom prst="rect">
            <a:avLst/>
          </a:prstGeom>
        </p:spPr>
      </p:pic>
      <p:pic>
        <p:nvPicPr>
          <p:cNvPr id="8" name="Graphic 7" descr="Group with solid fill">
            <a:extLst>
              <a:ext uri="{FF2B5EF4-FFF2-40B4-BE49-F238E27FC236}">
                <a16:creationId xmlns:a16="http://schemas.microsoft.com/office/drawing/2014/main" id="{033546F3-6C5D-8D5B-8208-2FF04E1A4A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774028" y="3876205"/>
            <a:ext cx="696519" cy="696519"/>
          </a:xfrm>
          <a:prstGeom prst="rect">
            <a:avLst/>
          </a:prstGeom>
        </p:spPr>
      </p:pic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F05FE7DD-8AEC-2B59-E2DC-2679607F80FB}"/>
              </a:ext>
            </a:extLst>
          </p:cNvPr>
          <p:cNvSpPr txBox="1">
            <a:spLocks/>
          </p:cNvSpPr>
          <p:nvPr/>
        </p:nvSpPr>
        <p:spPr>
          <a:xfrm>
            <a:off x="8840893" y="4507097"/>
            <a:ext cx="570745" cy="3174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200"/>
              </a:spcAft>
              <a:buNone/>
            </a:pPr>
            <a:r>
              <a:rPr lang="en-IE" sz="1800">
                <a:latin typeface="EC Square Sans Cond Pro" panose="020B0506040000020004" pitchFamily="34" charset="0"/>
              </a:rPr>
              <a:t>…</a:t>
            </a:r>
          </a:p>
        </p:txBody>
      </p:sp>
      <p:pic>
        <p:nvPicPr>
          <p:cNvPr id="10" name="Graphic 9" descr="Group with solid fill">
            <a:extLst>
              <a:ext uri="{FF2B5EF4-FFF2-40B4-BE49-F238E27FC236}">
                <a16:creationId xmlns:a16="http://schemas.microsoft.com/office/drawing/2014/main" id="{D4C336DB-E187-7C41-E2EC-714FD50904F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333015" y="3023704"/>
            <a:ext cx="696519" cy="69651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7438103-9F1A-6375-7776-25A98025188C}"/>
              </a:ext>
            </a:extLst>
          </p:cNvPr>
          <p:cNvSpPr txBox="1"/>
          <p:nvPr/>
        </p:nvSpPr>
        <p:spPr>
          <a:xfrm>
            <a:off x="4273433" y="4991274"/>
            <a:ext cx="2342884" cy="1151744"/>
          </a:xfrm>
          <a:prstGeom prst="rect">
            <a:avLst/>
          </a:prstGeom>
          <a:noFill/>
          <a:ln w="38100">
            <a:solidFill>
              <a:srgbClr val="9AD2E6"/>
            </a:solidFill>
          </a:ln>
        </p:spPr>
        <p:txBody>
          <a:bodyPr wrap="square" lIns="0" tIns="45720" rIns="0" bIns="45720" anchor="ctr">
            <a:noAutofit/>
          </a:bodyPr>
          <a:lstStyle/>
          <a:p>
            <a:pPr algn="ctr">
              <a:spcAft>
                <a:spcPts val="1200"/>
              </a:spcAft>
            </a:pPr>
            <a:r>
              <a:rPr lang="en-IE" sz="2000" b="1">
                <a:solidFill>
                  <a:srgbClr val="00B0F0"/>
                </a:solidFill>
                <a:latin typeface="EC Square Sans Cond Pro"/>
              </a:rPr>
              <a:t>Specific question</a:t>
            </a:r>
            <a:r>
              <a:rPr lang="en-IE" sz="2000">
                <a:solidFill>
                  <a:srgbClr val="00B0F0"/>
                </a:solidFill>
                <a:latin typeface="EC Square Sans Cond Pro"/>
              </a:rPr>
              <a:t> (opt.)</a:t>
            </a:r>
            <a:endParaRPr lang="en-IE" sz="2000" b="1">
              <a:solidFill>
                <a:srgbClr val="00B0F0"/>
              </a:solidFill>
              <a:latin typeface="EC Square Sans Cond Pro" panose="020B0506040000020004" pitchFamily="34" charset="0"/>
            </a:endParaRPr>
          </a:p>
          <a:p>
            <a:pPr algn="ctr">
              <a:spcAft>
                <a:spcPts val="1200"/>
              </a:spcAft>
            </a:pPr>
            <a:r>
              <a:rPr lang="en-IE" sz="1800">
                <a:effectLst/>
                <a:latin typeface="EC Square Sans Cond Pro"/>
                <a:ea typeface="Times New Roman" panose="02020603050405020304" pitchFamily="18" charset="0"/>
              </a:rPr>
              <a:t>Domain specific questions</a:t>
            </a:r>
            <a:endParaRPr lang="en-IE">
              <a:latin typeface="EC Square Sans Cond Pro"/>
              <a:ea typeface="Times New Roman" panose="02020603050405020304" pitchFamily="18" charset="0"/>
            </a:endParaRPr>
          </a:p>
        </p:txBody>
      </p:sp>
      <p:pic>
        <p:nvPicPr>
          <p:cNvPr id="4" name="Graphic 3" descr="Closed book with solid fill">
            <a:extLst>
              <a:ext uri="{FF2B5EF4-FFF2-40B4-BE49-F238E27FC236}">
                <a16:creationId xmlns:a16="http://schemas.microsoft.com/office/drawing/2014/main" id="{B56ACDA0-EBF9-F430-4565-FDF249BD0C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83871" y="5023226"/>
            <a:ext cx="433189" cy="43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7269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6E49B6-AA04-103C-3E5F-B0531661A7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1CDC4BA-9DF3-E02F-B8F3-8C9E7A269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/>
              <a:t>Activity Based </a:t>
            </a:r>
            <a:r>
              <a:rPr lang="en-IE" sz="2800" b="0"/>
              <a:t>i.e.</a:t>
            </a:r>
            <a:r>
              <a:rPr lang="en-IE" sz="2800"/>
              <a:t> Quoted T&amp;M </a:t>
            </a:r>
            <a:r>
              <a:rPr lang="en-IE" sz="2800" b="0"/>
              <a:t>/ </a:t>
            </a:r>
            <a:r>
              <a:rPr lang="en-IE" sz="2800"/>
              <a:t>Managed Services</a:t>
            </a:r>
          </a:p>
        </p:txBody>
      </p:sp>
      <p:pic>
        <p:nvPicPr>
          <p:cNvPr id="4" name="Graphic 3" descr="Checklist with solid fill">
            <a:extLst>
              <a:ext uri="{FF2B5EF4-FFF2-40B4-BE49-F238E27FC236}">
                <a16:creationId xmlns:a16="http://schemas.microsoft.com/office/drawing/2014/main" id="{C68436CC-D5F2-75C2-08AB-17F054455B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68051" y="2877611"/>
            <a:ext cx="914400" cy="914400"/>
          </a:xfrm>
          <a:prstGeom prst="rect">
            <a:avLst/>
          </a:prstGeom>
        </p:spPr>
      </p:pic>
      <p:pic>
        <p:nvPicPr>
          <p:cNvPr id="6" name="Graphic 5" descr="List with solid fill">
            <a:extLst>
              <a:ext uri="{FF2B5EF4-FFF2-40B4-BE49-F238E27FC236}">
                <a16:creationId xmlns:a16="http://schemas.microsoft.com/office/drawing/2014/main" id="{3C1D1CF5-9E1B-BD98-AE81-1AAEFA01BC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94166" y="1487450"/>
            <a:ext cx="914400" cy="914400"/>
          </a:xfrm>
          <a:prstGeom prst="rect">
            <a:avLst/>
          </a:prstGeom>
        </p:spPr>
      </p:pic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A6A46043-4A21-A928-BC44-6B3B34F9488E}"/>
              </a:ext>
            </a:extLst>
          </p:cNvPr>
          <p:cNvSpPr txBox="1">
            <a:spLocks/>
          </p:cNvSpPr>
          <p:nvPr/>
        </p:nvSpPr>
        <p:spPr>
          <a:xfrm>
            <a:off x="5269474" y="2401850"/>
            <a:ext cx="1163783" cy="7287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200"/>
              </a:spcAft>
              <a:buNone/>
            </a:pPr>
            <a:r>
              <a:rPr lang="en-IE" sz="1800">
                <a:latin typeface="EC Square Sans Cond Pro" panose="020B0506040000020004" pitchFamily="34" charset="0"/>
              </a:rPr>
              <a:t>Activities to perform 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F3BC1FA0-2887-A1E5-B9CC-7B95B7F389A0}"/>
              </a:ext>
            </a:extLst>
          </p:cNvPr>
          <p:cNvSpPr txBox="1">
            <a:spLocks/>
          </p:cNvSpPr>
          <p:nvPr/>
        </p:nvSpPr>
        <p:spPr>
          <a:xfrm>
            <a:off x="8085878" y="3792011"/>
            <a:ext cx="1163783" cy="7287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200"/>
              </a:spcAft>
              <a:buNone/>
            </a:pPr>
            <a:r>
              <a:rPr lang="en-IE" sz="1800">
                <a:latin typeface="EC Square Sans Cond Pro" panose="020B0506040000020004" pitchFamily="34" charset="0"/>
              </a:rPr>
              <a:t>Activities</a:t>
            </a:r>
            <a:br>
              <a:rPr lang="en-IE" sz="1800">
                <a:latin typeface="EC Square Sans Cond Pro" panose="020B0506040000020004" pitchFamily="34" charset="0"/>
              </a:rPr>
            </a:br>
            <a:r>
              <a:rPr lang="en-IE" sz="1800">
                <a:latin typeface="EC Square Sans Cond Pro" panose="020B0506040000020004" pitchFamily="34" charset="0"/>
              </a:rPr>
              <a:t>Performed</a:t>
            </a:r>
          </a:p>
        </p:txBody>
      </p:sp>
      <p:pic>
        <p:nvPicPr>
          <p:cNvPr id="10" name="Graphic 9" descr="List with solid fill">
            <a:extLst>
              <a:ext uri="{FF2B5EF4-FFF2-40B4-BE49-F238E27FC236}">
                <a16:creationId xmlns:a16="http://schemas.microsoft.com/office/drawing/2014/main" id="{27A527AC-9A30-2F1C-12BC-45724D116B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41855" y="4131644"/>
            <a:ext cx="914400" cy="914400"/>
          </a:xfrm>
          <a:prstGeom prst="rect">
            <a:avLst/>
          </a:prstGeom>
        </p:spPr>
      </p:pic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1E2E4D61-ED99-3D9A-F8CD-DBB401C0B1C8}"/>
              </a:ext>
            </a:extLst>
          </p:cNvPr>
          <p:cNvSpPr txBox="1">
            <a:spLocks/>
          </p:cNvSpPr>
          <p:nvPr/>
        </p:nvSpPr>
        <p:spPr>
          <a:xfrm>
            <a:off x="5317163" y="5046044"/>
            <a:ext cx="1163783" cy="7287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200"/>
              </a:spcAft>
              <a:buNone/>
            </a:pPr>
            <a:r>
              <a:rPr lang="en-IE" sz="1800">
                <a:latin typeface="EC Square Sans Cond Pro" panose="020B0506040000020004" pitchFamily="34" charset="0"/>
              </a:rPr>
              <a:t>Catalogue of Activities</a:t>
            </a:r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A6C77085-A524-E6DD-CBB7-7B2BAE0EAD07}"/>
              </a:ext>
            </a:extLst>
          </p:cNvPr>
          <p:cNvSpPr txBox="1">
            <a:spLocks/>
          </p:cNvSpPr>
          <p:nvPr/>
        </p:nvSpPr>
        <p:spPr>
          <a:xfrm>
            <a:off x="5269473" y="3356469"/>
            <a:ext cx="1163783" cy="3716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200"/>
              </a:spcAft>
              <a:buNone/>
            </a:pPr>
            <a:r>
              <a:rPr lang="en-IE" sz="1800" b="1">
                <a:solidFill>
                  <a:srgbClr val="003399"/>
                </a:solidFill>
                <a:latin typeface="EC Square Sans Cond Pro" panose="020B0506040000020004" pitchFamily="34" charset="0"/>
              </a:rPr>
              <a:t>AND</a:t>
            </a:r>
            <a:r>
              <a:rPr lang="en-IE" sz="1800">
                <a:latin typeface="EC Square Sans Cond Pro" panose="020B0506040000020004" pitchFamily="34" charset="0"/>
              </a:rPr>
              <a:t>/</a:t>
            </a:r>
            <a:r>
              <a:rPr lang="en-IE" sz="1800" b="1">
                <a:solidFill>
                  <a:srgbClr val="003399"/>
                </a:solidFill>
                <a:latin typeface="EC Square Sans Cond Pro" panose="020B0506040000020004" pitchFamily="34" charset="0"/>
              </a:rPr>
              <a:t>OR</a:t>
            </a:r>
          </a:p>
        </p:txBody>
      </p:sp>
      <p:pic>
        <p:nvPicPr>
          <p:cNvPr id="14" name="Graphic 13" descr="Signature with solid fill">
            <a:extLst>
              <a:ext uri="{FF2B5EF4-FFF2-40B4-BE49-F238E27FC236}">
                <a16:creationId xmlns:a16="http://schemas.microsoft.com/office/drawing/2014/main" id="{11E926BB-41A7-45C8-63A0-66D9B338D0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023746" y="1917837"/>
            <a:ext cx="457200" cy="457200"/>
          </a:xfrm>
          <a:prstGeom prst="rect">
            <a:avLst/>
          </a:prstGeom>
        </p:spPr>
      </p:pic>
      <p:pic>
        <p:nvPicPr>
          <p:cNvPr id="15" name="Graphic 14" descr="Signature with solid fill">
            <a:extLst>
              <a:ext uri="{FF2B5EF4-FFF2-40B4-BE49-F238E27FC236}">
                <a16:creationId xmlns:a16="http://schemas.microsoft.com/office/drawing/2014/main" id="{4785EBFA-8276-F3A0-0BB3-A4DFBB11F3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792461" y="3346847"/>
            <a:ext cx="457200" cy="457200"/>
          </a:xfrm>
          <a:prstGeom prst="rect">
            <a:avLst/>
          </a:prstGeom>
        </p:spPr>
      </p:pic>
      <p:sp>
        <p:nvSpPr>
          <p:cNvPr id="16" name="Right Bracket 15">
            <a:extLst>
              <a:ext uri="{FF2B5EF4-FFF2-40B4-BE49-F238E27FC236}">
                <a16:creationId xmlns:a16="http://schemas.microsoft.com/office/drawing/2014/main" id="{D663C3B1-8DCB-7BA4-338E-EE2E00C2AC36}"/>
              </a:ext>
            </a:extLst>
          </p:cNvPr>
          <p:cNvSpPr/>
          <p:nvPr/>
        </p:nvSpPr>
        <p:spPr>
          <a:xfrm>
            <a:off x="6498528" y="1844968"/>
            <a:ext cx="132347" cy="2994142"/>
          </a:xfrm>
          <a:prstGeom prst="rightBracket">
            <a:avLst/>
          </a:prstGeom>
          <a:ln w="381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7" name="Graphic 16" descr="Closed book with solid fill">
            <a:extLst>
              <a:ext uri="{FF2B5EF4-FFF2-40B4-BE49-F238E27FC236}">
                <a16:creationId xmlns:a16="http://schemas.microsoft.com/office/drawing/2014/main" id="{CC136083-81C3-6EA8-58B2-8EA65B747B8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058585" y="4730646"/>
            <a:ext cx="433189" cy="433189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E184BAC-3201-6CAF-25BB-69B775DDC471}"/>
              </a:ext>
            </a:extLst>
          </p:cNvPr>
          <p:cNvCxnSpPr>
            <a:cxnSpLocks/>
            <a:stCxn id="16" idx="2"/>
          </p:cNvCxnSpPr>
          <p:nvPr/>
        </p:nvCxnSpPr>
        <p:spPr>
          <a:xfrm>
            <a:off x="6630875" y="3342039"/>
            <a:ext cx="1502473" cy="14430"/>
          </a:xfrm>
          <a:prstGeom prst="straightConnector1">
            <a:avLst/>
          </a:prstGeom>
          <a:ln w="38100">
            <a:solidFill>
              <a:srgbClr val="003399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ontent Placeholder 1">
            <a:extLst>
              <a:ext uri="{FF2B5EF4-FFF2-40B4-BE49-F238E27FC236}">
                <a16:creationId xmlns:a16="http://schemas.microsoft.com/office/drawing/2014/main" id="{3344F753-20F4-1CAF-348A-4AF8CA0F5D2B}"/>
              </a:ext>
            </a:extLst>
          </p:cNvPr>
          <p:cNvSpPr txBox="1">
            <a:spLocks/>
          </p:cNvSpPr>
          <p:nvPr/>
        </p:nvSpPr>
        <p:spPr>
          <a:xfrm>
            <a:off x="6837058" y="3021301"/>
            <a:ext cx="1163783" cy="3643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200"/>
              </a:spcAft>
              <a:buNone/>
            </a:pPr>
            <a:r>
              <a:rPr lang="en-IE" sz="1800">
                <a:latin typeface="EC Square Sans Cond Pro" panose="020B0506040000020004" pitchFamily="34" charset="0"/>
              </a:rPr>
              <a:t>during a month</a:t>
            </a:r>
          </a:p>
        </p:txBody>
      </p:sp>
      <p:sp>
        <p:nvSpPr>
          <p:cNvPr id="23" name="Arrow: Chevron 22">
            <a:extLst>
              <a:ext uri="{FF2B5EF4-FFF2-40B4-BE49-F238E27FC236}">
                <a16:creationId xmlns:a16="http://schemas.microsoft.com/office/drawing/2014/main" id="{6C84E535-A0DC-8545-779F-E7E3362555B9}"/>
              </a:ext>
            </a:extLst>
          </p:cNvPr>
          <p:cNvSpPr/>
          <p:nvPr/>
        </p:nvSpPr>
        <p:spPr>
          <a:xfrm>
            <a:off x="9535035" y="3220852"/>
            <a:ext cx="253999" cy="384711"/>
          </a:xfrm>
          <a:prstGeom prst="chevron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anchor="ctr">
            <a:noAutofit/>
          </a:bodyPr>
          <a:lstStyle/>
          <a:p>
            <a:pPr algn="ctr">
              <a:spcAft>
                <a:spcPts val="1200"/>
              </a:spcAft>
            </a:pPr>
            <a:endParaRPr lang="en-IE" sz="2000" b="1">
              <a:solidFill>
                <a:srgbClr val="00B0F0"/>
              </a:solidFill>
              <a:latin typeface="EC Square Sans Cond Pro" panose="020B0506040000020004" pitchFamily="34" charset="0"/>
            </a:endParaRPr>
          </a:p>
        </p:txBody>
      </p:sp>
      <p:pic>
        <p:nvPicPr>
          <p:cNvPr id="25" name="Graphic 24" descr="Bank with solid fill">
            <a:extLst>
              <a:ext uri="{FF2B5EF4-FFF2-40B4-BE49-F238E27FC236}">
                <a16:creationId xmlns:a16="http://schemas.microsoft.com/office/drawing/2014/main" id="{25DF9518-B08C-D38E-3159-7BF999A4074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872437" y="2884839"/>
            <a:ext cx="914400" cy="914400"/>
          </a:xfrm>
          <a:prstGeom prst="rect">
            <a:avLst/>
          </a:prstGeom>
        </p:spPr>
      </p:pic>
      <p:sp>
        <p:nvSpPr>
          <p:cNvPr id="26" name="Arrow: Chevron 25">
            <a:extLst>
              <a:ext uri="{FF2B5EF4-FFF2-40B4-BE49-F238E27FC236}">
                <a16:creationId xmlns:a16="http://schemas.microsoft.com/office/drawing/2014/main" id="{A5C3839E-4BCE-0DD6-8301-243EB58A0A6A}"/>
              </a:ext>
            </a:extLst>
          </p:cNvPr>
          <p:cNvSpPr/>
          <p:nvPr/>
        </p:nvSpPr>
        <p:spPr>
          <a:xfrm rot="5400000">
            <a:off x="10202636" y="4091038"/>
            <a:ext cx="253999" cy="384711"/>
          </a:xfrm>
          <a:prstGeom prst="chevron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anchor="ctr">
            <a:noAutofit/>
          </a:bodyPr>
          <a:lstStyle/>
          <a:p>
            <a:pPr algn="ctr">
              <a:spcAft>
                <a:spcPts val="1200"/>
              </a:spcAft>
            </a:pPr>
            <a:endParaRPr lang="en-IE" sz="2000" b="1">
              <a:solidFill>
                <a:srgbClr val="00B0F0"/>
              </a:solidFill>
              <a:latin typeface="EC Square Sans Cond Pro" panose="020B0506040000020004" pitchFamily="34" charset="0"/>
            </a:endParaRPr>
          </a:p>
        </p:txBody>
      </p:sp>
      <p:sp>
        <p:nvSpPr>
          <p:cNvPr id="27" name="Content Placeholder 1">
            <a:extLst>
              <a:ext uri="{FF2B5EF4-FFF2-40B4-BE49-F238E27FC236}">
                <a16:creationId xmlns:a16="http://schemas.microsoft.com/office/drawing/2014/main" id="{05ACA035-D204-529C-9899-67372502B89A}"/>
              </a:ext>
            </a:extLst>
          </p:cNvPr>
          <p:cNvSpPr txBox="1">
            <a:spLocks/>
          </p:cNvSpPr>
          <p:nvPr/>
        </p:nvSpPr>
        <p:spPr>
          <a:xfrm>
            <a:off x="9747745" y="3676705"/>
            <a:ext cx="1163783" cy="3847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200"/>
              </a:spcAft>
              <a:buNone/>
            </a:pPr>
            <a:r>
              <a:rPr lang="en-IE" sz="1800">
                <a:latin typeface="EC Square Sans Cond Pro" panose="020B0506040000020004" pitchFamily="34" charset="0"/>
              </a:rPr>
              <a:t>Broker</a:t>
            </a:r>
          </a:p>
        </p:txBody>
      </p:sp>
      <p:pic>
        <p:nvPicPr>
          <p:cNvPr id="29" name="Graphic 28" descr="Euro with solid fill">
            <a:extLst>
              <a:ext uri="{FF2B5EF4-FFF2-40B4-BE49-F238E27FC236}">
                <a16:creationId xmlns:a16="http://schemas.microsoft.com/office/drawing/2014/main" id="{2E4C3018-4976-099E-1FE7-98C5AEFE5C1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001745" y="4540350"/>
            <a:ext cx="633763" cy="633763"/>
          </a:xfrm>
          <a:prstGeom prst="rect">
            <a:avLst/>
          </a:prstGeom>
        </p:spPr>
      </p:pic>
      <p:sp>
        <p:nvSpPr>
          <p:cNvPr id="30" name="Content Placeholder 1">
            <a:extLst>
              <a:ext uri="{FF2B5EF4-FFF2-40B4-BE49-F238E27FC236}">
                <a16:creationId xmlns:a16="http://schemas.microsoft.com/office/drawing/2014/main" id="{7672F892-E881-D94E-2D29-8536506EDDB7}"/>
              </a:ext>
            </a:extLst>
          </p:cNvPr>
          <p:cNvSpPr txBox="1">
            <a:spLocks/>
          </p:cNvSpPr>
          <p:nvPr/>
        </p:nvSpPr>
        <p:spPr>
          <a:xfrm>
            <a:off x="9789034" y="5122746"/>
            <a:ext cx="1163783" cy="3847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200"/>
              </a:spcAft>
              <a:buNone/>
            </a:pPr>
            <a:r>
              <a:rPr lang="en-IE" sz="1800">
                <a:latin typeface="EC Square Sans Cond Pro" panose="020B0506040000020004" pitchFamily="34" charset="0"/>
              </a:rPr>
              <a:t>Payment</a:t>
            </a:r>
          </a:p>
        </p:txBody>
      </p:sp>
      <p:sp>
        <p:nvSpPr>
          <p:cNvPr id="32" name="Content Placeholder 1">
            <a:extLst>
              <a:ext uri="{FF2B5EF4-FFF2-40B4-BE49-F238E27FC236}">
                <a16:creationId xmlns:a16="http://schemas.microsoft.com/office/drawing/2014/main" id="{7EB5B2FB-F8FD-2322-D293-3BDC46546939}"/>
              </a:ext>
            </a:extLst>
          </p:cNvPr>
          <p:cNvSpPr txBox="1">
            <a:spLocks/>
          </p:cNvSpPr>
          <p:nvPr/>
        </p:nvSpPr>
        <p:spPr>
          <a:xfrm>
            <a:off x="731093" y="1429972"/>
            <a:ext cx="4013437" cy="41231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E" sz="1800" b="1"/>
              <a:t>Managed Service</a:t>
            </a:r>
            <a:br>
              <a:rPr lang="en-IE" sz="1800" b="1"/>
            </a:br>
            <a:r>
              <a:rPr lang="en-IE" sz="1800"/>
              <a:t>The customer defines catalogue items priced during the award and consumed other a month.</a:t>
            </a:r>
            <a:br>
              <a:rPr lang="en-IE" sz="1800" b="1"/>
            </a:br>
            <a:br>
              <a:rPr lang="en-IE" sz="1800" b="1"/>
            </a:br>
            <a:r>
              <a:rPr lang="en-IE" sz="1800" b="1"/>
              <a:t>QTM</a:t>
            </a:r>
            <a:br>
              <a:rPr lang="en-IE" sz="1800" b="1"/>
            </a:br>
            <a:r>
              <a:rPr lang="en-IE" sz="1800"/>
              <a:t>The customer can define profiles as activities and consume them in quantities</a:t>
            </a:r>
            <a:br>
              <a:rPr lang="en-IE" sz="1800"/>
            </a:br>
            <a:r>
              <a:rPr lang="en-IE" sz="1800"/>
              <a:t>(T-shirts size)</a:t>
            </a:r>
            <a:br>
              <a:rPr lang="en-IE" sz="1800" b="1"/>
            </a:br>
            <a:br>
              <a:rPr lang="en-IE" sz="1800" b="1"/>
            </a:br>
            <a:r>
              <a:rPr lang="en-IE" sz="1800" b="1"/>
              <a:t>Kanban</a:t>
            </a:r>
            <a:br>
              <a:rPr lang="en-IE" sz="1800" b="1"/>
            </a:br>
            <a:r>
              <a:rPr lang="en-IE" sz="1800"/>
              <a:t>Mixed, they allow a versatile Kanban management style; avoid to have complex change requests processes.</a:t>
            </a:r>
            <a:br>
              <a:rPr lang="en-IE" sz="1800" b="1"/>
            </a:br>
            <a:br>
              <a:rPr lang="en-IE" sz="1800" b="1"/>
            </a:br>
            <a:endParaRPr lang="en-IE" sz="1800"/>
          </a:p>
        </p:txBody>
      </p:sp>
    </p:spTree>
    <p:extLst>
      <p:ext uri="{BB962C8B-B14F-4D97-AF65-F5344CB8AC3E}">
        <p14:creationId xmlns:p14="http://schemas.microsoft.com/office/powerpoint/2010/main" val="22795886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33B1A6-6AAF-12BF-F395-DC1A7861C1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68A5C84-0F7A-F9A4-C8A8-4B51C09C1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/>
              <a:t>Activity Based </a:t>
            </a:r>
            <a:r>
              <a:rPr lang="en-IE" sz="2800" b="0"/>
              <a:t>i.e.</a:t>
            </a:r>
            <a:r>
              <a:rPr lang="en-IE" sz="2800"/>
              <a:t> </a:t>
            </a:r>
            <a:r>
              <a:rPr lang="en-IE" sz="2800" b="0"/>
              <a:t>QTM / MS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0F83CCB-DE3B-43B8-77BC-DF4453BC2C77}"/>
              </a:ext>
            </a:extLst>
          </p:cNvPr>
          <p:cNvSpPr txBox="1"/>
          <p:nvPr/>
        </p:nvSpPr>
        <p:spPr>
          <a:xfrm>
            <a:off x="855744" y="2062042"/>
            <a:ext cx="2567940" cy="984185"/>
          </a:xfrm>
          <a:prstGeom prst="rect">
            <a:avLst/>
          </a:prstGeom>
          <a:solidFill>
            <a:srgbClr val="EAEAEA"/>
          </a:solidFill>
          <a:ln w="38100">
            <a:solidFill>
              <a:schemeClr val="accent1"/>
            </a:solidFill>
          </a:ln>
        </p:spPr>
        <p:txBody>
          <a:bodyPr wrap="square" anchor="ctr">
            <a:noAutofit/>
          </a:bodyPr>
          <a:lstStyle/>
          <a:p>
            <a:pPr algn="ctr">
              <a:spcAft>
                <a:spcPts val="1200"/>
              </a:spcAft>
            </a:pPr>
            <a:r>
              <a:rPr lang="en-IE" sz="2000" b="1">
                <a:solidFill>
                  <a:srgbClr val="00B0F0"/>
                </a:solidFill>
                <a:latin typeface="EC Square Sans Cond Pro" panose="020B0506040000020004" pitchFamily="34" charset="0"/>
              </a:rPr>
              <a:t>Context, Goal</a:t>
            </a:r>
          </a:p>
          <a:p>
            <a:pPr algn="ctr">
              <a:spcAft>
                <a:spcPts val="1200"/>
              </a:spcAft>
            </a:pPr>
            <a:r>
              <a:rPr lang="en-IE">
                <a:latin typeface="EC Square Sans Cond Pro" panose="020B0506040000020004" pitchFamily="34" charset="0"/>
                <a:ea typeface="Times New Roman" panose="02020603050405020304" pitchFamily="18" charset="0"/>
              </a:rPr>
              <a:t>And geography</a:t>
            </a:r>
          </a:p>
        </p:txBody>
      </p:sp>
      <p:pic>
        <p:nvPicPr>
          <p:cNvPr id="28" name="Graphic 27" descr="Pen with solid fill">
            <a:extLst>
              <a:ext uri="{FF2B5EF4-FFF2-40B4-BE49-F238E27FC236}">
                <a16:creationId xmlns:a16="http://schemas.microsoft.com/office/drawing/2014/main" id="{0ACB3FDA-536E-C493-598B-E921F24F9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567070" y="2010073"/>
            <a:ext cx="464288" cy="464288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3E24EA1-2B0D-072F-A5CC-7FC042A39699}"/>
              </a:ext>
            </a:extLst>
          </p:cNvPr>
          <p:cNvSpPr txBox="1"/>
          <p:nvPr/>
        </p:nvSpPr>
        <p:spPr>
          <a:xfrm>
            <a:off x="855744" y="3219218"/>
            <a:ext cx="2567940" cy="984185"/>
          </a:xfrm>
          <a:prstGeom prst="rect">
            <a:avLst/>
          </a:prstGeom>
          <a:solidFill>
            <a:srgbClr val="EAEAEA"/>
          </a:solidFill>
          <a:ln w="38100">
            <a:solidFill>
              <a:schemeClr val="accent1"/>
            </a:solidFill>
          </a:ln>
        </p:spPr>
        <p:txBody>
          <a:bodyPr wrap="square" anchor="ctr">
            <a:noAutofit/>
          </a:bodyPr>
          <a:lstStyle/>
          <a:p>
            <a:pPr algn="ctr">
              <a:spcAft>
                <a:spcPts val="1200"/>
              </a:spcAft>
            </a:pPr>
            <a:r>
              <a:rPr lang="en-IE" sz="2000" b="1">
                <a:solidFill>
                  <a:srgbClr val="00B0F0"/>
                </a:solidFill>
                <a:latin typeface="EC Square Sans Cond Pro" panose="020B0506040000020004" pitchFamily="34" charset="0"/>
              </a:rPr>
              <a:t>Activities</a:t>
            </a:r>
            <a:br>
              <a:rPr lang="en-IE" sz="2000" b="1">
                <a:solidFill>
                  <a:srgbClr val="00B0F0"/>
                </a:solidFill>
                <a:latin typeface="EC Square Sans Cond Pro" panose="020B0506040000020004" pitchFamily="34" charset="0"/>
              </a:rPr>
            </a:br>
            <a:r>
              <a:rPr lang="en-IE" sz="1800">
                <a:effectLst/>
                <a:latin typeface="EC Square Sans Cond Pro" panose="020B0506040000020004" pitchFamily="34" charset="0"/>
                <a:ea typeface="Times New Roman" panose="02020603050405020304" pitchFamily="18" charset="0"/>
              </a:rPr>
              <a:t>Activities expected in the contract with their volumes</a:t>
            </a:r>
            <a:endParaRPr lang="en-IE">
              <a:latin typeface="EC Square Sans Cond Pro" panose="020B0506040000020004" pitchFamily="34" charset="0"/>
              <a:ea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5F95763-C0E7-8A35-A0CB-0E4EDD7FC81B}"/>
              </a:ext>
            </a:extLst>
          </p:cNvPr>
          <p:cNvSpPr txBox="1"/>
          <p:nvPr/>
        </p:nvSpPr>
        <p:spPr>
          <a:xfrm>
            <a:off x="855744" y="4444262"/>
            <a:ext cx="2567940" cy="984185"/>
          </a:xfrm>
          <a:prstGeom prst="rect">
            <a:avLst/>
          </a:prstGeom>
          <a:solidFill>
            <a:srgbClr val="EAEAEA"/>
          </a:solidFill>
          <a:ln w="38100">
            <a:solidFill>
              <a:schemeClr val="accent1"/>
            </a:solidFill>
          </a:ln>
        </p:spPr>
        <p:txBody>
          <a:bodyPr wrap="square" anchor="ctr">
            <a:noAutofit/>
          </a:bodyPr>
          <a:lstStyle/>
          <a:p>
            <a:pPr algn="ctr">
              <a:spcAft>
                <a:spcPts val="1200"/>
              </a:spcAft>
            </a:pPr>
            <a:r>
              <a:rPr lang="en-IE" sz="2000" b="1">
                <a:solidFill>
                  <a:srgbClr val="00B0F0"/>
                </a:solidFill>
                <a:latin typeface="EC Square Sans Cond Pro" panose="020B0506040000020004" pitchFamily="34" charset="0"/>
              </a:rPr>
              <a:t>Team expected</a:t>
            </a:r>
          </a:p>
          <a:p>
            <a:pPr algn="ctr">
              <a:spcAft>
                <a:spcPts val="1200"/>
              </a:spcAft>
            </a:pPr>
            <a:r>
              <a:rPr lang="en-IE" sz="1800" b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EC Square Sans Cond Pro" panose="020B0506040000020004" pitchFamily="34" charset="0"/>
                <a:ea typeface="Times New Roman" panose="02020603050405020304" pitchFamily="18" charset="0"/>
              </a:rPr>
              <a:t>Key personnel</a:t>
            </a:r>
            <a:r>
              <a:rPr lang="en-IE" sz="1800">
                <a:effectLst/>
                <a:latin typeface="EC Square Sans Cond Pro" panose="020B0506040000020004" pitchFamily="34" charset="0"/>
                <a:ea typeface="Times New Roman" panose="02020603050405020304" pitchFamily="18" charset="0"/>
              </a:rPr>
              <a:t>, composition</a:t>
            </a:r>
            <a:endParaRPr lang="en-IE">
              <a:latin typeface="EC Square Sans Cond Pro" panose="020B0506040000020004" pitchFamily="34" charset="0"/>
              <a:ea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1BA89D3-0C13-F345-F709-1A1004462046}"/>
              </a:ext>
            </a:extLst>
          </p:cNvPr>
          <p:cNvSpPr txBox="1"/>
          <p:nvPr/>
        </p:nvSpPr>
        <p:spPr>
          <a:xfrm>
            <a:off x="4290060" y="3219218"/>
            <a:ext cx="2342884" cy="1391693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anchor="ctr">
            <a:noAutofit/>
          </a:bodyPr>
          <a:lstStyle/>
          <a:p>
            <a:pPr algn="ctr">
              <a:spcAft>
                <a:spcPts val="1200"/>
              </a:spcAft>
            </a:pPr>
            <a:r>
              <a:rPr lang="en-IE" sz="2000" b="1">
                <a:solidFill>
                  <a:srgbClr val="00B0F0"/>
                </a:solidFill>
                <a:latin typeface="EC Square Sans Cond Pro" panose="020B0506040000020004" pitchFamily="34" charset="0"/>
              </a:rPr>
              <a:t>Activities implementation</a:t>
            </a:r>
          </a:p>
          <a:p>
            <a:pPr algn="ctr">
              <a:spcAft>
                <a:spcPts val="1200"/>
              </a:spcAft>
            </a:pPr>
            <a:r>
              <a:rPr lang="en-IE" sz="1800">
                <a:effectLst/>
                <a:latin typeface="EC Square Sans Cond Pro" panose="020B0506040000020004" pitchFamily="34" charset="0"/>
                <a:ea typeface="Times New Roman" panose="02020603050405020304" pitchFamily="18" charset="0"/>
              </a:rPr>
              <a:t>profiles, catalogue items</a:t>
            </a:r>
            <a:endParaRPr lang="en-IE">
              <a:latin typeface="EC Square Sans Cond Pro" panose="020B0506040000020004" pitchFamily="34" charset="0"/>
              <a:ea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8E1C659-3EC9-A33A-A78F-4D89D782C53C}"/>
              </a:ext>
            </a:extLst>
          </p:cNvPr>
          <p:cNvSpPr txBox="1"/>
          <p:nvPr/>
        </p:nvSpPr>
        <p:spPr>
          <a:xfrm>
            <a:off x="4290060" y="2062042"/>
            <a:ext cx="2342884" cy="984185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anchor="ctr">
            <a:noAutofit/>
          </a:bodyPr>
          <a:lstStyle/>
          <a:p>
            <a:pPr algn="ctr">
              <a:spcAft>
                <a:spcPts val="1200"/>
              </a:spcAft>
            </a:pPr>
            <a:r>
              <a:rPr lang="en-IE" sz="2000" b="1">
                <a:solidFill>
                  <a:srgbClr val="00B0F0"/>
                </a:solidFill>
                <a:latin typeface="EC Square Sans Cond Pro" panose="020B0506040000020004" pitchFamily="34" charset="0"/>
              </a:rPr>
              <a:t>Team</a:t>
            </a:r>
          </a:p>
          <a:p>
            <a:pPr algn="ctr">
              <a:spcAft>
                <a:spcPts val="1200"/>
              </a:spcAft>
            </a:pPr>
            <a:r>
              <a:rPr lang="en-IE" sz="1800">
                <a:effectLst/>
                <a:latin typeface="EC Square Sans Cond Pro" panose="020B0506040000020004" pitchFamily="34" charset="0"/>
                <a:ea typeface="Times New Roman" panose="02020603050405020304" pitchFamily="18" charset="0"/>
              </a:rPr>
              <a:t>Inc. </a:t>
            </a:r>
            <a:r>
              <a:rPr lang="en-IE" sz="1800" b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EC Square Sans Cond Pro" panose="020B0506040000020004" pitchFamily="34" charset="0"/>
                <a:ea typeface="Times New Roman" panose="02020603050405020304" pitchFamily="18" charset="0"/>
              </a:rPr>
              <a:t>Key personnel CVs</a:t>
            </a:r>
            <a:r>
              <a:rPr lang="en-IE" sz="1800">
                <a:effectLst/>
                <a:latin typeface="EC Square Sans Cond Pro" panose="020B0506040000020004" pitchFamily="34" charset="0"/>
                <a:ea typeface="Times New Roman" panose="02020603050405020304" pitchFamily="18" charset="0"/>
              </a:rPr>
              <a:t> </a:t>
            </a:r>
            <a:endParaRPr lang="en-IE">
              <a:latin typeface="EC Square Sans Cond Pro" panose="020B0506040000020004" pitchFamily="34" charset="0"/>
              <a:ea typeface="Times New Roman" panose="02020603050405020304" pitchFamily="18" charset="0"/>
            </a:endParaRPr>
          </a:p>
        </p:txBody>
      </p:sp>
      <p:pic>
        <p:nvPicPr>
          <p:cNvPr id="35" name="Graphic 34" descr="Pen with solid fill">
            <a:extLst>
              <a:ext uri="{FF2B5EF4-FFF2-40B4-BE49-F238E27FC236}">
                <a16:creationId xmlns:a16="http://schemas.microsoft.com/office/drawing/2014/main" id="{1BAB65FD-B2E6-2890-B264-AE15A8D6CB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567070" y="3144843"/>
            <a:ext cx="464288" cy="464288"/>
          </a:xfrm>
          <a:prstGeom prst="rect">
            <a:avLst/>
          </a:prstGeom>
        </p:spPr>
      </p:pic>
      <p:pic>
        <p:nvPicPr>
          <p:cNvPr id="36" name="Graphic 35" descr="Pen with solid fill">
            <a:extLst>
              <a:ext uri="{FF2B5EF4-FFF2-40B4-BE49-F238E27FC236}">
                <a16:creationId xmlns:a16="http://schemas.microsoft.com/office/drawing/2014/main" id="{5470CFA3-929B-7BF1-E48A-12D4670365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567070" y="4444261"/>
            <a:ext cx="464288" cy="464288"/>
          </a:xfrm>
          <a:prstGeom prst="rect">
            <a:avLst/>
          </a:prstGeom>
        </p:spPr>
      </p:pic>
      <p:sp>
        <p:nvSpPr>
          <p:cNvPr id="37" name="Arrow: Chevron 36">
            <a:extLst>
              <a:ext uri="{FF2B5EF4-FFF2-40B4-BE49-F238E27FC236}">
                <a16:creationId xmlns:a16="http://schemas.microsoft.com/office/drawing/2014/main" id="{3E4DB05C-A783-620F-CC9C-B5C349AB57A2}"/>
              </a:ext>
            </a:extLst>
          </p:cNvPr>
          <p:cNvSpPr/>
          <p:nvPr/>
        </p:nvSpPr>
        <p:spPr>
          <a:xfrm>
            <a:off x="3729872" y="3518954"/>
            <a:ext cx="253999" cy="384711"/>
          </a:xfrm>
          <a:prstGeom prst="chevron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anchor="ctr">
            <a:noAutofit/>
          </a:bodyPr>
          <a:lstStyle/>
          <a:p>
            <a:pPr algn="ctr">
              <a:spcAft>
                <a:spcPts val="1200"/>
              </a:spcAft>
            </a:pPr>
            <a:endParaRPr lang="en-IE" sz="2000" b="1">
              <a:solidFill>
                <a:srgbClr val="00B0F0"/>
              </a:solidFill>
              <a:latin typeface="EC Square Sans Cond Pro" panose="020B0506040000020004" pitchFamily="34" charset="0"/>
            </a:endParaRPr>
          </a:p>
        </p:txBody>
      </p:sp>
      <p:sp>
        <p:nvSpPr>
          <p:cNvPr id="38" name="Content Placeholder 1">
            <a:extLst>
              <a:ext uri="{FF2B5EF4-FFF2-40B4-BE49-F238E27FC236}">
                <a16:creationId xmlns:a16="http://schemas.microsoft.com/office/drawing/2014/main" id="{FE19729B-9E2D-3E12-0D57-AA27ADAE5BC1}"/>
              </a:ext>
            </a:extLst>
          </p:cNvPr>
          <p:cNvSpPr txBox="1">
            <a:spLocks/>
          </p:cNvSpPr>
          <p:nvPr/>
        </p:nvSpPr>
        <p:spPr>
          <a:xfrm>
            <a:off x="1661010" y="1548663"/>
            <a:ext cx="957408" cy="3174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200"/>
              </a:spcAft>
              <a:buNone/>
            </a:pPr>
            <a:r>
              <a:rPr lang="en-IE" sz="1800">
                <a:latin typeface="EC Square Sans Cond Pro" panose="020B0506040000020004" pitchFamily="34" charset="0"/>
              </a:rPr>
              <a:t>We ask</a:t>
            </a:r>
          </a:p>
        </p:txBody>
      </p:sp>
      <p:sp>
        <p:nvSpPr>
          <p:cNvPr id="39" name="Content Placeholder 1">
            <a:extLst>
              <a:ext uri="{FF2B5EF4-FFF2-40B4-BE49-F238E27FC236}">
                <a16:creationId xmlns:a16="http://schemas.microsoft.com/office/drawing/2014/main" id="{7D3E8707-2543-5A1D-0354-08E89480D237}"/>
              </a:ext>
            </a:extLst>
          </p:cNvPr>
          <p:cNvSpPr txBox="1">
            <a:spLocks/>
          </p:cNvSpPr>
          <p:nvPr/>
        </p:nvSpPr>
        <p:spPr>
          <a:xfrm>
            <a:off x="4290060" y="1548662"/>
            <a:ext cx="2342884" cy="3174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200"/>
              </a:spcAft>
              <a:buNone/>
            </a:pPr>
            <a:r>
              <a:rPr lang="en-IE" sz="1800">
                <a:latin typeface="EC Square Sans Cond Pro" panose="020B0506040000020004" pitchFamily="34" charset="0"/>
              </a:rPr>
              <a:t>The market answers</a:t>
            </a:r>
          </a:p>
        </p:txBody>
      </p:sp>
      <p:sp>
        <p:nvSpPr>
          <p:cNvPr id="40" name="Arrow: Chevron 39">
            <a:extLst>
              <a:ext uri="{FF2B5EF4-FFF2-40B4-BE49-F238E27FC236}">
                <a16:creationId xmlns:a16="http://schemas.microsoft.com/office/drawing/2014/main" id="{4BC23FDD-8213-3F26-D1A0-5DABFFD0134E}"/>
              </a:ext>
            </a:extLst>
          </p:cNvPr>
          <p:cNvSpPr/>
          <p:nvPr/>
        </p:nvSpPr>
        <p:spPr>
          <a:xfrm>
            <a:off x="6939133" y="3878582"/>
            <a:ext cx="253999" cy="384711"/>
          </a:xfrm>
          <a:prstGeom prst="chevron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anchor="ctr">
            <a:noAutofit/>
          </a:bodyPr>
          <a:lstStyle/>
          <a:p>
            <a:pPr algn="ctr">
              <a:spcAft>
                <a:spcPts val="1200"/>
              </a:spcAft>
            </a:pPr>
            <a:endParaRPr lang="en-IE" sz="2000" b="1">
              <a:solidFill>
                <a:srgbClr val="00B0F0"/>
              </a:solidFill>
              <a:latin typeface="EC Square Sans Cond Pro" panose="020B0506040000020004" pitchFamily="34" charset="0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B63C0360-A523-025B-1D1A-EE90AFBAF4EC}"/>
              </a:ext>
            </a:extLst>
          </p:cNvPr>
          <p:cNvSpPr/>
          <p:nvPr/>
        </p:nvSpPr>
        <p:spPr>
          <a:xfrm>
            <a:off x="7334754" y="3446823"/>
            <a:ext cx="624114" cy="624114"/>
          </a:xfrm>
          <a:prstGeom prst="ellips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IE">
                <a:solidFill>
                  <a:schemeClr val="bg1"/>
                </a:solidFill>
              </a:rPr>
              <a:t>70</a:t>
            </a:r>
            <a:r>
              <a:rPr lang="en-IE" sz="1200">
                <a:solidFill>
                  <a:schemeClr val="bg1"/>
                </a:solidFill>
              </a:rPr>
              <a:t>%</a:t>
            </a:r>
            <a:endParaRPr lang="en-IE">
              <a:solidFill>
                <a:schemeClr val="bg1"/>
              </a:solidFill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60BD6DD3-B482-5A6F-3215-5BDFF1C50B42}"/>
              </a:ext>
            </a:extLst>
          </p:cNvPr>
          <p:cNvSpPr/>
          <p:nvPr/>
        </p:nvSpPr>
        <p:spPr>
          <a:xfrm>
            <a:off x="7334754" y="4070937"/>
            <a:ext cx="624114" cy="624114"/>
          </a:xfrm>
          <a:prstGeom prst="ellips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IE">
                <a:solidFill>
                  <a:schemeClr val="bg1"/>
                </a:solidFill>
              </a:rPr>
              <a:t>30</a:t>
            </a:r>
            <a:r>
              <a:rPr lang="en-IE" sz="1200">
                <a:solidFill>
                  <a:schemeClr val="bg1"/>
                </a:solidFill>
              </a:rPr>
              <a:t>%</a:t>
            </a:r>
            <a:endParaRPr lang="en-IE">
              <a:solidFill>
                <a:schemeClr val="bg1"/>
              </a:solidFill>
            </a:endParaRPr>
          </a:p>
        </p:txBody>
      </p:sp>
      <p:sp>
        <p:nvSpPr>
          <p:cNvPr id="43" name="Content Placeholder 1">
            <a:extLst>
              <a:ext uri="{FF2B5EF4-FFF2-40B4-BE49-F238E27FC236}">
                <a16:creationId xmlns:a16="http://schemas.microsoft.com/office/drawing/2014/main" id="{3AD44AE7-CBCA-2007-0C0F-D71257A789C2}"/>
              </a:ext>
            </a:extLst>
          </p:cNvPr>
          <p:cNvSpPr txBox="1">
            <a:spLocks/>
          </p:cNvSpPr>
          <p:nvPr/>
        </p:nvSpPr>
        <p:spPr>
          <a:xfrm>
            <a:off x="7530789" y="3766997"/>
            <a:ext cx="957408" cy="3174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200"/>
              </a:spcAft>
              <a:buNone/>
            </a:pPr>
            <a:r>
              <a:rPr lang="en-IE" sz="1800">
                <a:latin typeface="EC Square Sans Cond Pro" panose="020B0506040000020004" pitchFamily="34" charset="0"/>
              </a:rPr>
              <a:t>Quality</a:t>
            </a:r>
          </a:p>
        </p:txBody>
      </p:sp>
      <p:sp>
        <p:nvSpPr>
          <p:cNvPr id="44" name="Content Placeholder 1">
            <a:extLst>
              <a:ext uri="{FF2B5EF4-FFF2-40B4-BE49-F238E27FC236}">
                <a16:creationId xmlns:a16="http://schemas.microsoft.com/office/drawing/2014/main" id="{CBD9046C-EF7B-918D-43D9-31B43B894CF6}"/>
              </a:ext>
            </a:extLst>
          </p:cNvPr>
          <p:cNvSpPr txBox="1">
            <a:spLocks/>
          </p:cNvSpPr>
          <p:nvPr/>
        </p:nvSpPr>
        <p:spPr>
          <a:xfrm>
            <a:off x="7437580" y="4434682"/>
            <a:ext cx="957408" cy="3174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200"/>
              </a:spcAft>
              <a:buNone/>
            </a:pPr>
            <a:r>
              <a:rPr lang="en-IE" sz="1800">
                <a:latin typeface="EC Square Sans Cond Pro" panose="020B0506040000020004" pitchFamily="34" charset="0"/>
              </a:rPr>
              <a:t>Price</a:t>
            </a:r>
          </a:p>
        </p:txBody>
      </p:sp>
      <p:sp>
        <p:nvSpPr>
          <p:cNvPr id="45" name="Arrow: Chevron 44">
            <a:extLst>
              <a:ext uri="{FF2B5EF4-FFF2-40B4-BE49-F238E27FC236}">
                <a16:creationId xmlns:a16="http://schemas.microsoft.com/office/drawing/2014/main" id="{4AD17149-7FE9-ED04-AE30-11D16D420347}"/>
              </a:ext>
            </a:extLst>
          </p:cNvPr>
          <p:cNvSpPr/>
          <p:nvPr/>
        </p:nvSpPr>
        <p:spPr>
          <a:xfrm>
            <a:off x="8430233" y="3878582"/>
            <a:ext cx="253999" cy="384711"/>
          </a:xfrm>
          <a:prstGeom prst="chevron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anchor="ctr">
            <a:noAutofit/>
          </a:bodyPr>
          <a:lstStyle/>
          <a:p>
            <a:pPr algn="ctr">
              <a:spcAft>
                <a:spcPts val="1200"/>
              </a:spcAft>
            </a:pPr>
            <a:endParaRPr lang="en-IE" sz="2000" b="1">
              <a:solidFill>
                <a:srgbClr val="00B0F0"/>
              </a:solidFill>
              <a:latin typeface="EC Square Sans Cond Pro" panose="020B0506040000020004" pitchFamily="34" charset="0"/>
            </a:endParaRPr>
          </a:p>
        </p:txBody>
      </p:sp>
      <p:pic>
        <p:nvPicPr>
          <p:cNvPr id="47" name="Graphic 46" descr="Closed book with solid fill">
            <a:extLst>
              <a:ext uri="{FF2B5EF4-FFF2-40B4-BE49-F238E27FC236}">
                <a16:creationId xmlns:a16="http://schemas.microsoft.com/office/drawing/2014/main" id="{9CAE8A79-3A4B-2FBA-BB13-52ADE20EAD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90471" y="2104507"/>
            <a:ext cx="433189" cy="433189"/>
          </a:xfrm>
          <a:prstGeom prst="rect">
            <a:avLst/>
          </a:prstGeom>
        </p:spPr>
      </p:pic>
      <p:pic>
        <p:nvPicPr>
          <p:cNvPr id="48" name="Graphic 47" descr="Closed book with solid fill">
            <a:extLst>
              <a:ext uri="{FF2B5EF4-FFF2-40B4-BE49-F238E27FC236}">
                <a16:creationId xmlns:a16="http://schemas.microsoft.com/office/drawing/2014/main" id="{46840C51-B776-C73A-3953-1CC95EB00B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000498" y="3251171"/>
            <a:ext cx="433189" cy="433189"/>
          </a:xfrm>
          <a:prstGeom prst="rect">
            <a:avLst/>
          </a:prstGeom>
        </p:spPr>
      </p:pic>
      <p:sp>
        <p:nvSpPr>
          <p:cNvPr id="67" name="Content Placeholder 1">
            <a:extLst>
              <a:ext uri="{FF2B5EF4-FFF2-40B4-BE49-F238E27FC236}">
                <a16:creationId xmlns:a16="http://schemas.microsoft.com/office/drawing/2014/main" id="{E45DE95B-5450-54DD-E1F3-6099CB725890}"/>
              </a:ext>
            </a:extLst>
          </p:cNvPr>
          <p:cNvSpPr txBox="1">
            <a:spLocks/>
          </p:cNvSpPr>
          <p:nvPr/>
        </p:nvSpPr>
        <p:spPr>
          <a:xfrm>
            <a:off x="9336345" y="3195769"/>
            <a:ext cx="570745" cy="3174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200"/>
              </a:spcAft>
              <a:buNone/>
            </a:pPr>
            <a:r>
              <a:rPr lang="en-IE" sz="1800">
                <a:latin typeface="EC Square Sans Cond Pro" panose="020B0506040000020004" pitchFamily="34" charset="0"/>
              </a:rPr>
              <a:t>1st</a:t>
            </a:r>
          </a:p>
        </p:txBody>
      </p:sp>
      <p:sp>
        <p:nvSpPr>
          <p:cNvPr id="68" name="Content Placeholder 1">
            <a:extLst>
              <a:ext uri="{FF2B5EF4-FFF2-40B4-BE49-F238E27FC236}">
                <a16:creationId xmlns:a16="http://schemas.microsoft.com/office/drawing/2014/main" id="{839FD18F-7DAD-6679-BD5A-257190F3D5B2}"/>
              </a:ext>
            </a:extLst>
          </p:cNvPr>
          <p:cNvSpPr txBox="1">
            <a:spLocks/>
          </p:cNvSpPr>
          <p:nvPr/>
        </p:nvSpPr>
        <p:spPr>
          <a:xfrm>
            <a:off x="9336345" y="3819010"/>
            <a:ext cx="570745" cy="3174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200"/>
              </a:spcAft>
              <a:buNone/>
            </a:pPr>
            <a:r>
              <a:rPr lang="en-IE" sz="1800">
                <a:latin typeface="EC Square Sans Cond Pro" panose="020B0506040000020004" pitchFamily="34" charset="0"/>
              </a:rPr>
              <a:t>2nd</a:t>
            </a:r>
          </a:p>
        </p:txBody>
      </p:sp>
      <p:sp>
        <p:nvSpPr>
          <p:cNvPr id="69" name="Content Placeholder 1">
            <a:extLst>
              <a:ext uri="{FF2B5EF4-FFF2-40B4-BE49-F238E27FC236}">
                <a16:creationId xmlns:a16="http://schemas.microsoft.com/office/drawing/2014/main" id="{5857504A-BFD9-DF47-CFA8-509F5816AB33}"/>
              </a:ext>
            </a:extLst>
          </p:cNvPr>
          <p:cNvSpPr txBox="1">
            <a:spLocks/>
          </p:cNvSpPr>
          <p:nvPr/>
        </p:nvSpPr>
        <p:spPr>
          <a:xfrm>
            <a:off x="9346445" y="4481781"/>
            <a:ext cx="570745" cy="3174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200"/>
              </a:spcAft>
              <a:buNone/>
            </a:pPr>
            <a:r>
              <a:rPr lang="en-IE" sz="1800">
                <a:latin typeface="EC Square Sans Cond Pro" panose="020B0506040000020004" pitchFamily="34" charset="0"/>
              </a:rPr>
              <a:t>3rd</a:t>
            </a:r>
          </a:p>
        </p:txBody>
      </p:sp>
      <p:sp>
        <p:nvSpPr>
          <p:cNvPr id="72" name="Arrow: Chevron 71">
            <a:extLst>
              <a:ext uri="{FF2B5EF4-FFF2-40B4-BE49-F238E27FC236}">
                <a16:creationId xmlns:a16="http://schemas.microsoft.com/office/drawing/2014/main" id="{DFB353B4-CCAF-A63F-9746-1801557B0078}"/>
              </a:ext>
            </a:extLst>
          </p:cNvPr>
          <p:cNvSpPr/>
          <p:nvPr/>
        </p:nvSpPr>
        <p:spPr>
          <a:xfrm>
            <a:off x="9843033" y="3857775"/>
            <a:ext cx="253999" cy="384711"/>
          </a:xfrm>
          <a:prstGeom prst="chevron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anchor="ctr">
            <a:noAutofit/>
          </a:bodyPr>
          <a:lstStyle/>
          <a:p>
            <a:pPr algn="ctr">
              <a:spcAft>
                <a:spcPts val="1200"/>
              </a:spcAft>
            </a:pPr>
            <a:endParaRPr lang="en-IE" sz="2000" b="1">
              <a:solidFill>
                <a:srgbClr val="00B0F0"/>
              </a:solidFill>
              <a:latin typeface="EC Square Sans Cond Pro" panose="020B0506040000020004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52F9D9A2-5224-4693-1B6B-3713F44A31CA}"/>
              </a:ext>
            </a:extLst>
          </p:cNvPr>
          <p:cNvSpPr txBox="1"/>
          <p:nvPr/>
        </p:nvSpPr>
        <p:spPr>
          <a:xfrm>
            <a:off x="7085056" y="1470739"/>
            <a:ext cx="2836085" cy="1268454"/>
          </a:xfrm>
          <a:prstGeom prst="rect">
            <a:avLst/>
          </a:prstGeom>
          <a:solidFill>
            <a:srgbClr val="EAEAEA"/>
          </a:solidFill>
          <a:ln w="38100">
            <a:solidFill>
              <a:schemeClr val="accent1"/>
            </a:solidFill>
          </a:ln>
        </p:spPr>
        <p:txBody>
          <a:bodyPr wrap="square" anchor="ctr">
            <a:noAutofit/>
          </a:bodyPr>
          <a:lstStyle/>
          <a:p>
            <a:pPr algn="ctr">
              <a:spcAft>
                <a:spcPts val="1200"/>
              </a:spcAft>
            </a:pPr>
            <a:r>
              <a:rPr lang="en-IE" sz="2000" b="1">
                <a:solidFill>
                  <a:srgbClr val="00B0F0"/>
                </a:solidFill>
                <a:latin typeface="EC Square Sans Cond Pro" panose="020B0506040000020004" pitchFamily="34" charset="0"/>
              </a:rPr>
              <a:t>Possible at any moment</a:t>
            </a:r>
          </a:p>
          <a:p>
            <a:pPr algn="ctr">
              <a:spcAft>
                <a:spcPts val="1200"/>
              </a:spcAft>
            </a:pPr>
            <a:r>
              <a:rPr lang="en-IE" sz="1800">
                <a:effectLst/>
                <a:latin typeface="EC Square Sans Cond Pro" panose="020B0506040000020004" pitchFamily="34" charset="0"/>
                <a:ea typeface="Times New Roman" panose="02020603050405020304" pitchFamily="18" charset="0"/>
              </a:rPr>
              <a:t>Interview</a:t>
            </a:r>
            <a:br>
              <a:rPr lang="en-IE" sz="1800">
                <a:effectLst/>
                <a:latin typeface="EC Square Sans Cond Pro" panose="020B0506040000020004" pitchFamily="34" charset="0"/>
                <a:ea typeface="Times New Roman" panose="02020603050405020304" pitchFamily="18" charset="0"/>
              </a:rPr>
            </a:br>
            <a:r>
              <a:rPr lang="en-IE" sz="1800" b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EC Square Sans Cond Pro" panose="020B0506040000020004" pitchFamily="34" charset="0"/>
                <a:ea typeface="Times New Roman" panose="02020603050405020304" pitchFamily="18" charset="0"/>
              </a:rPr>
              <a:t>Key personnel</a:t>
            </a:r>
            <a:endParaRPr lang="en-IE" b="1">
              <a:solidFill>
                <a:schemeClr val="tx2">
                  <a:lumMod val="60000"/>
                  <a:lumOff val="40000"/>
                </a:schemeClr>
              </a:solidFill>
              <a:latin typeface="EC Square Sans Cond Pro" panose="020B0506040000020004" pitchFamily="34" charset="0"/>
              <a:ea typeface="Times New Roman" panose="02020603050405020304" pitchFamily="18" charset="0"/>
            </a:endParaRPr>
          </a:p>
        </p:txBody>
      </p:sp>
      <p:sp>
        <p:nvSpPr>
          <p:cNvPr id="77" name="Content Placeholder 1">
            <a:extLst>
              <a:ext uri="{FF2B5EF4-FFF2-40B4-BE49-F238E27FC236}">
                <a16:creationId xmlns:a16="http://schemas.microsoft.com/office/drawing/2014/main" id="{73328401-A68F-4137-9D4A-143E70165B96}"/>
              </a:ext>
            </a:extLst>
          </p:cNvPr>
          <p:cNvSpPr txBox="1">
            <a:spLocks/>
          </p:cNvSpPr>
          <p:nvPr/>
        </p:nvSpPr>
        <p:spPr>
          <a:xfrm>
            <a:off x="10274287" y="4044672"/>
            <a:ext cx="798738" cy="3174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200"/>
              </a:spcAft>
              <a:buNone/>
            </a:pPr>
            <a:r>
              <a:rPr lang="en-IE" sz="1800">
                <a:latin typeface="EC Square Sans Cond Pro" panose="020B0506040000020004" pitchFamily="34" charset="0"/>
              </a:rPr>
              <a:t>award</a:t>
            </a:r>
          </a:p>
        </p:txBody>
      </p:sp>
      <p:pic>
        <p:nvPicPr>
          <p:cNvPr id="6" name="Graphic 5" descr="Group with solid fill">
            <a:extLst>
              <a:ext uri="{FF2B5EF4-FFF2-40B4-BE49-F238E27FC236}">
                <a16:creationId xmlns:a16="http://schemas.microsoft.com/office/drawing/2014/main" id="{33B556FA-41C5-1FB2-A0EF-1F2D3F60DD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768318" y="3002843"/>
            <a:ext cx="696519" cy="696519"/>
          </a:xfrm>
          <a:prstGeom prst="rect">
            <a:avLst/>
          </a:prstGeom>
        </p:spPr>
      </p:pic>
      <p:pic>
        <p:nvPicPr>
          <p:cNvPr id="7" name="Graphic 6" descr="Group with solid fill">
            <a:extLst>
              <a:ext uri="{FF2B5EF4-FFF2-40B4-BE49-F238E27FC236}">
                <a16:creationId xmlns:a16="http://schemas.microsoft.com/office/drawing/2014/main" id="{BC7AE214-ADE8-3BE1-12E3-43DE988C87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778007" y="3665614"/>
            <a:ext cx="696519" cy="696519"/>
          </a:xfrm>
          <a:prstGeom prst="rect">
            <a:avLst/>
          </a:prstGeom>
        </p:spPr>
      </p:pic>
      <p:pic>
        <p:nvPicPr>
          <p:cNvPr id="8" name="Graphic 7" descr="Group with solid fill">
            <a:extLst>
              <a:ext uri="{FF2B5EF4-FFF2-40B4-BE49-F238E27FC236}">
                <a16:creationId xmlns:a16="http://schemas.microsoft.com/office/drawing/2014/main" id="{9E00FA34-935F-E7BA-F9F9-186D7B1080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774028" y="4266215"/>
            <a:ext cx="696519" cy="696519"/>
          </a:xfrm>
          <a:prstGeom prst="rect">
            <a:avLst/>
          </a:prstGeom>
        </p:spPr>
      </p:pic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A4DA5616-ED6F-F91A-BB09-B2D1E0874310}"/>
              </a:ext>
            </a:extLst>
          </p:cNvPr>
          <p:cNvSpPr txBox="1">
            <a:spLocks/>
          </p:cNvSpPr>
          <p:nvPr/>
        </p:nvSpPr>
        <p:spPr>
          <a:xfrm>
            <a:off x="8840893" y="4897107"/>
            <a:ext cx="570745" cy="3174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200"/>
              </a:spcAft>
              <a:buNone/>
            </a:pPr>
            <a:r>
              <a:rPr lang="en-IE" sz="1800">
                <a:latin typeface="EC Square Sans Cond Pro" panose="020B0506040000020004" pitchFamily="34" charset="0"/>
              </a:rPr>
              <a:t>…</a:t>
            </a:r>
          </a:p>
        </p:txBody>
      </p:sp>
      <p:pic>
        <p:nvPicPr>
          <p:cNvPr id="10" name="Graphic 9" descr="Group with solid fill">
            <a:extLst>
              <a:ext uri="{FF2B5EF4-FFF2-40B4-BE49-F238E27FC236}">
                <a16:creationId xmlns:a16="http://schemas.microsoft.com/office/drawing/2014/main" id="{A5813B09-096B-590B-12E8-419798AE666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333015" y="3413714"/>
            <a:ext cx="696519" cy="6965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48FCD98-E45D-BF26-8304-1FCE1C19201F}"/>
              </a:ext>
            </a:extLst>
          </p:cNvPr>
          <p:cNvSpPr txBox="1"/>
          <p:nvPr/>
        </p:nvSpPr>
        <p:spPr>
          <a:xfrm>
            <a:off x="4290060" y="4783902"/>
            <a:ext cx="2342884" cy="1151744"/>
          </a:xfrm>
          <a:prstGeom prst="rect">
            <a:avLst/>
          </a:prstGeom>
          <a:noFill/>
          <a:ln w="38100">
            <a:solidFill>
              <a:srgbClr val="9AD2E6"/>
            </a:solidFill>
          </a:ln>
        </p:spPr>
        <p:txBody>
          <a:bodyPr wrap="square" lIns="0" rIns="0" anchor="ctr">
            <a:noAutofit/>
          </a:bodyPr>
          <a:lstStyle/>
          <a:p>
            <a:pPr algn="ctr">
              <a:spcAft>
                <a:spcPts val="1200"/>
              </a:spcAft>
            </a:pPr>
            <a:r>
              <a:rPr lang="en-IE" sz="2000" b="1">
                <a:solidFill>
                  <a:srgbClr val="00B0F0"/>
                </a:solidFill>
                <a:latin typeface="EC Square Sans Cond Pro" panose="020B0506040000020004" pitchFamily="34" charset="0"/>
              </a:rPr>
              <a:t>Specific question</a:t>
            </a:r>
            <a:r>
              <a:rPr lang="en-IE" sz="2000">
                <a:solidFill>
                  <a:srgbClr val="00B0F0"/>
                </a:solidFill>
                <a:latin typeface="EC Square Sans Cond Pro" panose="020B0506040000020004" pitchFamily="34" charset="0"/>
              </a:rPr>
              <a:t> (opt)</a:t>
            </a:r>
            <a:endParaRPr lang="en-IE" sz="2000" b="1">
              <a:solidFill>
                <a:srgbClr val="00B0F0"/>
              </a:solidFill>
              <a:latin typeface="EC Square Sans Cond Pro" panose="020B0506040000020004" pitchFamily="34" charset="0"/>
            </a:endParaRPr>
          </a:p>
          <a:p>
            <a:pPr algn="ctr">
              <a:spcAft>
                <a:spcPts val="1200"/>
              </a:spcAft>
            </a:pPr>
            <a:r>
              <a:rPr lang="en-IE" sz="1800">
                <a:effectLst/>
                <a:latin typeface="EC Square Sans Cond Pro" panose="020B0506040000020004" pitchFamily="34" charset="0"/>
                <a:ea typeface="Times New Roman" panose="02020603050405020304" pitchFamily="18" charset="0"/>
              </a:rPr>
              <a:t>Domain specific questions</a:t>
            </a:r>
            <a:endParaRPr lang="en-IE">
              <a:latin typeface="EC Square Sans Cond Pro" panose="020B0506040000020004" pitchFamily="34" charset="0"/>
              <a:ea typeface="Times New Roman" panose="02020603050405020304" pitchFamily="18" charset="0"/>
            </a:endParaRPr>
          </a:p>
        </p:txBody>
      </p:sp>
      <p:pic>
        <p:nvPicPr>
          <p:cNvPr id="11" name="Graphic 10" descr="Closed book with solid fill">
            <a:extLst>
              <a:ext uri="{FF2B5EF4-FFF2-40B4-BE49-F238E27FC236}">
                <a16:creationId xmlns:a16="http://schemas.microsoft.com/office/drawing/2014/main" id="{3BB863E3-10D9-0526-7FD7-ACF609F663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000498" y="4815854"/>
            <a:ext cx="433189" cy="43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2275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2722FF-1501-16B6-61D3-0A55AE91C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/>
              <a:t>Typical tender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9AC399-6858-A34E-4A22-CFD5CC9BF898}"/>
              </a:ext>
            </a:extLst>
          </p:cNvPr>
          <p:cNvSpPr txBox="1"/>
          <p:nvPr/>
        </p:nvSpPr>
        <p:spPr>
          <a:xfrm>
            <a:off x="369797" y="1549954"/>
            <a:ext cx="2471528" cy="391218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anchor="t">
            <a:noAutofit/>
          </a:bodyPr>
          <a:lstStyle/>
          <a:p>
            <a:pPr algn="ctr">
              <a:spcAft>
                <a:spcPts val="1200"/>
              </a:spcAft>
            </a:pPr>
            <a:r>
              <a:rPr lang="en-IE" sz="2000" b="1" noProof="0">
                <a:solidFill>
                  <a:srgbClr val="00B0F0"/>
                </a:solidFill>
                <a:latin typeface="EC Square Sans Cond Pro" panose="020B0506040000020004" pitchFamily="34" charset="0"/>
              </a:rPr>
              <a:t>Drafting</a:t>
            </a:r>
          </a:p>
          <a:p>
            <a:pPr algn="ctr">
              <a:spcAft>
                <a:spcPts val="1200"/>
              </a:spcAft>
            </a:pPr>
            <a:r>
              <a:rPr lang="en-IE" sz="1800" noProof="0">
                <a:effectLst/>
                <a:latin typeface="EC Square Sans Cond Pro" panose="020B0506040000020004" pitchFamily="34" charset="0"/>
                <a:ea typeface="Times New Roman" panose="02020603050405020304" pitchFamily="18" charset="0"/>
              </a:rPr>
              <a:t>What the tendering process aims at</a:t>
            </a:r>
            <a:endParaRPr lang="en-IE" noProof="0">
              <a:latin typeface="EC Square Sans Cond Pro" panose="020B0506040000020004" pitchFamily="34" charset="0"/>
              <a:ea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663B2D-5C1F-6A12-8E6A-A53B057481E5}"/>
              </a:ext>
            </a:extLst>
          </p:cNvPr>
          <p:cNvSpPr txBox="1"/>
          <p:nvPr/>
        </p:nvSpPr>
        <p:spPr>
          <a:xfrm>
            <a:off x="3583531" y="1556039"/>
            <a:ext cx="2534459" cy="3155724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anchor="t">
            <a:noAutofit/>
          </a:bodyPr>
          <a:lstStyle/>
          <a:p>
            <a:pPr algn="ctr">
              <a:spcAft>
                <a:spcPts val="1200"/>
              </a:spcAft>
            </a:pPr>
            <a:r>
              <a:rPr lang="en-IE" sz="2000" b="1" noProof="0">
                <a:solidFill>
                  <a:srgbClr val="00B0F0"/>
                </a:solidFill>
                <a:latin typeface="EC Square Sans Cond Pro" panose="020B0506040000020004" pitchFamily="34" charset="0"/>
              </a:rPr>
              <a:t>Publish</a:t>
            </a:r>
          </a:p>
        </p:txBody>
      </p:sp>
      <p:pic>
        <p:nvPicPr>
          <p:cNvPr id="8" name="Graphic 7" descr="Contract with solid fill">
            <a:extLst>
              <a:ext uri="{FF2B5EF4-FFF2-40B4-BE49-F238E27FC236}">
                <a16:creationId xmlns:a16="http://schemas.microsoft.com/office/drawing/2014/main" id="{46943F43-889A-0A55-80A6-CA0318D3D2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19517" y="5076834"/>
            <a:ext cx="914400" cy="914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97A0848-9937-FA45-18FC-4207BE53EB23}"/>
              </a:ext>
            </a:extLst>
          </p:cNvPr>
          <p:cNvSpPr txBox="1"/>
          <p:nvPr/>
        </p:nvSpPr>
        <p:spPr>
          <a:xfrm>
            <a:off x="534081" y="2779517"/>
            <a:ext cx="2032923" cy="103670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1"/>
            </a:solidFill>
          </a:ln>
        </p:spPr>
        <p:txBody>
          <a:bodyPr wrap="square" anchor="t">
            <a:noAutofit/>
          </a:bodyPr>
          <a:lstStyle/>
          <a:p>
            <a:pPr algn="ctr">
              <a:spcAft>
                <a:spcPts val="1200"/>
              </a:spcAft>
            </a:pPr>
            <a:r>
              <a:rPr lang="en-IE" sz="2000" b="1" noProof="0">
                <a:solidFill>
                  <a:srgbClr val="00B0F0"/>
                </a:solidFill>
                <a:latin typeface="EC Square Sans Cond Pro" panose="020B0506040000020004" pitchFamily="34" charset="0"/>
              </a:rPr>
              <a:t>DG/EUIBA</a:t>
            </a:r>
            <a:br>
              <a:rPr lang="en-IE" sz="2000" b="1" noProof="0">
                <a:solidFill>
                  <a:srgbClr val="00B0F0"/>
                </a:solidFill>
                <a:latin typeface="EC Square Sans Cond Pro" panose="020B0506040000020004" pitchFamily="34" charset="0"/>
              </a:rPr>
            </a:br>
            <a:r>
              <a:rPr lang="en-IE" sz="1800" noProof="0">
                <a:effectLst/>
                <a:latin typeface="EC Square Sans Cond Pro" panose="020B0506040000020004" pitchFamily="34" charset="0"/>
                <a:ea typeface="Times New Roman" panose="02020603050405020304" pitchFamily="18" charset="0"/>
              </a:rPr>
              <a:t>Draft the specifications</a:t>
            </a:r>
            <a:endParaRPr lang="en-IE" noProof="0">
              <a:latin typeface="EC Square Sans Cond Pro" panose="020B0506040000020004" pitchFamily="34" charset="0"/>
              <a:ea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184DFE-1F08-B3FB-0BC5-5E988AFE6A75}"/>
              </a:ext>
            </a:extLst>
          </p:cNvPr>
          <p:cNvSpPr txBox="1"/>
          <p:nvPr/>
        </p:nvSpPr>
        <p:spPr>
          <a:xfrm>
            <a:off x="534080" y="4120826"/>
            <a:ext cx="2032923" cy="103670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lIns="91440" tIns="45720" rIns="91440" bIns="45720" anchor="t">
            <a:noAutofit/>
          </a:bodyPr>
          <a:lstStyle/>
          <a:p>
            <a:pPr algn="ctr">
              <a:spcAft>
                <a:spcPts val="1200"/>
              </a:spcAft>
            </a:pPr>
            <a:r>
              <a:rPr lang="en-IE" sz="2000" b="1" noProof="0">
                <a:solidFill>
                  <a:srgbClr val="00B0F0"/>
                </a:solidFill>
                <a:latin typeface="EC Square Sans Cond Pro"/>
              </a:rPr>
              <a:t>Broker</a:t>
            </a:r>
            <a:br>
              <a:rPr lang="en-IE" sz="2000" b="1" noProof="0">
                <a:latin typeface="EC Square Sans Cond Pro" panose="020B0506040000020004" pitchFamily="34" charset="0"/>
              </a:rPr>
            </a:br>
            <a:r>
              <a:rPr lang="en-IE" sz="1800" noProof="0">
                <a:effectLst/>
                <a:latin typeface="EC Square Sans Cond Pro"/>
                <a:ea typeface="Times New Roman" panose="02020603050405020304" pitchFamily="18" charset="0"/>
              </a:rPr>
              <a:t>Support </a:t>
            </a:r>
            <a:br>
              <a:rPr lang="en-IE" sz="1800" noProof="0">
                <a:effectLst/>
                <a:latin typeface="EC Square Sans Cond Pro" panose="020B0506040000020004" pitchFamily="34" charset="0"/>
                <a:ea typeface="Times New Roman" panose="02020603050405020304" pitchFamily="18" charset="0"/>
              </a:rPr>
            </a:br>
            <a:r>
              <a:rPr lang="en-IE" sz="1800" noProof="0">
                <a:latin typeface="EC Square Sans Cond Pro"/>
                <a:ea typeface="Times New Roman" panose="02020603050405020304" pitchFamily="18" charset="0"/>
              </a:rPr>
              <a:t>drafting</a:t>
            </a:r>
            <a:endParaRPr lang="en-IE" noProof="0">
              <a:latin typeface="EC Square Sans Cond Pro" panose="020B0506040000020004" pitchFamily="34" charset="0"/>
              <a:ea typeface="Times New Roman" panose="02020603050405020304" pitchFamily="18" charset="0"/>
            </a:endParaRPr>
          </a:p>
        </p:txBody>
      </p:sp>
      <p:sp>
        <p:nvSpPr>
          <p:cNvPr id="11" name="Arrow: Chevron 10">
            <a:extLst>
              <a:ext uri="{FF2B5EF4-FFF2-40B4-BE49-F238E27FC236}">
                <a16:creationId xmlns:a16="http://schemas.microsoft.com/office/drawing/2014/main" id="{EBE0E7A7-79B2-F5EC-57FE-B6BC941E94DD}"/>
              </a:ext>
            </a:extLst>
          </p:cNvPr>
          <p:cNvSpPr/>
          <p:nvPr/>
        </p:nvSpPr>
        <p:spPr>
          <a:xfrm>
            <a:off x="3092092" y="3249546"/>
            <a:ext cx="253999" cy="384711"/>
          </a:xfrm>
          <a:prstGeom prst="chevron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anchor="ctr">
            <a:noAutofit/>
          </a:bodyPr>
          <a:lstStyle/>
          <a:p>
            <a:pPr algn="ctr">
              <a:spcAft>
                <a:spcPts val="1200"/>
              </a:spcAft>
            </a:pPr>
            <a:endParaRPr lang="en-IE" sz="2000" b="1" noProof="0">
              <a:solidFill>
                <a:srgbClr val="00B0F0"/>
              </a:solidFill>
              <a:latin typeface="EC Square Sans Cond Pro" panose="020B05060400000200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E56D4D-458F-4282-66FD-2D463F216801}"/>
              </a:ext>
            </a:extLst>
          </p:cNvPr>
          <p:cNvSpPr txBox="1"/>
          <p:nvPr/>
        </p:nvSpPr>
        <p:spPr>
          <a:xfrm>
            <a:off x="3834298" y="2190438"/>
            <a:ext cx="2032923" cy="103670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lIns="91440" tIns="45720" rIns="91440" bIns="45720" anchor="t">
            <a:noAutofit/>
          </a:bodyPr>
          <a:lstStyle/>
          <a:p>
            <a:pPr algn="ctr">
              <a:spcAft>
                <a:spcPts val="1200"/>
              </a:spcAft>
            </a:pPr>
            <a:r>
              <a:rPr lang="en-IE" sz="2000" b="1" noProof="0">
                <a:solidFill>
                  <a:srgbClr val="00B0F0"/>
                </a:solidFill>
                <a:latin typeface="EC Square Sans Cond Pro"/>
              </a:rPr>
              <a:t>Broker</a:t>
            </a:r>
            <a:br>
              <a:rPr lang="en-IE" sz="2000" b="1" noProof="0">
                <a:latin typeface="EC Square Sans Cond Pro" panose="020B0506040000020004" pitchFamily="34" charset="0"/>
              </a:rPr>
            </a:br>
            <a:r>
              <a:rPr lang="en-IE" sz="1800" noProof="0">
                <a:latin typeface="EC Square Sans Cond Pro"/>
              </a:rPr>
              <a:t>Publishes</a:t>
            </a:r>
            <a:r>
              <a:rPr lang="en-IE" sz="1800" noProof="0">
                <a:effectLst/>
                <a:latin typeface="EC Square Sans Cond Pro"/>
                <a:ea typeface="Times New Roman" panose="02020603050405020304" pitchFamily="18" charset="0"/>
              </a:rPr>
              <a:t>, receives Q&amp;A, </a:t>
            </a:r>
            <a:r>
              <a:rPr lang="en-IE" sz="1800" noProof="0">
                <a:latin typeface="EC Square Sans Cond Pro"/>
                <a:ea typeface="Times New Roman" panose="02020603050405020304" pitchFamily="18" charset="0"/>
              </a:rPr>
              <a:t>answers</a:t>
            </a:r>
            <a:r>
              <a:rPr lang="en-IE" sz="1800" noProof="0">
                <a:effectLst/>
                <a:latin typeface="EC Square Sans Cond Pro"/>
                <a:ea typeface="Times New Roman" panose="02020603050405020304" pitchFamily="18" charset="0"/>
              </a:rPr>
              <a:t> Q&amp;A</a:t>
            </a:r>
            <a:endParaRPr lang="en-IE" noProof="0">
              <a:latin typeface="EC Square Sans Cond Pro"/>
              <a:ea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494C8A0-BF1F-E674-5E0F-F8E76A445906}"/>
              </a:ext>
            </a:extLst>
          </p:cNvPr>
          <p:cNvSpPr txBox="1"/>
          <p:nvPr/>
        </p:nvSpPr>
        <p:spPr>
          <a:xfrm>
            <a:off x="3834298" y="3366689"/>
            <a:ext cx="2032923" cy="103670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1"/>
            </a:solidFill>
          </a:ln>
        </p:spPr>
        <p:txBody>
          <a:bodyPr wrap="square" lIns="91440" tIns="45720" rIns="91440" bIns="45720" anchor="t">
            <a:noAutofit/>
          </a:bodyPr>
          <a:lstStyle/>
          <a:p>
            <a:pPr algn="ctr">
              <a:spcAft>
                <a:spcPts val="1200"/>
              </a:spcAft>
            </a:pPr>
            <a:r>
              <a:rPr lang="en-IE" sz="2000" b="1" noProof="0">
                <a:solidFill>
                  <a:srgbClr val="00B0F0"/>
                </a:solidFill>
                <a:latin typeface="EC Square Sans Cond Pro"/>
              </a:rPr>
              <a:t>DG/EUIBA</a:t>
            </a:r>
            <a:br>
              <a:rPr lang="en-IE" sz="2000" b="1" noProof="0">
                <a:latin typeface="EC Square Sans Cond Pro" panose="020B0506040000020004" pitchFamily="34" charset="0"/>
              </a:rPr>
            </a:br>
            <a:r>
              <a:rPr lang="en-IE" sz="1800" noProof="0">
                <a:latin typeface="EC Square Sans Cond Pro"/>
              </a:rPr>
              <a:t>Answers</a:t>
            </a:r>
            <a:r>
              <a:rPr lang="en-IE" sz="1800" noProof="0">
                <a:effectLst/>
                <a:latin typeface="EC Square Sans Cond Pro"/>
                <a:ea typeface="Times New Roman" panose="02020603050405020304" pitchFamily="18" charset="0"/>
              </a:rPr>
              <a:t> </a:t>
            </a:r>
            <a:r>
              <a:rPr lang="en-IE" sz="1800" noProof="0">
                <a:latin typeface="EC Square Sans Cond Pro"/>
                <a:ea typeface="Times New Roman" panose="02020603050405020304" pitchFamily="18" charset="0"/>
              </a:rPr>
              <a:t>relevant </a:t>
            </a:r>
            <a:br>
              <a:rPr lang="en-IE" sz="1800" noProof="0">
                <a:latin typeface="EC Square Sans Cond Pro"/>
                <a:ea typeface="Times New Roman" panose="02020603050405020304" pitchFamily="18" charset="0"/>
              </a:rPr>
            </a:br>
            <a:r>
              <a:rPr lang="en-IE" sz="1800" noProof="0">
                <a:latin typeface="EC Square Sans Cond Pro"/>
                <a:ea typeface="Times New Roman" panose="02020603050405020304" pitchFamily="18" charset="0"/>
              </a:rPr>
              <a:t>Q</a:t>
            </a:r>
            <a:r>
              <a:rPr lang="en-IE" sz="1800" noProof="0">
                <a:effectLst/>
                <a:latin typeface="EC Square Sans Cond Pro"/>
                <a:ea typeface="Times New Roman" panose="02020603050405020304" pitchFamily="18" charset="0"/>
              </a:rPr>
              <a:t>&amp;A</a:t>
            </a:r>
            <a:endParaRPr lang="en-IE" sz="1800" noProof="0">
              <a:latin typeface="EC Square Sans Cond Pro"/>
              <a:ea typeface="Times New Roman" panose="02020603050405020304" pitchFamily="18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31BCAFC-7DE8-724A-30A3-668E73CFFD96}"/>
              </a:ext>
            </a:extLst>
          </p:cNvPr>
          <p:cNvCxnSpPr>
            <a:cxnSpLocks/>
          </p:cNvCxnSpPr>
          <p:nvPr/>
        </p:nvCxnSpPr>
        <p:spPr>
          <a:xfrm>
            <a:off x="3583531" y="4987513"/>
            <a:ext cx="2534459" cy="0"/>
          </a:xfrm>
          <a:prstGeom prst="straightConnector1">
            <a:avLst/>
          </a:prstGeom>
          <a:noFill/>
          <a:ln w="38100">
            <a:solidFill>
              <a:schemeClr val="accent1"/>
            </a:solidFill>
            <a:headEnd type="triangle" w="med" len="med"/>
            <a:tailEnd type="triangle" w="med" len="med"/>
          </a:ln>
        </p:spPr>
      </p:cxn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D8949707-1C32-081D-A434-42A14480678E}"/>
              </a:ext>
            </a:extLst>
          </p:cNvPr>
          <p:cNvSpPr txBox="1">
            <a:spLocks/>
          </p:cNvSpPr>
          <p:nvPr/>
        </p:nvSpPr>
        <p:spPr>
          <a:xfrm>
            <a:off x="3615797" y="5053950"/>
            <a:ext cx="2502193" cy="4186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IE" sz="1600" noProof="0"/>
              <a:t>10 days to </a:t>
            </a:r>
            <a:r>
              <a:rPr lang="en-IE" sz="1600"/>
              <a:t>4</a:t>
            </a:r>
            <a:r>
              <a:rPr lang="en-IE" sz="1600" noProof="0"/>
              <a:t>+ weeks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CF732C6-3076-826F-3022-6F28064FE49F}"/>
              </a:ext>
            </a:extLst>
          </p:cNvPr>
          <p:cNvSpPr txBox="1"/>
          <p:nvPr/>
        </p:nvSpPr>
        <p:spPr>
          <a:xfrm>
            <a:off x="6575190" y="1572665"/>
            <a:ext cx="2534459" cy="3155724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anchor="t">
            <a:noAutofit/>
          </a:bodyPr>
          <a:lstStyle/>
          <a:p>
            <a:pPr algn="ctr">
              <a:spcAft>
                <a:spcPts val="1200"/>
              </a:spcAft>
            </a:pPr>
            <a:r>
              <a:rPr lang="en-IE" sz="2000" b="1" noProof="0">
                <a:solidFill>
                  <a:srgbClr val="00B0F0"/>
                </a:solidFill>
                <a:latin typeface="EC Square Sans Cond Pro" panose="020B0506040000020004" pitchFamily="34" charset="0"/>
              </a:rPr>
              <a:t>Quality Evaluation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9E1179A-C0A6-3084-B452-9428F4869CE0}"/>
              </a:ext>
            </a:extLst>
          </p:cNvPr>
          <p:cNvSpPr txBox="1"/>
          <p:nvPr/>
        </p:nvSpPr>
        <p:spPr>
          <a:xfrm>
            <a:off x="6825957" y="3383315"/>
            <a:ext cx="2032923" cy="103670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1"/>
            </a:solidFill>
          </a:ln>
        </p:spPr>
        <p:txBody>
          <a:bodyPr wrap="square" lIns="91440" tIns="45720" rIns="91440" bIns="45720" anchor="t">
            <a:noAutofit/>
          </a:bodyPr>
          <a:lstStyle/>
          <a:p>
            <a:pPr algn="ctr">
              <a:spcAft>
                <a:spcPts val="1200"/>
              </a:spcAft>
            </a:pPr>
            <a:r>
              <a:rPr lang="en-IE" sz="2000" b="1" noProof="0">
                <a:solidFill>
                  <a:srgbClr val="00B0F0"/>
                </a:solidFill>
                <a:latin typeface="EC Square Sans Cond Pro"/>
              </a:rPr>
              <a:t>DG/EUIBA</a:t>
            </a:r>
            <a:br>
              <a:rPr lang="en-IE" sz="2000" b="1" noProof="0">
                <a:latin typeface="EC Square Sans Cond Pro" panose="020B0506040000020004" pitchFamily="34" charset="0"/>
              </a:rPr>
            </a:br>
            <a:r>
              <a:rPr lang="en-IE" sz="1800" noProof="0">
                <a:latin typeface="EC Square Sans Cond Pro"/>
              </a:rPr>
              <a:t>Evaluates</a:t>
            </a:r>
            <a:br>
              <a:rPr lang="en-IE" sz="1800" noProof="0">
                <a:effectLst/>
                <a:latin typeface="EC Square Sans Cond Pro" panose="020B0506040000020004" pitchFamily="34" charset="0"/>
                <a:ea typeface="Times New Roman" panose="02020603050405020304" pitchFamily="18" charset="0"/>
              </a:rPr>
            </a:br>
            <a:r>
              <a:rPr lang="en-IE" sz="1800" noProof="0">
                <a:effectLst/>
                <a:latin typeface="EC Square Sans Cond Pro"/>
                <a:ea typeface="Times New Roman" panose="02020603050405020304" pitchFamily="18" charset="0"/>
              </a:rPr>
              <a:t>(ranking)</a:t>
            </a:r>
            <a:endParaRPr lang="en-IE" noProof="0">
              <a:latin typeface="EC Square Sans Cond Pro"/>
              <a:ea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9FCC64A-15C8-37AA-8131-5D24BC592FA3}"/>
              </a:ext>
            </a:extLst>
          </p:cNvPr>
          <p:cNvSpPr txBox="1"/>
          <p:nvPr/>
        </p:nvSpPr>
        <p:spPr>
          <a:xfrm>
            <a:off x="6825957" y="2153926"/>
            <a:ext cx="2032923" cy="103670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anchor="t">
            <a:noAutofit/>
          </a:bodyPr>
          <a:lstStyle/>
          <a:p>
            <a:pPr algn="ctr">
              <a:spcAft>
                <a:spcPts val="1200"/>
              </a:spcAft>
            </a:pPr>
            <a:r>
              <a:rPr lang="en-IE" sz="2000" b="1" noProof="0">
                <a:solidFill>
                  <a:srgbClr val="00B0F0"/>
                </a:solidFill>
                <a:latin typeface="EC Square Sans Cond Pro" panose="020B0506040000020004" pitchFamily="34" charset="0"/>
              </a:rPr>
              <a:t>Broker</a:t>
            </a:r>
            <a:br>
              <a:rPr lang="en-IE" sz="2000" b="1" noProof="0">
                <a:solidFill>
                  <a:srgbClr val="00B0F0"/>
                </a:solidFill>
                <a:latin typeface="EC Square Sans Cond Pro" panose="020B0506040000020004" pitchFamily="34" charset="0"/>
              </a:rPr>
            </a:br>
            <a:r>
              <a:rPr lang="en-IE" sz="1800" noProof="0">
                <a:effectLst/>
                <a:latin typeface="EC Square Sans Cond Pro" panose="020B0506040000020004" pitchFamily="34" charset="0"/>
                <a:ea typeface="Times New Roman" panose="02020603050405020304" pitchFamily="18" charset="0"/>
              </a:rPr>
              <a:t>Filters (min. formal criteria)</a:t>
            </a:r>
            <a:endParaRPr lang="en-IE" noProof="0">
              <a:latin typeface="EC Square Sans Cond Pro" panose="020B0506040000020004" pitchFamily="34" charset="0"/>
              <a:ea typeface="Times New Roman" panose="02020603050405020304" pitchFamily="18" charset="0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93D7581-DAAF-F09C-C650-93D98A49C180}"/>
              </a:ext>
            </a:extLst>
          </p:cNvPr>
          <p:cNvCxnSpPr>
            <a:cxnSpLocks/>
          </p:cNvCxnSpPr>
          <p:nvPr/>
        </p:nvCxnSpPr>
        <p:spPr>
          <a:xfrm>
            <a:off x="6575190" y="4998918"/>
            <a:ext cx="2534459" cy="0"/>
          </a:xfrm>
          <a:prstGeom prst="straightConnector1">
            <a:avLst/>
          </a:prstGeom>
          <a:noFill/>
          <a:ln w="38100">
            <a:solidFill>
              <a:schemeClr val="accent1"/>
            </a:solidFill>
            <a:headEnd type="triangle" w="med" len="med"/>
            <a:tailEnd type="triangle" w="med" len="med"/>
          </a:ln>
        </p:spPr>
      </p:cxnSp>
      <p:sp>
        <p:nvSpPr>
          <p:cNvPr id="20" name="Content Placeholder 1">
            <a:extLst>
              <a:ext uri="{FF2B5EF4-FFF2-40B4-BE49-F238E27FC236}">
                <a16:creationId xmlns:a16="http://schemas.microsoft.com/office/drawing/2014/main" id="{E4C8E7A6-864B-587C-0F01-103711A6C981}"/>
              </a:ext>
            </a:extLst>
          </p:cNvPr>
          <p:cNvSpPr txBox="1">
            <a:spLocks/>
          </p:cNvSpPr>
          <p:nvPr/>
        </p:nvSpPr>
        <p:spPr>
          <a:xfrm>
            <a:off x="6607456" y="5065355"/>
            <a:ext cx="2502193" cy="4186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IE" sz="1600" noProof="0"/>
              <a:t>1+ week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A1AB714-BAEC-075C-D6F9-B58D690FD9C0}"/>
              </a:ext>
            </a:extLst>
          </p:cNvPr>
          <p:cNvSpPr txBox="1"/>
          <p:nvPr/>
        </p:nvSpPr>
        <p:spPr>
          <a:xfrm>
            <a:off x="9360416" y="1556039"/>
            <a:ext cx="2534459" cy="3155724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anchor="t">
            <a:noAutofit/>
          </a:bodyPr>
          <a:lstStyle/>
          <a:p>
            <a:pPr algn="ctr">
              <a:spcAft>
                <a:spcPts val="1200"/>
              </a:spcAft>
            </a:pPr>
            <a:r>
              <a:rPr lang="en-IE" sz="2000" b="1" noProof="0">
                <a:solidFill>
                  <a:srgbClr val="00B0F0"/>
                </a:solidFill>
                <a:latin typeface="EC Square Sans Cond Pro" panose="020B0506040000020004" pitchFamily="34" charset="0"/>
              </a:rPr>
              <a:t>Fin. Evaluation &amp; Award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85D88BB-B3A9-FEB2-70C6-3183A645DD89}"/>
              </a:ext>
            </a:extLst>
          </p:cNvPr>
          <p:cNvSpPr txBox="1"/>
          <p:nvPr/>
        </p:nvSpPr>
        <p:spPr>
          <a:xfrm>
            <a:off x="9566360" y="2378310"/>
            <a:ext cx="2032923" cy="812316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lIns="0" tIns="45720" rIns="0" bIns="45720" anchor="t">
            <a:noAutofit/>
          </a:bodyPr>
          <a:lstStyle/>
          <a:p>
            <a:pPr algn="ctr">
              <a:spcAft>
                <a:spcPts val="1200"/>
              </a:spcAft>
            </a:pPr>
            <a:r>
              <a:rPr lang="en-IE" sz="2000" b="1" noProof="0">
                <a:solidFill>
                  <a:srgbClr val="00B0F0"/>
                </a:solidFill>
                <a:latin typeface="EC Square Sans Cond Pro"/>
              </a:rPr>
              <a:t>Broker </a:t>
            </a:r>
            <a:r>
              <a:rPr lang="en-IE" sz="2000" noProof="0">
                <a:solidFill>
                  <a:srgbClr val="00B0F0"/>
                </a:solidFill>
                <a:latin typeface="EC Square Sans Cond Pro"/>
              </a:rPr>
              <a:t>&amp; </a:t>
            </a:r>
            <a:r>
              <a:rPr lang="en-IE" sz="2000" b="1" noProof="0">
                <a:solidFill>
                  <a:srgbClr val="00B0F0"/>
                </a:solidFill>
                <a:latin typeface="EC Square Sans Cond Pro"/>
              </a:rPr>
              <a:t>DG/EUIBA</a:t>
            </a:r>
            <a:br>
              <a:rPr lang="en-IE" sz="2000" b="1" noProof="0">
                <a:latin typeface="EC Square Sans Cond Pro" panose="020B0506040000020004" pitchFamily="34" charset="0"/>
              </a:rPr>
            </a:br>
            <a:r>
              <a:rPr lang="en-IE" sz="1800" noProof="0">
                <a:latin typeface="EC Square Sans Cond Pro"/>
              </a:rPr>
              <a:t>Evaluates</a:t>
            </a:r>
            <a:endParaRPr lang="en-IE" noProof="0">
              <a:latin typeface="EC Square Sans Cond Pro" panose="020B0506040000020004" pitchFamily="34" charset="0"/>
              <a:ea typeface="Times New Roman" panose="02020603050405020304" pitchFamily="18" charset="0"/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003FD24-4962-F5B9-1717-1240F0A68801}"/>
              </a:ext>
            </a:extLst>
          </p:cNvPr>
          <p:cNvCxnSpPr>
            <a:cxnSpLocks/>
          </p:cNvCxnSpPr>
          <p:nvPr/>
        </p:nvCxnSpPr>
        <p:spPr>
          <a:xfrm>
            <a:off x="9360416" y="4982292"/>
            <a:ext cx="2534459" cy="0"/>
          </a:xfrm>
          <a:prstGeom prst="straightConnector1">
            <a:avLst/>
          </a:prstGeom>
          <a:noFill/>
          <a:ln w="38100">
            <a:solidFill>
              <a:schemeClr val="accent1"/>
            </a:solidFill>
            <a:headEnd type="triangle" w="med" len="med"/>
            <a:tailEnd type="triangle" w="med" len="med"/>
          </a:ln>
        </p:spPr>
      </p:cxnSp>
      <p:sp>
        <p:nvSpPr>
          <p:cNvPr id="24" name="Content Placeholder 1">
            <a:extLst>
              <a:ext uri="{FF2B5EF4-FFF2-40B4-BE49-F238E27FC236}">
                <a16:creationId xmlns:a16="http://schemas.microsoft.com/office/drawing/2014/main" id="{79099026-B92A-E7CC-75CD-81CCCF3DC69C}"/>
              </a:ext>
            </a:extLst>
          </p:cNvPr>
          <p:cNvSpPr txBox="1">
            <a:spLocks/>
          </p:cNvSpPr>
          <p:nvPr/>
        </p:nvSpPr>
        <p:spPr>
          <a:xfrm>
            <a:off x="9331724" y="5043508"/>
            <a:ext cx="2502193" cy="4186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IE" sz="1600" noProof="0"/>
              <a:t>4+ weeks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332684D-2588-8550-73EF-FE3B095F4465}"/>
              </a:ext>
            </a:extLst>
          </p:cNvPr>
          <p:cNvSpPr txBox="1"/>
          <p:nvPr/>
        </p:nvSpPr>
        <p:spPr>
          <a:xfrm>
            <a:off x="9566360" y="3369705"/>
            <a:ext cx="2032923" cy="103670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1"/>
            </a:solidFill>
          </a:ln>
        </p:spPr>
        <p:txBody>
          <a:bodyPr wrap="square" lIns="91440" tIns="45720" rIns="91440" bIns="45720" anchor="t">
            <a:noAutofit/>
          </a:bodyPr>
          <a:lstStyle/>
          <a:p>
            <a:pPr algn="ctr">
              <a:spcAft>
                <a:spcPts val="1200"/>
              </a:spcAft>
            </a:pPr>
            <a:r>
              <a:rPr lang="en-IE" sz="2000" b="1" noProof="0">
                <a:solidFill>
                  <a:srgbClr val="00B0F0"/>
                </a:solidFill>
                <a:latin typeface="EC Square Sans Cond Pro"/>
              </a:rPr>
              <a:t>DG/EUIBA</a:t>
            </a:r>
            <a:br>
              <a:rPr lang="en-IE" sz="2000" b="1" noProof="0">
                <a:latin typeface="EC Square Sans Cond Pro" panose="020B0506040000020004" pitchFamily="34" charset="0"/>
              </a:rPr>
            </a:br>
            <a:r>
              <a:rPr lang="en-IE" sz="1800" noProof="0">
                <a:latin typeface="EC Square Sans Cond Pro"/>
              </a:rPr>
              <a:t>Interviews</a:t>
            </a:r>
            <a:br>
              <a:rPr lang="en-IE" sz="1800" noProof="0">
                <a:effectLst/>
                <a:latin typeface="EC Square Sans Cond Pro" panose="020B0506040000020004" pitchFamily="34" charset="0"/>
                <a:ea typeface="Times New Roman" panose="02020603050405020304" pitchFamily="18" charset="0"/>
              </a:rPr>
            </a:br>
            <a:r>
              <a:rPr lang="en-IE" sz="1800" noProof="0">
                <a:effectLst/>
                <a:latin typeface="EC Square Sans Cond Pro"/>
                <a:ea typeface="Times New Roman" panose="02020603050405020304" pitchFamily="18" charset="0"/>
              </a:rPr>
              <a:t>(</a:t>
            </a:r>
            <a:r>
              <a:rPr lang="en-IE" sz="1800">
                <a:latin typeface="EC Square Sans Cond Pro"/>
                <a:ea typeface="Times New Roman" panose="02020603050405020304" pitchFamily="18" charset="0"/>
              </a:rPr>
              <a:t>at CA request</a:t>
            </a:r>
            <a:r>
              <a:rPr lang="en-IE" sz="1800" noProof="0">
                <a:effectLst/>
                <a:latin typeface="EC Square Sans Cond Pro"/>
                <a:ea typeface="Times New Roman" panose="02020603050405020304" pitchFamily="18" charset="0"/>
              </a:rPr>
              <a:t>)</a:t>
            </a:r>
            <a:endParaRPr lang="en-IE" noProof="0">
              <a:latin typeface="EC Square Sans Cond Pro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78813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5AADE21-AFA5-B3FF-1C99-78E2F7110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/>
              <a:t>We can learn</a:t>
            </a:r>
          </a:p>
        </p:txBody>
      </p:sp>
      <p:pic>
        <p:nvPicPr>
          <p:cNvPr id="8" name="Picture 7" descr="A blue cube with a white arrow going up&#10;&#10;AI-generated content may be incorrect.">
            <a:extLst>
              <a:ext uri="{FF2B5EF4-FFF2-40B4-BE49-F238E27FC236}">
                <a16:creationId xmlns:a16="http://schemas.microsoft.com/office/drawing/2014/main" id="{FB354104-D870-50CA-357B-133D51E4A8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2963" t="24752"/>
          <a:stretch>
            <a:fillRect/>
          </a:stretch>
        </p:blipFill>
        <p:spPr>
          <a:xfrm>
            <a:off x="6382578" y="656617"/>
            <a:ext cx="4838700" cy="5160523"/>
          </a:xfrm>
          <a:prstGeom prst="rect">
            <a:avLst/>
          </a:prstGeom>
        </p:spPr>
      </p:pic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A3805520-74C6-2299-AC1A-FE08A9BD2666}"/>
              </a:ext>
            </a:extLst>
          </p:cNvPr>
          <p:cNvSpPr txBox="1">
            <a:spLocks/>
          </p:cNvSpPr>
          <p:nvPr/>
        </p:nvSpPr>
        <p:spPr>
          <a:xfrm>
            <a:off x="773933" y="1673042"/>
            <a:ext cx="4333087" cy="38522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E" sz="2000" b="1"/>
              <a:t>Customer and Provider agree during the planning phase</a:t>
            </a:r>
            <a:br>
              <a:rPr lang="en-IE" sz="2000" b="1"/>
            </a:br>
            <a:endParaRPr lang="en-IE" sz="2000" b="1"/>
          </a:p>
          <a:p>
            <a:pPr marL="0" indent="0">
              <a:buNone/>
            </a:pPr>
            <a:r>
              <a:rPr lang="en-IE" sz="2000"/>
              <a:t>With Framework Contracts we were framed for several years in a constrained practice.</a:t>
            </a:r>
          </a:p>
          <a:p>
            <a:pPr marL="0" indent="0">
              <a:buNone/>
            </a:pPr>
            <a:endParaRPr lang="en-IE" sz="2000"/>
          </a:p>
          <a:p>
            <a:pPr marL="0" indent="0">
              <a:buNone/>
            </a:pPr>
            <a:r>
              <a:rPr lang="en-IE" sz="2000"/>
              <a:t>With the new approach we are able to adapt constantly our requests and processes to provide a better services to DG/EUIBAs and to the market operators.</a:t>
            </a:r>
          </a:p>
          <a:p>
            <a:pPr marL="0" indent="0">
              <a:buNone/>
            </a:pPr>
            <a:endParaRPr lang="en-IE" sz="2000"/>
          </a:p>
          <a:p>
            <a:pPr marL="0" indent="0">
              <a:buNone/>
            </a:pPr>
            <a:endParaRPr lang="en-IE" sz="2000"/>
          </a:p>
        </p:txBody>
      </p:sp>
    </p:spTree>
    <p:extLst>
      <p:ext uri="{BB962C8B-B14F-4D97-AF65-F5344CB8AC3E}">
        <p14:creationId xmlns:p14="http://schemas.microsoft.com/office/powerpoint/2010/main" val="21709719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0365EF-CDBC-D1BD-36A2-6E56B5BE0D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47CD7-024F-2F2C-E047-11ACF7696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/>
              <a:t>Feedback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859EAA-3765-94A0-46FF-21765E11F416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IE" noProof="0"/>
              <a:t>How to interact with the ProServ broker?</a:t>
            </a:r>
          </a:p>
        </p:txBody>
      </p:sp>
    </p:spTree>
    <p:extLst>
      <p:ext uri="{BB962C8B-B14F-4D97-AF65-F5344CB8AC3E}">
        <p14:creationId xmlns:p14="http://schemas.microsoft.com/office/powerpoint/2010/main" val="19723211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A7AA75-455E-EDAE-C872-9540D42E8B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33F505F5-5235-AC88-F8C3-A1D5F6170A92}"/>
              </a:ext>
            </a:extLst>
          </p:cNvPr>
          <p:cNvSpPr txBox="1">
            <a:spLocks/>
          </p:cNvSpPr>
          <p:nvPr/>
        </p:nvSpPr>
        <p:spPr>
          <a:xfrm>
            <a:off x="883844" y="1383104"/>
            <a:ext cx="10424311" cy="42189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4D4D4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1800" b="0" i="0" u="none" strike="noStrike" kern="1200" cap="none" spc="0" normalizeH="0" baseline="0" noProof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All information provided by the contracting authority during this public consultation is purely indicative and is intended for preliminary informational purposes only.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4D4D4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1800" b="0" i="0" u="none" strike="noStrike" kern="1200" cap="none" spc="0" normalizeH="0" baseline="0" noProof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The information shared does not constitute a commitment, a promise, or a legal obligation on the part of the contracting authority to proceed in any specific manner.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4D4D4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1800" b="0" i="0" u="none" strike="noStrike" kern="1200" cap="none" spc="0" normalizeH="0" baseline="0" noProof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All details, including but not limited to scopes, estimates, and procedures, are subject to change at the discretion of the contracting authority without prior notice.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4D4D4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1800" b="0" i="0" u="none" strike="noStrike" kern="1200" cap="none" spc="0" normalizeH="0" baseline="0" noProof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No right, claim, or reliance can be derived or asserted based on the information shared in this consultation.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4D4D4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1800" b="0" i="0" u="none" strike="noStrike" kern="1200" cap="none" spc="0" normalizeH="0" baseline="0" noProof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Economic operators should not construe any information provided during this consultation as grounds for any claim or expectation of entering into a contractual relationship with the contracting authority.</a:t>
            </a:r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26D604FB-A5F2-19DE-3AAE-E37C5FE2441E}"/>
              </a:ext>
            </a:extLst>
          </p:cNvPr>
          <p:cNvSpPr txBox="1">
            <a:spLocks/>
          </p:cNvSpPr>
          <p:nvPr/>
        </p:nvSpPr>
        <p:spPr>
          <a:xfrm>
            <a:off x="970722" y="317828"/>
            <a:ext cx="10291789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EC Square Sans Pro" panose="020B05060400000200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3600" b="0" i="0" u="none" strike="noStrike" kern="1200" cap="none" spc="0" normalizeH="0" baseline="0" noProof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EC Square Sans Pro" panose="020B0506040000020004" pitchFamily="34" charset="0"/>
                <a:ea typeface="+mj-ea"/>
                <a:cs typeface="+mj-cs"/>
              </a:rPr>
              <a:t>Disclaimer</a:t>
            </a:r>
          </a:p>
        </p:txBody>
      </p:sp>
    </p:spTree>
    <p:extLst>
      <p:ext uri="{BB962C8B-B14F-4D97-AF65-F5344CB8AC3E}">
        <p14:creationId xmlns:p14="http://schemas.microsoft.com/office/powerpoint/2010/main" val="925801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5AB60E-F2DD-B923-3BC8-6CBAEBD670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410DCA7-EE7D-A13C-F1C4-BA5274CDD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/>
              <a:t>Feedback most welcome on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299604D-90B0-611D-2931-8D98A9CBEE7C}"/>
              </a:ext>
            </a:extLst>
          </p:cNvPr>
          <p:cNvSpPr txBox="1">
            <a:spLocks/>
          </p:cNvSpPr>
          <p:nvPr/>
        </p:nvSpPr>
        <p:spPr>
          <a:xfrm>
            <a:off x="5486400" y="1444487"/>
            <a:ext cx="5999922" cy="3901260"/>
          </a:xfrm>
          <a:prstGeom prst="rect">
            <a:avLst/>
          </a:prstGeom>
          <a:ln>
            <a:noFill/>
            <a:prstDash val="sysDot"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4625" indent="0">
              <a:buNone/>
            </a:pPr>
            <a:r>
              <a:rPr lang="en-IE" sz="2800" noProof="0">
                <a:latin typeface="EC Square Sans Pro"/>
              </a:rPr>
              <a:t>Level </a:t>
            </a:r>
            <a:r>
              <a:rPr lang="en-IE" sz="2800">
                <a:latin typeface="EC Square Sans Pro"/>
              </a:rPr>
              <a:t>of </a:t>
            </a:r>
            <a:r>
              <a:rPr lang="en-IE" sz="2800" noProof="0">
                <a:latin typeface="EC Square Sans Pro"/>
              </a:rPr>
              <a:t>information provided to market operators</a:t>
            </a:r>
            <a:endParaRPr lang="en-IE" sz="2800">
              <a:latin typeface="EC Square Sans Pro"/>
            </a:endParaRPr>
          </a:p>
          <a:p>
            <a:pPr marL="174625" indent="0">
              <a:buNone/>
            </a:pPr>
            <a:endParaRPr lang="en-IE" sz="2800" noProof="0">
              <a:latin typeface="EC Square Sans Pro"/>
            </a:endParaRPr>
          </a:p>
          <a:p>
            <a:pPr marL="174625" indent="0">
              <a:buNone/>
            </a:pPr>
            <a:endParaRPr lang="en-IE" sz="2800" noProof="0">
              <a:latin typeface="EC Square Sans Pro"/>
            </a:endParaRPr>
          </a:p>
          <a:p>
            <a:pPr marL="174625" indent="0">
              <a:buNone/>
            </a:pPr>
            <a:r>
              <a:rPr lang="en-IE" sz="2800">
                <a:latin typeface="EC Square Sans Pro"/>
              </a:rPr>
              <a:t>Structure and content of the competitions launched by the broker</a:t>
            </a:r>
          </a:p>
        </p:txBody>
      </p:sp>
      <p:pic>
        <p:nvPicPr>
          <p:cNvPr id="5" name="Picture 4" descr="A megaphone and a speech bubble&#10;&#10;Description automatically generated">
            <a:extLst>
              <a:ext uri="{FF2B5EF4-FFF2-40B4-BE49-F238E27FC236}">
                <a16:creationId xmlns:a16="http://schemas.microsoft.com/office/drawing/2014/main" id="{9B5C34D2-7852-04A5-74A6-66864F40D9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558"/>
          <a:stretch/>
        </p:blipFill>
        <p:spPr>
          <a:xfrm>
            <a:off x="820214" y="1444487"/>
            <a:ext cx="3705403" cy="3901260"/>
          </a:xfrm>
          <a:prstGeom prst="rect">
            <a:avLst/>
          </a:prstGeom>
        </p:spPr>
      </p:pic>
      <p:pic>
        <p:nvPicPr>
          <p:cNvPr id="6" name="Graphic 5" descr="Hierarchy with solid fill">
            <a:extLst>
              <a:ext uri="{FF2B5EF4-FFF2-40B4-BE49-F238E27FC236}">
                <a16:creationId xmlns:a16="http://schemas.microsoft.com/office/drawing/2014/main" id="{6E40C2A0-48AA-929B-F9C7-D80019A771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34339" y="3756992"/>
            <a:ext cx="914400" cy="914400"/>
          </a:xfrm>
          <a:prstGeom prst="rect">
            <a:avLst/>
          </a:prstGeom>
        </p:spPr>
      </p:pic>
      <p:pic>
        <p:nvPicPr>
          <p:cNvPr id="8" name="Graphic 7" descr="Information with solid fill">
            <a:extLst>
              <a:ext uri="{FF2B5EF4-FFF2-40B4-BE49-F238E27FC236}">
                <a16:creationId xmlns:a16="http://schemas.microsoft.com/office/drawing/2014/main" id="{04BA528F-6062-5D56-1693-0A73A084E3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734339" y="209645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250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836CDB5-A868-4E70-7FB7-A7544A697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/>
              <a:t>How to interact with the broker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C50294-2A69-925F-3C1D-7BAA3BF380BF}"/>
              </a:ext>
            </a:extLst>
          </p:cNvPr>
          <p:cNvSpPr txBox="1">
            <a:spLocks/>
          </p:cNvSpPr>
          <p:nvPr/>
        </p:nvSpPr>
        <p:spPr>
          <a:xfrm>
            <a:off x="4896677" y="1444487"/>
            <a:ext cx="6589645" cy="3901260"/>
          </a:xfrm>
          <a:prstGeom prst="rect">
            <a:avLst/>
          </a:prstGeom>
          <a:ln>
            <a:solidFill>
              <a:schemeClr val="tx1"/>
            </a:solidFill>
            <a:prstDash val="sysDot"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4625" indent="0">
              <a:buNone/>
            </a:pPr>
            <a:r>
              <a:rPr lang="en-IE" sz="2000" noProof="0">
                <a:latin typeface="EC Square Sans Pro"/>
              </a:rPr>
              <a:t>For now, following this session, economic operators can provide their feedback via email:</a:t>
            </a:r>
            <a:br>
              <a:rPr lang="en-IE" sz="2000" noProof="0"/>
            </a:br>
            <a:br>
              <a:rPr lang="en-IE" sz="2000" noProof="0"/>
            </a:br>
            <a:r>
              <a:rPr lang="en-IE" u="sng" noProof="0">
                <a:hlinkClick r:id="rId3"/>
              </a:rPr>
              <a:t>DIGIT-PROSERV-BROKER@ec.europa.eu</a:t>
            </a:r>
            <a:r>
              <a:rPr lang="en-IE" sz="2000" noProof="0">
                <a:latin typeface="EC Square Sans Pro"/>
              </a:rPr>
              <a:t> </a:t>
            </a:r>
          </a:p>
          <a:p>
            <a:pPr marL="174625" indent="0">
              <a:buNone/>
            </a:pPr>
            <a:endParaRPr lang="en-IE" sz="2000" noProof="0">
              <a:latin typeface="EC Square Sans Pro"/>
            </a:endParaRPr>
          </a:p>
          <a:p>
            <a:pPr marL="174625" indent="0">
              <a:buNone/>
            </a:pPr>
            <a:r>
              <a:rPr lang="en-IE" sz="2000" noProof="0">
                <a:latin typeface="EC Square Sans Pro"/>
              </a:rPr>
              <a:t>Proserv Broker hosted by: DIGIT.C.1</a:t>
            </a:r>
          </a:p>
        </p:txBody>
      </p:sp>
      <p:pic>
        <p:nvPicPr>
          <p:cNvPr id="5" name="Picture 4" descr="A megaphone and a speech bubble&#10;&#10;Description automatically generated">
            <a:extLst>
              <a:ext uri="{FF2B5EF4-FFF2-40B4-BE49-F238E27FC236}">
                <a16:creationId xmlns:a16="http://schemas.microsoft.com/office/drawing/2014/main" id="{6A755CC4-6711-AD47-136A-CF17BA4F5C5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558"/>
          <a:stretch/>
        </p:blipFill>
        <p:spPr>
          <a:xfrm>
            <a:off x="820214" y="1444487"/>
            <a:ext cx="3705403" cy="3901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3444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A44F30D-4714-ADCB-D371-A68EEE557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/>
              <a:t>Thank you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A8C2DF-8838-63CA-6DA8-330D5F91F3B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IE" sz="12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© European Union 2024</a:t>
            </a:r>
            <a:endParaRPr kumimoji="0" lang="en-IE" sz="12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IE" sz="12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Unless otherwise noted the reuse of this presentation is authorised under the </a:t>
            </a:r>
            <a:r>
              <a:rPr kumimoji="0" lang="en-IE" sz="1200" b="0" i="0" u="sng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 4.0</a:t>
            </a:r>
            <a:r>
              <a:rPr kumimoji="0" lang="en-IE" sz="12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license. For any use or reproduction of elements that are not owned by the EU, permission may need to be sought directly from the respective right holders.</a:t>
            </a:r>
            <a:endParaRPr kumimoji="0" lang="en-IE" sz="12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lvl="0">
              <a:lnSpc>
                <a:spcPct val="100000"/>
              </a:lnSpc>
              <a:spcBef>
                <a:spcPts val="1800"/>
              </a:spcBef>
              <a:buClr>
                <a:srgbClr val="000000"/>
              </a:buClr>
              <a:defRPr/>
            </a:pPr>
            <a:r>
              <a:rPr lang="en-US" sz="1200"/>
              <a:t>Slide 8: photo by </a:t>
            </a:r>
            <a:r>
              <a:rPr lang="en-US" sz="1200">
                <a:hlinkClick r:id="rId4"/>
              </a:rPr>
              <a:t>Markus Winkler</a:t>
            </a:r>
            <a:r>
              <a:rPr lang="en-US" sz="1200"/>
              <a:t>, source: </a:t>
            </a:r>
            <a:r>
              <a:rPr lang="en-US" sz="1200">
                <a:hlinkClick r:id="rId5"/>
              </a:rPr>
              <a:t>Unsplash</a:t>
            </a:r>
            <a:r>
              <a:rPr lang="en-US" sz="1200"/>
              <a:t> ; other images by Getty from </a:t>
            </a:r>
            <a:r>
              <a:rPr lang="en-US" sz="1200">
                <a:hlinkClick r:id="rId5"/>
              </a:rPr>
              <a:t>Unsplash</a:t>
            </a:r>
            <a:r>
              <a:rPr lang="en-US" sz="1200"/>
              <a:t>+</a:t>
            </a:r>
            <a:endParaRPr kumimoji="0" lang="en-IE" sz="12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endParaRPr lang="en-IE" noProof="0"/>
          </a:p>
        </p:txBody>
      </p:sp>
    </p:spTree>
    <p:extLst>
      <p:ext uri="{BB962C8B-B14F-4D97-AF65-F5344CB8AC3E}">
        <p14:creationId xmlns:p14="http://schemas.microsoft.com/office/powerpoint/2010/main" val="27828646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49774-B97E-C9A3-9986-C75AD20D8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/>
              <a:t>Context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82AB27-5B69-C422-51F8-15265164A6F0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IE" noProof="0"/>
              <a:t>Follow-up of the session December 2024</a:t>
            </a:r>
          </a:p>
        </p:txBody>
      </p:sp>
    </p:spTree>
    <p:extLst>
      <p:ext uri="{BB962C8B-B14F-4D97-AF65-F5344CB8AC3E}">
        <p14:creationId xmlns:p14="http://schemas.microsoft.com/office/powerpoint/2010/main" val="14678610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836CDB5-A868-4E70-7FB7-A7544A697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/>
              <a:t>Context: towards brokering services</a:t>
            </a:r>
          </a:p>
        </p:txBody>
      </p:sp>
      <p:sp>
        <p:nvSpPr>
          <p:cNvPr id="95" name="Content Placeholder 1">
            <a:extLst>
              <a:ext uri="{FF2B5EF4-FFF2-40B4-BE49-F238E27FC236}">
                <a16:creationId xmlns:a16="http://schemas.microsoft.com/office/drawing/2014/main" id="{183715FC-4EEB-64F3-7010-E37FA14F39BE}"/>
              </a:ext>
            </a:extLst>
          </p:cNvPr>
          <p:cNvSpPr txBox="1">
            <a:spLocks/>
          </p:cNvSpPr>
          <p:nvPr/>
        </p:nvSpPr>
        <p:spPr>
          <a:xfrm>
            <a:off x="718322" y="1825625"/>
            <a:ext cx="3421745" cy="35882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E" sz="2000" noProof="0">
                <a:latin typeface="EC Square Sans Pro"/>
              </a:rPr>
              <a:t>Procurement efforts aim to be organised around several distinct ICT procurement markets, while establishing a dedicated </a:t>
            </a:r>
            <a:r>
              <a:rPr lang="en-IE" sz="2000" b="1" noProof="0">
                <a:latin typeface="EC Square Sans Pro"/>
              </a:rPr>
              <a:t>brokerage service </a:t>
            </a:r>
            <a:r>
              <a:rPr lang="en-IE" sz="2000" noProof="0">
                <a:latin typeface="EC Square Sans Pro"/>
              </a:rPr>
              <a:t>for each market.</a:t>
            </a:r>
          </a:p>
          <a:p>
            <a:pPr marL="0" indent="0">
              <a:buNone/>
            </a:pPr>
            <a:endParaRPr lang="en-IE" sz="2000" noProof="0"/>
          </a:p>
          <a:p>
            <a:pPr marL="0" indent="0">
              <a:buNone/>
            </a:pPr>
            <a:r>
              <a:rPr lang="en-IE" sz="2000" noProof="0">
                <a:latin typeface="EC Square Sans Pro"/>
              </a:rPr>
              <a:t>Several brokerage services have already been established: cloud, hardware, network, hardware.</a:t>
            </a:r>
          </a:p>
          <a:p>
            <a:pPr lvl="1"/>
            <a:endParaRPr lang="en-IE" sz="1600" noProof="0"/>
          </a:p>
          <a:p>
            <a:endParaRPr lang="en-IE" sz="2000" noProof="0"/>
          </a:p>
        </p:txBody>
      </p:sp>
      <p:sp>
        <p:nvSpPr>
          <p:cNvPr id="4" name="Content Placeholder 90">
            <a:extLst>
              <a:ext uri="{FF2B5EF4-FFF2-40B4-BE49-F238E27FC236}">
                <a16:creationId xmlns:a16="http://schemas.microsoft.com/office/drawing/2014/main" id="{DCD5DA93-D0BE-4573-FDAF-9265DEAC85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46231" y="1943960"/>
            <a:ext cx="1747503" cy="3588202"/>
          </a:xfrm>
          <a:solidFill>
            <a:srgbClr val="D0EAF3"/>
          </a:solidFill>
        </p:spPr>
        <p:txBody>
          <a:bodyPr/>
          <a:lstStyle/>
          <a:p>
            <a:pPr marL="0" indent="0" algn="ctr">
              <a:buNone/>
            </a:pPr>
            <a:r>
              <a:rPr lang="en-IE" b="1" noProof="0"/>
              <a:t>Markets</a:t>
            </a:r>
            <a:endParaRPr lang="en-IE" sz="3600" noProof="0"/>
          </a:p>
        </p:txBody>
      </p:sp>
      <p:sp>
        <p:nvSpPr>
          <p:cNvPr id="5" name="Content Placeholder 90">
            <a:extLst>
              <a:ext uri="{FF2B5EF4-FFF2-40B4-BE49-F238E27FC236}">
                <a16:creationId xmlns:a16="http://schemas.microsoft.com/office/drawing/2014/main" id="{5AA0476F-CF18-C3F0-F319-1CFED9339C04}"/>
              </a:ext>
            </a:extLst>
          </p:cNvPr>
          <p:cNvSpPr txBox="1">
            <a:spLocks/>
          </p:cNvSpPr>
          <p:nvPr/>
        </p:nvSpPr>
        <p:spPr>
          <a:xfrm>
            <a:off x="7171605" y="1943960"/>
            <a:ext cx="1747503" cy="3588202"/>
          </a:xfrm>
          <a:prstGeom prst="rect">
            <a:avLst/>
          </a:prstGeom>
          <a:solidFill>
            <a:srgbClr val="D0EAF3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IE" b="1" noProof="0"/>
              <a:t>Brokers</a:t>
            </a:r>
            <a:endParaRPr lang="en-IE" sz="3600" noProof="0"/>
          </a:p>
        </p:txBody>
      </p:sp>
      <p:sp>
        <p:nvSpPr>
          <p:cNvPr id="6" name="Content Placeholder 90">
            <a:extLst>
              <a:ext uri="{FF2B5EF4-FFF2-40B4-BE49-F238E27FC236}">
                <a16:creationId xmlns:a16="http://schemas.microsoft.com/office/drawing/2014/main" id="{010A2EE1-40F1-C72C-5176-0DB9137CA727}"/>
              </a:ext>
            </a:extLst>
          </p:cNvPr>
          <p:cNvSpPr txBox="1">
            <a:spLocks/>
          </p:cNvSpPr>
          <p:nvPr/>
        </p:nvSpPr>
        <p:spPr>
          <a:xfrm>
            <a:off x="9738819" y="1943960"/>
            <a:ext cx="1747503" cy="3588202"/>
          </a:xfrm>
          <a:prstGeom prst="rect">
            <a:avLst/>
          </a:prstGeom>
          <a:solidFill>
            <a:srgbClr val="D0EAF3"/>
          </a:solidFill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IE" b="1" noProof="0">
                <a:latin typeface="EC Square Sans Pro"/>
              </a:rPr>
              <a:t>Consumers</a:t>
            </a:r>
            <a:br>
              <a:rPr lang="en-IE" b="1" noProof="0"/>
            </a:br>
            <a:r>
              <a:rPr lang="en-IE" noProof="0">
                <a:latin typeface="EC Square Sans Pro"/>
              </a:rPr>
              <a:t>-DG/EUIBAs-</a:t>
            </a:r>
            <a:endParaRPr lang="en-IE" sz="3600" noProof="0"/>
          </a:p>
        </p:txBody>
      </p:sp>
      <p:sp>
        <p:nvSpPr>
          <p:cNvPr id="7" name="Content Placeholder 90">
            <a:extLst>
              <a:ext uri="{FF2B5EF4-FFF2-40B4-BE49-F238E27FC236}">
                <a16:creationId xmlns:a16="http://schemas.microsoft.com/office/drawing/2014/main" id="{1E31CF83-A9C5-7B5D-7709-9579CA82D447}"/>
              </a:ext>
            </a:extLst>
          </p:cNvPr>
          <p:cNvSpPr txBox="1">
            <a:spLocks/>
          </p:cNvSpPr>
          <p:nvPr/>
        </p:nvSpPr>
        <p:spPr>
          <a:xfrm>
            <a:off x="7469147" y="2543628"/>
            <a:ext cx="1580511" cy="482601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IE" sz="2000" b="1" noProof="0"/>
              <a:t>proserv</a:t>
            </a:r>
            <a:endParaRPr lang="en-IE" sz="3200" noProof="0"/>
          </a:p>
        </p:txBody>
      </p:sp>
      <p:sp>
        <p:nvSpPr>
          <p:cNvPr id="8" name="Content Placeholder 90">
            <a:extLst>
              <a:ext uri="{FF2B5EF4-FFF2-40B4-BE49-F238E27FC236}">
                <a16:creationId xmlns:a16="http://schemas.microsoft.com/office/drawing/2014/main" id="{8B81A16C-44C0-3B4A-3F29-9EE4E275A627}"/>
              </a:ext>
            </a:extLst>
          </p:cNvPr>
          <p:cNvSpPr txBox="1">
            <a:spLocks/>
          </p:cNvSpPr>
          <p:nvPr/>
        </p:nvSpPr>
        <p:spPr>
          <a:xfrm>
            <a:off x="7469147" y="3137125"/>
            <a:ext cx="1580511" cy="482601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IE" sz="2000" b="1" noProof="0"/>
              <a:t>software</a:t>
            </a:r>
            <a:endParaRPr lang="en-IE" sz="3200" noProof="0"/>
          </a:p>
        </p:txBody>
      </p:sp>
      <p:sp>
        <p:nvSpPr>
          <p:cNvPr id="9" name="Content Placeholder 90">
            <a:extLst>
              <a:ext uri="{FF2B5EF4-FFF2-40B4-BE49-F238E27FC236}">
                <a16:creationId xmlns:a16="http://schemas.microsoft.com/office/drawing/2014/main" id="{962B0E83-1841-2637-4264-03DD8C13582E}"/>
              </a:ext>
            </a:extLst>
          </p:cNvPr>
          <p:cNvSpPr txBox="1">
            <a:spLocks/>
          </p:cNvSpPr>
          <p:nvPr/>
        </p:nvSpPr>
        <p:spPr>
          <a:xfrm>
            <a:off x="7469146" y="3730622"/>
            <a:ext cx="1580511" cy="482601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IE" sz="2000" b="1" noProof="0"/>
              <a:t>cloud</a:t>
            </a:r>
            <a:endParaRPr lang="en-IE" sz="3200" noProof="0"/>
          </a:p>
        </p:txBody>
      </p:sp>
      <p:sp>
        <p:nvSpPr>
          <p:cNvPr id="10" name="Content Placeholder 90">
            <a:extLst>
              <a:ext uri="{FF2B5EF4-FFF2-40B4-BE49-F238E27FC236}">
                <a16:creationId xmlns:a16="http://schemas.microsoft.com/office/drawing/2014/main" id="{AE6B016E-44AB-65E8-AF50-71F9C1316A5C}"/>
              </a:ext>
            </a:extLst>
          </p:cNvPr>
          <p:cNvSpPr txBox="1">
            <a:spLocks/>
          </p:cNvSpPr>
          <p:nvPr/>
        </p:nvSpPr>
        <p:spPr>
          <a:xfrm>
            <a:off x="7469146" y="4337730"/>
            <a:ext cx="1580511" cy="482601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IE" sz="2000" b="1" noProof="0"/>
              <a:t>telco</a:t>
            </a:r>
            <a:endParaRPr lang="en-IE" sz="3200" noProof="0"/>
          </a:p>
        </p:txBody>
      </p:sp>
      <p:sp>
        <p:nvSpPr>
          <p:cNvPr id="11" name="Content Placeholder 90">
            <a:extLst>
              <a:ext uri="{FF2B5EF4-FFF2-40B4-BE49-F238E27FC236}">
                <a16:creationId xmlns:a16="http://schemas.microsoft.com/office/drawing/2014/main" id="{FB7BEDD5-20B5-3FB9-C9D8-D26111C29567}"/>
              </a:ext>
            </a:extLst>
          </p:cNvPr>
          <p:cNvSpPr txBox="1">
            <a:spLocks/>
          </p:cNvSpPr>
          <p:nvPr/>
        </p:nvSpPr>
        <p:spPr>
          <a:xfrm>
            <a:off x="7469146" y="4931227"/>
            <a:ext cx="1580511" cy="482601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IE" sz="2000" b="1" noProof="0"/>
              <a:t>hardware</a:t>
            </a:r>
            <a:endParaRPr lang="en-IE" sz="3200" noProof="0"/>
          </a:p>
        </p:txBody>
      </p:sp>
      <p:sp>
        <p:nvSpPr>
          <p:cNvPr id="47" name="Arrow: Right 46">
            <a:extLst>
              <a:ext uri="{FF2B5EF4-FFF2-40B4-BE49-F238E27FC236}">
                <a16:creationId xmlns:a16="http://schemas.microsoft.com/office/drawing/2014/main" id="{8713A29B-9302-34FB-83E3-796842F0BE3E}"/>
              </a:ext>
            </a:extLst>
          </p:cNvPr>
          <p:cNvSpPr/>
          <p:nvPr/>
        </p:nvSpPr>
        <p:spPr>
          <a:xfrm>
            <a:off x="9136743" y="3429000"/>
            <a:ext cx="921390" cy="39117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noProof="0"/>
          </a:p>
        </p:txBody>
      </p:sp>
      <p:sp>
        <p:nvSpPr>
          <p:cNvPr id="48" name="Arrow: Right 47">
            <a:extLst>
              <a:ext uri="{FF2B5EF4-FFF2-40B4-BE49-F238E27FC236}">
                <a16:creationId xmlns:a16="http://schemas.microsoft.com/office/drawing/2014/main" id="{4D7BF79F-3719-53D6-0AE1-221D781AD1EE}"/>
              </a:ext>
            </a:extLst>
          </p:cNvPr>
          <p:cNvSpPr/>
          <p:nvPr/>
        </p:nvSpPr>
        <p:spPr>
          <a:xfrm rot="10800000">
            <a:off x="5880267" y="3417632"/>
            <a:ext cx="1160788" cy="39117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noProof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B170534-1E52-F9F7-B2B8-1C52927CD5B3}"/>
              </a:ext>
            </a:extLst>
          </p:cNvPr>
          <p:cNvSpPr txBox="1"/>
          <p:nvPr/>
        </p:nvSpPr>
        <p:spPr>
          <a:xfrm>
            <a:off x="6505486" y="3286827"/>
            <a:ext cx="61908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IE" sz="1100" noProof="0">
                <a:latin typeface="EC Square Sans Pro" panose="020B0506040000020004" pitchFamily="34" charset="0"/>
              </a:rPr>
              <a:t>procure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64FC8CD-EA0C-C700-DE59-5BCF59976B46}"/>
              </a:ext>
            </a:extLst>
          </p:cNvPr>
          <p:cNvSpPr txBox="1"/>
          <p:nvPr/>
        </p:nvSpPr>
        <p:spPr>
          <a:xfrm>
            <a:off x="9040616" y="3298195"/>
            <a:ext cx="57259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1100" noProof="0">
                <a:latin typeface="EC Square Sans Pro" panose="020B0506040000020004" pitchFamily="34" charset="0"/>
              </a:rPr>
              <a:t>deliver</a:t>
            </a:r>
          </a:p>
        </p:txBody>
      </p:sp>
      <p:pic>
        <p:nvPicPr>
          <p:cNvPr id="52" name="Graphic 51" descr="Laptop with solid fill">
            <a:extLst>
              <a:ext uri="{FF2B5EF4-FFF2-40B4-BE49-F238E27FC236}">
                <a16:creationId xmlns:a16="http://schemas.microsoft.com/office/drawing/2014/main" id="{8789FA60-066C-2575-8146-9C01CEB56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66892" y="2528005"/>
            <a:ext cx="758822" cy="758822"/>
          </a:xfrm>
          <a:prstGeom prst="rect">
            <a:avLst/>
          </a:prstGeom>
        </p:spPr>
      </p:pic>
      <p:pic>
        <p:nvPicPr>
          <p:cNvPr id="54" name="Graphic 53" descr="Server with solid fill">
            <a:extLst>
              <a:ext uri="{FF2B5EF4-FFF2-40B4-BE49-F238E27FC236}">
                <a16:creationId xmlns:a16="http://schemas.microsoft.com/office/drawing/2014/main" id="{4EAE2922-6942-489A-DD81-E5AB3A6E1B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98332" y="4681810"/>
            <a:ext cx="647971" cy="647971"/>
          </a:xfrm>
          <a:prstGeom prst="rect">
            <a:avLst/>
          </a:prstGeom>
        </p:spPr>
      </p:pic>
      <p:pic>
        <p:nvPicPr>
          <p:cNvPr id="56" name="Graphic 55" descr="Cloud with solid fill">
            <a:extLst>
              <a:ext uri="{FF2B5EF4-FFF2-40B4-BE49-F238E27FC236}">
                <a16:creationId xmlns:a16="http://schemas.microsoft.com/office/drawing/2014/main" id="{C5D4A116-F82B-BF16-2F27-0F8D44438F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69092" y="3201433"/>
            <a:ext cx="758822" cy="758822"/>
          </a:xfrm>
          <a:prstGeom prst="rect">
            <a:avLst/>
          </a:prstGeom>
        </p:spPr>
      </p:pic>
      <p:pic>
        <p:nvPicPr>
          <p:cNvPr id="58" name="Graphic 57" descr="Users with solid fill">
            <a:extLst>
              <a:ext uri="{FF2B5EF4-FFF2-40B4-BE49-F238E27FC236}">
                <a16:creationId xmlns:a16="http://schemas.microsoft.com/office/drawing/2014/main" id="{4A440375-4B0B-9DE5-3789-392D0B4B29B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249376" y="3894591"/>
            <a:ext cx="758822" cy="758822"/>
          </a:xfrm>
          <a:prstGeom prst="rect">
            <a:avLst/>
          </a:prstGeom>
        </p:spPr>
      </p:pic>
      <p:pic>
        <p:nvPicPr>
          <p:cNvPr id="60" name="Graphic 59" descr="Court with solid fill">
            <a:extLst>
              <a:ext uri="{FF2B5EF4-FFF2-40B4-BE49-F238E27FC236}">
                <a16:creationId xmlns:a16="http://schemas.microsoft.com/office/drawing/2014/main" id="{8A99B161-A974-B8DC-A2D7-90B5C6BBDAC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220623" y="309123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7053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836CDB5-A868-4E70-7FB7-A7544A697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/>
              <a:t>Two ways of contracting</a:t>
            </a:r>
          </a:p>
        </p:txBody>
      </p:sp>
      <p:sp>
        <p:nvSpPr>
          <p:cNvPr id="95" name="Content Placeholder 1">
            <a:extLst>
              <a:ext uri="{FF2B5EF4-FFF2-40B4-BE49-F238E27FC236}">
                <a16:creationId xmlns:a16="http://schemas.microsoft.com/office/drawing/2014/main" id="{183715FC-4EEB-64F3-7010-E37FA14F39BE}"/>
              </a:ext>
            </a:extLst>
          </p:cNvPr>
          <p:cNvSpPr txBox="1">
            <a:spLocks/>
          </p:cNvSpPr>
          <p:nvPr/>
        </p:nvSpPr>
        <p:spPr>
          <a:xfrm>
            <a:off x="741283" y="1781126"/>
            <a:ext cx="3421745" cy="36121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en-IE" sz="2000" noProof="0">
                <a:latin typeface="EC Square Sans Pro"/>
              </a:rPr>
              <a:t>Brokers can purchase, in volume when beneficial for consumers: providers have a Single Point of Purchase.</a:t>
            </a:r>
            <a:br>
              <a:rPr lang="en-IE" noProof="0"/>
            </a:br>
            <a:endParaRPr lang="en-IE" sz="2000" noProof="0"/>
          </a:p>
          <a:p>
            <a:pPr marL="457200" indent="-457200">
              <a:buFont typeface="+mj-lt"/>
              <a:buAutoNum type="arabicPeriod"/>
            </a:pPr>
            <a:r>
              <a:rPr lang="en-IE" sz="2000" noProof="0">
                <a:latin typeface="EC Square Sans Pro"/>
              </a:rPr>
              <a:t>Brokers can </a:t>
            </a:r>
            <a:r>
              <a:rPr lang="en-IE" sz="2000" b="1" noProof="0">
                <a:solidFill>
                  <a:srgbClr val="FFC000"/>
                </a:solidFill>
                <a:latin typeface="EC Square Sans Pro"/>
              </a:rPr>
              <a:t>facilitate purchases</a:t>
            </a:r>
            <a:r>
              <a:rPr lang="en-IE" sz="2000" noProof="0">
                <a:solidFill>
                  <a:srgbClr val="FFC000"/>
                </a:solidFill>
                <a:latin typeface="EC Square Sans Pro"/>
              </a:rPr>
              <a:t> </a:t>
            </a:r>
            <a:r>
              <a:rPr lang="en-IE" sz="2000" noProof="0">
                <a:latin typeface="EC Square Sans Pro"/>
              </a:rPr>
              <a:t>(pre-award) for consumers, providers have a contract directly with consumers.</a:t>
            </a:r>
            <a:endParaRPr lang="en-IE" sz="1600" noProof="0">
              <a:latin typeface="EC Square Sans Pro"/>
            </a:endParaRPr>
          </a:p>
          <a:p>
            <a:endParaRPr lang="en-IE" sz="2000" noProof="0"/>
          </a:p>
        </p:txBody>
      </p:sp>
      <p:sp>
        <p:nvSpPr>
          <p:cNvPr id="4" name="Content Placeholder 90">
            <a:extLst>
              <a:ext uri="{FF2B5EF4-FFF2-40B4-BE49-F238E27FC236}">
                <a16:creationId xmlns:a16="http://schemas.microsoft.com/office/drawing/2014/main" id="{DCD5DA93-D0BE-4573-FDAF-9265DEAC85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04391" y="1943960"/>
            <a:ext cx="1747503" cy="3588202"/>
          </a:xfrm>
          <a:solidFill>
            <a:srgbClr val="D0EAF3"/>
          </a:solidFill>
        </p:spPr>
        <p:txBody>
          <a:bodyPr/>
          <a:lstStyle/>
          <a:p>
            <a:pPr marL="0" indent="0" algn="ctr">
              <a:buNone/>
            </a:pPr>
            <a:r>
              <a:rPr lang="en-IE" b="1" noProof="0"/>
              <a:t>Markets</a:t>
            </a:r>
            <a:endParaRPr lang="en-IE" sz="3600" noProof="0"/>
          </a:p>
        </p:txBody>
      </p:sp>
      <p:sp>
        <p:nvSpPr>
          <p:cNvPr id="5" name="Content Placeholder 90">
            <a:extLst>
              <a:ext uri="{FF2B5EF4-FFF2-40B4-BE49-F238E27FC236}">
                <a16:creationId xmlns:a16="http://schemas.microsoft.com/office/drawing/2014/main" id="{5AA0476F-CF18-C3F0-F319-1CFED9339C04}"/>
              </a:ext>
            </a:extLst>
          </p:cNvPr>
          <p:cNvSpPr txBox="1">
            <a:spLocks/>
          </p:cNvSpPr>
          <p:nvPr/>
        </p:nvSpPr>
        <p:spPr>
          <a:xfrm>
            <a:off x="7171605" y="1943960"/>
            <a:ext cx="1747503" cy="3588202"/>
          </a:xfrm>
          <a:prstGeom prst="rect">
            <a:avLst/>
          </a:prstGeom>
          <a:solidFill>
            <a:srgbClr val="D0EAF3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IE" b="1" noProof="0"/>
              <a:t>Brokers</a:t>
            </a:r>
            <a:endParaRPr lang="en-IE" sz="3600" noProof="0"/>
          </a:p>
        </p:txBody>
      </p:sp>
      <p:sp>
        <p:nvSpPr>
          <p:cNvPr id="6" name="Content Placeholder 90">
            <a:extLst>
              <a:ext uri="{FF2B5EF4-FFF2-40B4-BE49-F238E27FC236}">
                <a16:creationId xmlns:a16="http://schemas.microsoft.com/office/drawing/2014/main" id="{010A2EE1-40F1-C72C-5176-0DB9137CA727}"/>
              </a:ext>
            </a:extLst>
          </p:cNvPr>
          <p:cNvSpPr txBox="1">
            <a:spLocks/>
          </p:cNvSpPr>
          <p:nvPr/>
        </p:nvSpPr>
        <p:spPr>
          <a:xfrm>
            <a:off x="9738819" y="1943960"/>
            <a:ext cx="1747503" cy="3588202"/>
          </a:xfrm>
          <a:prstGeom prst="rect">
            <a:avLst/>
          </a:prstGeom>
          <a:solidFill>
            <a:srgbClr val="D0EAF3"/>
          </a:solidFill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IE" b="1" noProof="0">
                <a:latin typeface="EC Square Sans Pro"/>
              </a:rPr>
              <a:t>Consumers</a:t>
            </a:r>
            <a:br>
              <a:rPr lang="en-IE" b="1" noProof="0"/>
            </a:br>
            <a:r>
              <a:rPr lang="en-IE" noProof="0">
                <a:latin typeface="EC Square Sans Pro"/>
              </a:rPr>
              <a:t>-EUIBAs-</a:t>
            </a:r>
            <a:endParaRPr lang="en-IE" sz="3600" noProof="0"/>
          </a:p>
        </p:txBody>
      </p:sp>
      <p:sp>
        <p:nvSpPr>
          <p:cNvPr id="7" name="Content Placeholder 90">
            <a:extLst>
              <a:ext uri="{FF2B5EF4-FFF2-40B4-BE49-F238E27FC236}">
                <a16:creationId xmlns:a16="http://schemas.microsoft.com/office/drawing/2014/main" id="{1E31CF83-A9C5-7B5D-7709-9579CA82D447}"/>
              </a:ext>
            </a:extLst>
          </p:cNvPr>
          <p:cNvSpPr txBox="1">
            <a:spLocks/>
          </p:cNvSpPr>
          <p:nvPr/>
        </p:nvSpPr>
        <p:spPr>
          <a:xfrm>
            <a:off x="7469147" y="2543628"/>
            <a:ext cx="1580511" cy="482601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IE" sz="2000" b="1" noProof="0"/>
              <a:t>proserv</a:t>
            </a:r>
            <a:endParaRPr lang="en-IE" sz="3200" noProof="0"/>
          </a:p>
        </p:txBody>
      </p:sp>
      <p:sp>
        <p:nvSpPr>
          <p:cNvPr id="8" name="Content Placeholder 90">
            <a:extLst>
              <a:ext uri="{FF2B5EF4-FFF2-40B4-BE49-F238E27FC236}">
                <a16:creationId xmlns:a16="http://schemas.microsoft.com/office/drawing/2014/main" id="{8B81A16C-44C0-3B4A-3F29-9EE4E275A627}"/>
              </a:ext>
            </a:extLst>
          </p:cNvPr>
          <p:cNvSpPr txBox="1">
            <a:spLocks/>
          </p:cNvSpPr>
          <p:nvPr/>
        </p:nvSpPr>
        <p:spPr>
          <a:xfrm>
            <a:off x="7469147" y="3137125"/>
            <a:ext cx="1580511" cy="482601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IE" sz="2000" b="1" noProof="0"/>
              <a:t>software</a:t>
            </a:r>
            <a:endParaRPr lang="en-IE" sz="3200" noProof="0"/>
          </a:p>
        </p:txBody>
      </p:sp>
      <p:sp>
        <p:nvSpPr>
          <p:cNvPr id="9" name="Content Placeholder 90">
            <a:extLst>
              <a:ext uri="{FF2B5EF4-FFF2-40B4-BE49-F238E27FC236}">
                <a16:creationId xmlns:a16="http://schemas.microsoft.com/office/drawing/2014/main" id="{962B0E83-1841-2637-4264-03DD8C13582E}"/>
              </a:ext>
            </a:extLst>
          </p:cNvPr>
          <p:cNvSpPr txBox="1">
            <a:spLocks/>
          </p:cNvSpPr>
          <p:nvPr/>
        </p:nvSpPr>
        <p:spPr>
          <a:xfrm>
            <a:off x="7469146" y="3730622"/>
            <a:ext cx="1580511" cy="482601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IE" sz="2000" b="1" noProof="0"/>
              <a:t>cloud</a:t>
            </a:r>
            <a:endParaRPr lang="en-IE" sz="3200" noProof="0"/>
          </a:p>
        </p:txBody>
      </p:sp>
      <p:sp>
        <p:nvSpPr>
          <p:cNvPr id="10" name="Content Placeholder 90">
            <a:extLst>
              <a:ext uri="{FF2B5EF4-FFF2-40B4-BE49-F238E27FC236}">
                <a16:creationId xmlns:a16="http://schemas.microsoft.com/office/drawing/2014/main" id="{AE6B016E-44AB-65E8-AF50-71F9C1316A5C}"/>
              </a:ext>
            </a:extLst>
          </p:cNvPr>
          <p:cNvSpPr txBox="1">
            <a:spLocks/>
          </p:cNvSpPr>
          <p:nvPr/>
        </p:nvSpPr>
        <p:spPr>
          <a:xfrm>
            <a:off x="7469146" y="4337730"/>
            <a:ext cx="1580511" cy="482601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IE" sz="2000" b="1" noProof="0"/>
              <a:t>telco</a:t>
            </a:r>
            <a:endParaRPr lang="en-IE" sz="3200" noProof="0"/>
          </a:p>
        </p:txBody>
      </p:sp>
      <p:sp>
        <p:nvSpPr>
          <p:cNvPr id="11" name="Content Placeholder 90">
            <a:extLst>
              <a:ext uri="{FF2B5EF4-FFF2-40B4-BE49-F238E27FC236}">
                <a16:creationId xmlns:a16="http://schemas.microsoft.com/office/drawing/2014/main" id="{FB7BEDD5-20B5-3FB9-C9D8-D26111C29567}"/>
              </a:ext>
            </a:extLst>
          </p:cNvPr>
          <p:cNvSpPr txBox="1">
            <a:spLocks/>
          </p:cNvSpPr>
          <p:nvPr/>
        </p:nvSpPr>
        <p:spPr>
          <a:xfrm>
            <a:off x="7469146" y="4931227"/>
            <a:ext cx="1580511" cy="482601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IE" sz="2000" b="1" noProof="0"/>
              <a:t>hardware</a:t>
            </a:r>
            <a:endParaRPr lang="en-IE" sz="3200" noProof="0"/>
          </a:p>
        </p:txBody>
      </p:sp>
      <p:pic>
        <p:nvPicPr>
          <p:cNvPr id="13" name="Graphic 12" descr="Contract with solid fill">
            <a:extLst>
              <a:ext uri="{FF2B5EF4-FFF2-40B4-BE49-F238E27FC236}">
                <a16:creationId xmlns:a16="http://schemas.microsoft.com/office/drawing/2014/main" id="{4913C730-15A4-F84B-60AB-3E11C0E39B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36779" y="2469692"/>
            <a:ext cx="914400" cy="914400"/>
          </a:xfrm>
          <a:prstGeom prst="rect">
            <a:avLst/>
          </a:prstGeom>
        </p:spPr>
      </p:pic>
      <p:pic>
        <p:nvPicPr>
          <p:cNvPr id="14" name="Graphic 13" descr="Contract with solid fill">
            <a:extLst>
              <a:ext uri="{FF2B5EF4-FFF2-40B4-BE49-F238E27FC236}">
                <a16:creationId xmlns:a16="http://schemas.microsoft.com/office/drawing/2014/main" id="{3BB615E8-9347-FD9C-92EE-B9502B1C9C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55370" y="3280861"/>
            <a:ext cx="914400" cy="914400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BB44F3C-96DB-6911-226E-9DC4F6C1734B}"/>
              </a:ext>
            </a:extLst>
          </p:cNvPr>
          <p:cNvCxnSpPr>
            <a:cxnSpLocks/>
          </p:cNvCxnSpPr>
          <p:nvPr/>
        </p:nvCxnSpPr>
        <p:spPr>
          <a:xfrm flipH="1" flipV="1">
            <a:off x="5757824" y="2784928"/>
            <a:ext cx="1413781" cy="1"/>
          </a:xfrm>
          <a:prstGeom prst="straightConnector1">
            <a:avLst/>
          </a:prstGeom>
          <a:ln w="38100">
            <a:solidFill>
              <a:srgbClr val="00B05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5A34CC5-1F95-3E8C-638B-CC0D4E52BD35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9049658" y="2784929"/>
            <a:ext cx="1284513" cy="981328"/>
          </a:xfrm>
          <a:prstGeom prst="bentConnector3">
            <a:avLst>
              <a:gd name="adj1" fmla="val 71469"/>
            </a:avLst>
          </a:prstGeom>
          <a:ln w="38100">
            <a:solidFill>
              <a:srgbClr val="00B05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Graphic 29" descr="Contract with solid fill">
            <a:extLst>
              <a:ext uri="{FF2B5EF4-FFF2-40B4-BE49-F238E27FC236}">
                <a16:creationId xmlns:a16="http://schemas.microsoft.com/office/drawing/2014/main" id="{3ED90E67-F585-6F53-9D87-93EE2940FA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55370" y="4519035"/>
            <a:ext cx="914400" cy="914400"/>
          </a:xfrm>
          <a:prstGeom prst="rect">
            <a:avLst/>
          </a:prstGeom>
        </p:spPr>
      </p:pic>
      <p:cxnSp>
        <p:nvCxnSpPr>
          <p:cNvPr id="31" name="Straight Arrow Connector 25">
            <a:extLst>
              <a:ext uri="{FF2B5EF4-FFF2-40B4-BE49-F238E27FC236}">
                <a16:creationId xmlns:a16="http://schemas.microsoft.com/office/drawing/2014/main" id="{A91B0743-60E3-F8E1-7D64-7CEF1CF4B937}"/>
              </a:ext>
            </a:extLst>
          </p:cNvPr>
          <p:cNvCxnSpPr>
            <a:cxnSpLocks/>
            <a:stCxn id="13" idx="2"/>
            <a:endCxn id="6" idx="2"/>
          </p:cNvCxnSpPr>
          <p:nvPr/>
        </p:nvCxnSpPr>
        <p:spPr>
          <a:xfrm rot="16200000" flipH="1">
            <a:off x="6979240" y="1898831"/>
            <a:ext cx="2148070" cy="5118592"/>
          </a:xfrm>
          <a:prstGeom prst="bentConnector3">
            <a:avLst>
              <a:gd name="adj1" fmla="val 110642"/>
            </a:avLst>
          </a:prstGeom>
          <a:ln w="38100">
            <a:solidFill>
              <a:srgbClr val="FFC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25">
            <a:extLst>
              <a:ext uri="{FF2B5EF4-FFF2-40B4-BE49-F238E27FC236}">
                <a16:creationId xmlns:a16="http://schemas.microsoft.com/office/drawing/2014/main" id="{008122AC-933E-26CF-4DE5-C59FFFA12BA6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9049658" y="2784929"/>
            <a:ext cx="1284513" cy="2266042"/>
          </a:xfrm>
          <a:prstGeom prst="straightConnector1">
            <a:avLst/>
          </a:prstGeom>
          <a:ln w="19050">
            <a:solidFill>
              <a:srgbClr val="FFC000"/>
            </a:solidFill>
            <a:prstDash val="sysDot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E722B4CE-9E8E-51A3-1F9F-EDF196104203}"/>
              </a:ext>
            </a:extLst>
          </p:cNvPr>
          <p:cNvSpPr txBox="1"/>
          <p:nvPr/>
        </p:nvSpPr>
        <p:spPr>
          <a:xfrm>
            <a:off x="6351894" y="2574543"/>
            <a:ext cx="65274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1100" noProof="0">
                <a:latin typeface="EC Square Sans Pro" panose="020B0506040000020004" pitchFamily="34" charset="0"/>
              </a:rPr>
              <a:t>contract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14547A2-C0B4-3FAB-D110-A961743711FD}"/>
              </a:ext>
            </a:extLst>
          </p:cNvPr>
          <p:cNvSpPr txBox="1"/>
          <p:nvPr/>
        </p:nvSpPr>
        <p:spPr>
          <a:xfrm>
            <a:off x="9086076" y="5704349"/>
            <a:ext cx="65274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1100" noProof="0">
                <a:latin typeface="EC Square Sans Pro" panose="020B0506040000020004" pitchFamily="34" charset="0"/>
              </a:rPr>
              <a:t>contract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A3FCF53-12A1-8529-7730-BB02EBDE99FD}"/>
              </a:ext>
            </a:extLst>
          </p:cNvPr>
          <p:cNvSpPr txBox="1"/>
          <p:nvPr/>
        </p:nvSpPr>
        <p:spPr>
          <a:xfrm>
            <a:off x="9347200" y="2592002"/>
            <a:ext cx="44435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1100" noProof="0">
                <a:latin typeface="EC Square Sans Pro" panose="020B0506040000020004" pitchFamily="34" charset="0"/>
              </a:rPr>
              <a:t>MoU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E9EE2EA-633C-65BA-1528-745FB857F584}"/>
              </a:ext>
            </a:extLst>
          </p:cNvPr>
          <p:cNvSpPr txBox="1"/>
          <p:nvPr/>
        </p:nvSpPr>
        <p:spPr>
          <a:xfrm>
            <a:off x="9432320" y="4075005"/>
            <a:ext cx="75693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1100" noProof="0">
                <a:latin typeface="EC Square Sans Pro" panose="020B0506040000020004" pitchFamily="34" charset="0"/>
              </a:rPr>
              <a:t>facilitates</a:t>
            </a:r>
          </a:p>
        </p:txBody>
      </p:sp>
    </p:spTree>
    <p:extLst>
      <p:ext uri="{BB962C8B-B14F-4D97-AF65-F5344CB8AC3E}">
        <p14:creationId xmlns:p14="http://schemas.microsoft.com/office/powerpoint/2010/main" val="13175154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90">
            <a:extLst>
              <a:ext uri="{FF2B5EF4-FFF2-40B4-BE49-F238E27FC236}">
                <a16:creationId xmlns:a16="http://schemas.microsoft.com/office/drawing/2014/main" id="{D3067309-583A-E6B4-1D4D-3545093576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50097" y="1825625"/>
            <a:ext cx="2727217" cy="1516998"/>
          </a:xfrm>
          <a:solidFill>
            <a:srgbClr val="D0EAF3"/>
          </a:solidFill>
        </p:spPr>
        <p:txBody>
          <a:bodyPr anchor="ctr"/>
          <a:lstStyle/>
          <a:p>
            <a:pPr marL="0" indent="0">
              <a:buNone/>
            </a:pPr>
            <a:r>
              <a:rPr lang="en-IE" b="1" noProof="0"/>
              <a:t>Framework Contracts</a:t>
            </a:r>
            <a:br>
              <a:rPr lang="en-IE" b="1" noProof="0"/>
            </a:br>
            <a:r>
              <a:rPr lang="en-IE" b="1" noProof="0"/>
              <a:t>   </a:t>
            </a:r>
            <a:r>
              <a:rPr lang="en-IE" sz="2000" noProof="0"/>
              <a:t>per domains</a:t>
            </a:r>
            <a:endParaRPr lang="en-IE" sz="3200" noProof="0"/>
          </a:p>
        </p:txBody>
      </p:sp>
      <p:sp>
        <p:nvSpPr>
          <p:cNvPr id="10" name="Content Placeholder 90">
            <a:extLst>
              <a:ext uri="{FF2B5EF4-FFF2-40B4-BE49-F238E27FC236}">
                <a16:creationId xmlns:a16="http://schemas.microsoft.com/office/drawing/2014/main" id="{A39F7E9E-77C1-755F-4814-50D169137ECC}"/>
              </a:ext>
            </a:extLst>
          </p:cNvPr>
          <p:cNvSpPr txBox="1">
            <a:spLocks/>
          </p:cNvSpPr>
          <p:nvPr/>
        </p:nvSpPr>
        <p:spPr>
          <a:xfrm>
            <a:off x="5111656" y="3127829"/>
            <a:ext cx="493484" cy="2198914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IE" sz="3600" noProof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836CDB5-A868-4E70-7FB7-A7544A697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0721" y="482860"/>
            <a:ext cx="11811627" cy="782357"/>
          </a:xfrm>
        </p:spPr>
        <p:txBody>
          <a:bodyPr/>
          <a:lstStyle/>
          <a:p>
            <a:r>
              <a:rPr lang="en-IE" noProof="0"/>
              <a:t>Approach</a:t>
            </a:r>
          </a:p>
        </p:txBody>
      </p:sp>
      <p:sp>
        <p:nvSpPr>
          <p:cNvPr id="95" name="Content Placeholder 1">
            <a:extLst>
              <a:ext uri="{FF2B5EF4-FFF2-40B4-BE49-F238E27FC236}">
                <a16:creationId xmlns:a16="http://schemas.microsoft.com/office/drawing/2014/main" id="{183715FC-4EEB-64F3-7010-E37FA14F39BE}"/>
              </a:ext>
            </a:extLst>
          </p:cNvPr>
          <p:cNvSpPr txBox="1">
            <a:spLocks/>
          </p:cNvSpPr>
          <p:nvPr/>
        </p:nvSpPr>
        <p:spPr>
          <a:xfrm>
            <a:off x="748795" y="1546298"/>
            <a:ext cx="3571408" cy="40889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E" sz="2000" noProof="0"/>
              <a:t>The contracting authority aims to </a:t>
            </a:r>
            <a:r>
              <a:rPr lang="en-IE" sz="2000" b="1" noProof="0"/>
              <a:t>leverage competitions in DPS</a:t>
            </a:r>
            <a:r>
              <a:rPr lang="en-IE" sz="2000" noProof="0"/>
              <a:t>s</a:t>
            </a:r>
            <a:r>
              <a:rPr lang="en-IE" sz="2000" b="1" noProof="0"/>
              <a:t> </a:t>
            </a:r>
            <a:r>
              <a:rPr lang="en-IE" sz="2000" noProof="0"/>
              <a:t>rather than large FWC:</a:t>
            </a:r>
          </a:p>
          <a:p>
            <a:pPr marL="0" indent="0">
              <a:buNone/>
            </a:pPr>
            <a:br>
              <a:rPr lang="en-IE" sz="2000" noProof="0"/>
            </a:br>
            <a:r>
              <a:rPr lang="en-IE" sz="2000" noProof="0"/>
              <a:t>Competitions will be specific to:</a:t>
            </a:r>
          </a:p>
          <a:p>
            <a:pPr>
              <a:buFontTx/>
              <a:buChar char="-"/>
            </a:pPr>
            <a:r>
              <a:rPr lang="en-IE" sz="2000" noProof="0"/>
              <a:t>A domain</a:t>
            </a:r>
          </a:p>
          <a:p>
            <a:pPr>
              <a:buFontTx/>
              <a:buChar char="-"/>
            </a:pPr>
            <a:r>
              <a:rPr lang="en-IE" sz="2000" noProof="0"/>
              <a:t>A nature of delivery (TM/QTM/FP/MS)</a:t>
            </a:r>
          </a:p>
          <a:p>
            <a:pPr>
              <a:buFontTx/>
              <a:buChar char="-"/>
            </a:pPr>
            <a:r>
              <a:rPr lang="en-IE" sz="2000" noProof="0"/>
              <a:t>A geography</a:t>
            </a:r>
          </a:p>
          <a:p>
            <a:pPr>
              <a:buFontTx/>
              <a:buChar char="-"/>
            </a:pPr>
            <a:r>
              <a:rPr lang="en-IE" sz="2000" noProof="0"/>
              <a:t>Any other criterion relevant</a:t>
            </a:r>
          </a:p>
          <a:p>
            <a:pPr>
              <a:buFontTx/>
              <a:buChar char="-"/>
            </a:pPr>
            <a:endParaRPr lang="en-IE" sz="2000" noProof="0"/>
          </a:p>
          <a:p>
            <a:pPr marL="0" indent="0">
              <a:buNone/>
            </a:pPr>
            <a:r>
              <a:rPr lang="en-IE" sz="2000" noProof="0"/>
              <a:t>Focus on quality or price depending on the competition</a:t>
            </a:r>
          </a:p>
        </p:txBody>
      </p:sp>
      <p:sp>
        <p:nvSpPr>
          <p:cNvPr id="6" name="Content Placeholder 90">
            <a:extLst>
              <a:ext uri="{FF2B5EF4-FFF2-40B4-BE49-F238E27FC236}">
                <a16:creationId xmlns:a16="http://schemas.microsoft.com/office/drawing/2014/main" id="{145B1F78-1382-088A-0F09-BE2FC3133709}"/>
              </a:ext>
            </a:extLst>
          </p:cNvPr>
          <p:cNvSpPr txBox="1">
            <a:spLocks/>
          </p:cNvSpPr>
          <p:nvPr/>
        </p:nvSpPr>
        <p:spPr>
          <a:xfrm>
            <a:off x="5387426" y="3515377"/>
            <a:ext cx="1843314" cy="888249"/>
          </a:xfrm>
          <a:prstGeom prst="rect">
            <a:avLst/>
          </a:prstGeom>
          <a:solidFill>
            <a:srgbClr val="D0EAF3"/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IE" sz="2000" noProof="0"/>
              <a:t>Cascades</a:t>
            </a:r>
            <a:endParaRPr lang="en-IE" sz="3200" noProof="0"/>
          </a:p>
        </p:txBody>
      </p:sp>
      <p:sp>
        <p:nvSpPr>
          <p:cNvPr id="7" name="Content Placeholder 90">
            <a:extLst>
              <a:ext uri="{FF2B5EF4-FFF2-40B4-BE49-F238E27FC236}">
                <a16:creationId xmlns:a16="http://schemas.microsoft.com/office/drawing/2014/main" id="{A54E38C4-52C9-015B-A835-0F3D5014B234}"/>
              </a:ext>
            </a:extLst>
          </p:cNvPr>
          <p:cNvSpPr txBox="1">
            <a:spLocks/>
          </p:cNvSpPr>
          <p:nvPr/>
        </p:nvSpPr>
        <p:spPr>
          <a:xfrm>
            <a:off x="5387426" y="4537173"/>
            <a:ext cx="1843314" cy="888249"/>
          </a:xfrm>
          <a:prstGeom prst="rect">
            <a:avLst/>
          </a:prstGeom>
          <a:solidFill>
            <a:srgbClr val="D0EAF3"/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IE" sz="2000" noProof="0"/>
              <a:t>Single FWC</a:t>
            </a:r>
            <a:endParaRPr lang="en-IE" sz="3200" noProof="0"/>
          </a:p>
        </p:txBody>
      </p:sp>
      <p:pic>
        <p:nvPicPr>
          <p:cNvPr id="9" name="Graphic 8" descr="Badge Follow with solid fill">
            <a:extLst>
              <a:ext uri="{FF2B5EF4-FFF2-40B4-BE49-F238E27FC236}">
                <a16:creationId xmlns:a16="http://schemas.microsoft.com/office/drawing/2014/main" id="{CB4D2797-EA8F-AC3A-8419-14AC313A9C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35206" y="4223658"/>
            <a:ext cx="493484" cy="493484"/>
          </a:xfrm>
          <a:prstGeom prst="rect">
            <a:avLst/>
          </a:prstGeom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49CD893D-0710-B3C8-EFEC-2746ECADFD4F}"/>
              </a:ext>
            </a:extLst>
          </p:cNvPr>
          <p:cNvSpPr/>
          <p:nvPr/>
        </p:nvSpPr>
        <p:spPr>
          <a:xfrm>
            <a:off x="7716968" y="3186684"/>
            <a:ext cx="558800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noProof="0"/>
          </a:p>
        </p:txBody>
      </p:sp>
      <p:sp>
        <p:nvSpPr>
          <p:cNvPr id="12" name="Content Placeholder 90">
            <a:extLst>
              <a:ext uri="{FF2B5EF4-FFF2-40B4-BE49-F238E27FC236}">
                <a16:creationId xmlns:a16="http://schemas.microsoft.com/office/drawing/2014/main" id="{77AE25A8-977E-A6CD-7764-AB65C370AC49}"/>
              </a:ext>
            </a:extLst>
          </p:cNvPr>
          <p:cNvSpPr txBox="1">
            <a:spLocks/>
          </p:cNvSpPr>
          <p:nvPr/>
        </p:nvSpPr>
        <p:spPr>
          <a:xfrm>
            <a:off x="8543125" y="1825626"/>
            <a:ext cx="2727217" cy="940808"/>
          </a:xfrm>
          <a:prstGeom prst="rect">
            <a:avLst/>
          </a:prstGeom>
          <a:solidFill>
            <a:srgbClr val="D0EAF3"/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IE" b="1" noProof="0"/>
              <a:t>DPS </a:t>
            </a:r>
            <a:r>
              <a:rPr lang="en-IE" noProof="0"/>
              <a:t>ProServ</a:t>
            </a:r>
            <a:endParaRPr lang="en-IE" sz="3600" noProof="0"/>
          </a:p>
        </p:txBody>
      </p:sp>
      <p:sp>
        <p:nvSpPr>
          <p:cNvPr id="13" name="Content Placeholder 90">
            <a:extLst>
              <a:ext uri="{FF2B5EF4-FFF2-40B4-BE49-F238E27FC236}">
                <a16:creationId xmlns:a16="http://schemas.microsoft.com/office/drawing/2014/main" id="{CBBD3239-E86C-598A-7EA6-23359FFF373D}"/>
              </a:ext>
            </a:extLst>
          </p:cNvPr>
          <p:cNvSpPr txBox="1">
            <a:spLocks/>
          </p:cNvSpPr>
          <p:nvPr/>
        </p:nvSpPr>
        <p:spPr>
          <a:xfrm>
            <a:off x="8802914" y="2627087"/>
            <a:ext cx="936172" cy="2924627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vert="vert270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IE" sz="1800" noProof="0">
                <a:solidFill>
                  <a:schemeClr val="bg1"/>
                </a:solidFill>
              </a:rPr>
              <a:t>Economic</a:t>
            </a:r>
            <a:br>
              <a:rPr lang="en-IE" sz="1800" noProof="0">
                <a:solidFill>
                  <a:schemeClr val="bg1"/>
                </a:solidFill>
              </a:rPr>
            </a:br>
            <a:r>
              <a:rPr lang="en-IE" sz="1800" noProof="0">
                <a:solidFill>
                  <a:schemeClr val="bg1"/>
                </a:solidFill>
              </a:rPr>
              <a:t>operators</a:t>
            </a:r>
            <a:endParaRPr lang="en-IE" sz="2800" noProof="0">
              <a:solidFill>
                <a:schemeClr val="bg1"/>
              </a:solidFill>
            </a:endParaRPr>
          </a:p>
        </p:txBody>
      </p:sp>
      <p:sp>
        <p:nvSpPr>
          <p:cNvPr id="14" name="Content Placeholder 90">
            <a:extLst>
              <a:ext uri="{FF2B5EF4-FFF2-40B4-BE49-F238E27FC236}">
                <a16:creationId xmlns:a16="http://schemas.microsoft.com/office/drawing/2014/main" id="{C3DE41EC-F6A7-98FD-4353-AE39A0336F70}"/>
              </a:ext>
            </a:extLst>
          </p:cNvPr>
          <p:cNvSpPr txBox="1">
            <a:spLocks/>
          </p:cNvSpPr>
          <p:nvPr/>
        </p:nvSpPr>
        <p:spPr>
          <a:xfrm>
            <a:off x="9656631" y="2968260"/>
            <a:ext cx="1613711" cy="609601"/>
          </a:xfrm>
          <a:prstGeom prst="rect">
            <a:avLst/>
          </a:prstGeom>
          <a:solidFill>
            <a:srgbClr val="D0EAF3"/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IE" sz="1800" noProof="0"/>
              <a:t>Competition</a:t>
            </a:r>
            <a:endParaRPr lang="en-IE" sz="2800" noProof="0"/>
          </a:p>
        </p:txBody>
      </p:sp>
      <p:sp>
        <p:nvSpPr>
          <p:cNvPr id="15" name="Content Placeholder 90">
            <a:extLst>
              <a:ext uri="{FF2B5EF4-FFF2-40B4-BE49-F238E27FC236}">
                <a16:creationId xmlns:a16="http://schemas.microsoft.com/office/drawing/2014/main" id="{AC5B7499-2FBD-6907-A649-977201972673}"/>
              </a:ext>
            </a:extLst>
          </p:cNvPr>
          <p:cNvSpPr txBox="1">
            <a:spLocks/>
          </p:cNvSpPr>
          <p:nvPr/>
        </p:nvSpPr>
        <p:spPr>
          <a:xfrm>
            <a:off x="9656631" y="3769721"/>
            <a:ext cx="1613711" cy="609601"/>
          </a:xfrm>
          <a:prstGeom prst="rect">
            <a:avLst/>
          </a:prstGeom>
          <a:solidFill>
            <a:srgbClr val="D0EAF3"/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IE" sz="1800" noProof="0"/>
              <a:t>Competition</a:t>
            </a:r>
            <a:endParaRPr lang="en-IE" sz="2800" noProof="0"/>
          </a:p>
        </p:txBody>
      </p:sp>
      <p:sp>
        <p:nvSpPr>
          <p:cNvPr id="16" name="Content Placeholder 90">
            <a:extLst>
              <a:ext uri="{FF2B5EF4-FFF2-40B4-BE49-F238E27FC236}">
                <a16:creationId xmlns:a16="http://schemas.microsoft.com/office/drawing/2014/main" id="{51265E60-DA55-70D0-7072-7A33068C2CF5}"/>
              </a:ext>
            </a:extLst>
          </p:cNvPr>
          <p:cNvSpPr txBox="1">
            <a:spLocks/>
          </p:cNvSpPr>
          <p:nvPr/>
        </p:nvSpPr>
        <p:spPr>
          <a:xfrm>
            <a:off x="9656631" y="4804227"/>
            <a:ext cx="1613711" cy="609601"/>
          </a:xfrm>
          <a:prstGeom prst="rect">
            <a:avLst/>
          </a:prstGeom>
          <a:solidFill>
            <a:srgbClr val="D0EAF3"/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IE" sz="1800" noProof="0"/>
              <a:t>Competition</a:t>
            </a:r>
            <a:endParaRPr lang="en-IE" sz="2800" noProof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C889F4B-A43F-B2F4-1DF4-B6A8EAB548C4}"/>
              </a:ext>
            </a:extLst>
          </p:cNvPr>
          <p:cNvSpPr txBox="1"/>
          <p:nvPr/>
        </p:nvSpPr>
        <p:spPr>
          <a:xfrm>
            <a:off x="10228676" y="4440377"/>
            <a:ext cx="27603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IE" sz="1100" noProof="0">
                <a:latin typeface="EC Square Sans Pro" panose="020B0506040000020004" pitchFamily="34" charset="0"/>
              </a:rPr>
              <a:t>…</a:t>
            </a:r>
          </a:p>
        </p:txBody>
      </p:sp>
      <p:pic>
        <p:nvPicPr>
          <p:cNvPr id="21" name="Graphic 20" descr="Contract with solid fill">
            <a:extLst>
              <a:ext uri="{FF2B5EF4-FFF2-40B4-BE49-F238E27FC236}">
                <a16:creationId xmlns:a16="http://schemas.microsoft.com/office/drawing/2014/main" id="{C272DEDC-A5F0-FB88-CA32-7AB97980B7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82418" y="3643768"/>
            <a:ext cx="603160" cy="603160"/>
          </a:xfrm>
          <a:prstGeom prst="rect">
            <a:avLst/>
          </a:prstGeom>
        </p:spPr>
      </p:pic>
      <p:pic>
        <p:nvPicPr>
          <p:cNvPr id="22" name="Graphic 21" descr="Contract with solid fill">
            <a:extLst>
              <a:ext uri="{FF2B5EF4-FFF2-40B4-BE49-F238E27FC236}">
                <a16:creationId xmlns:a16="http://schemas.microsoft.com/office/drawing/2014/main" id="{13231DA9-9C6C-7432-42DF-E8EE6C1CF1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92738" y="4717142"/>
            <a:ext cx="603160" cy="603160"/>
          </a:xfrm>
          <a:prstGeom prst="rect">
            <a:avLst/>
          </a:prstGeom>
        </p:spPr>
      </p:pic>
      <p:pic>
        <p:nvPicPr>
          <p:cNvPr id="28" name="Graphic 27" descr="Contract with solid fill">
            <a:extLst>
              <a:ext uri="{FF2B5EF4-FFF2-40B4-BE49-F238E27FC236}">
                <a16:creationId xmlns:a16="http://schemas.microsoft.com/office/drawing/2014/main" id="{F733E9CA-4149-BC13-EDF9-D913FC11AD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009680" y="2974701"/>
            <a:ext cx="603160" cy="603160"/>
          </a:xfrm>
          <a:prstGeom prst="rect">
            <a:avLst/>
          </a:prstGeom>
        </p:spPr>
      </p:pic>
      <p:pic>
        <p:nvPicPr>
          <p:cNvPr id="29" name="Graphic 28" descr="Contract with solid fill">
            <a:extLst>
              <a:ext uri="{FF2B5EF4-FFF2-40B4-BE49-F238E27FC236}">
                <a16:creationId xmlns:a16="http://schemas.microsoft.com/office/drawing/2014/main" id="{5756E041-758F-A01C-A5D2-4A8488444C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009680" y="3764446"/>
            <a:ext cx="603160" cy="603160"/>
          </a:xfrm>
          <a:prstGeom prst="rect">
            <a:avLst/>
          </a:prstGeom>
        </p:spPr>
      </p:pic>
      <p:pic>
        <p:nvPicPr>
          <p:cNvPr id="30" name="Graphic 29" descr="Contract with solid fill">
            <a:extLst>
              <a:ext uri="{FF2B5EF4-FFF2-40B4-BE49-F238E27FC236}">
                <a16:creationId xmlns:a16="http://schemas.microsoft.com/office/drawing/2014/main" id="{33A3CB59-F359-A364-C41F-B37A60ED63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009680" y="4791317"/>
            <a:ext cx="603160" cy="603160"/>
          </a:xfrm>
          <a:prstGeom prst="rect">
            <a:avLst/>
          </a:prstGeom>
        </p:spPr>
      </p:pic>
      <p:pic>
        <p:nvPicPr>
          <p:cNvPr id="32" name="Graphic 31" descr="Cloud with solid fill">
            <a:extLst>
              <a:ext uri="{FF2B5EF4-FFF2-40B4-BE49-F238E27FC236}">
                <a16:creationId xmlns:a16="http://schemas.microsoft.com/office/drawing/2014/main" id="{7ABCBBFB-AEFD-FA92-83A3-973F1BE2A8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732187" y="3369489"/>
            <a:ext cx="442564" cy="442564"/>
          </a:xfrm>
          <a:prstGeom prst="rect">
            <a:avLst/>
          </a:prstGeom>
        </p:spPr>
      </p:pic>
      <p:pic>
        <p:nvPicPr>
          <p:cNvPr id="34" name="Graphic 33" descr="Programmer male with solid fill">
            <a:extLst>
              <a:ext uri="{FF2B5EF4-FFF2-40B4-BE49-F238E27FC236}">
                <a16:creationId xmlns:a16="http://schemas.microsoft.com/office/drawing/2014/main" id="{83245387-D0C1-0085-5A91-9563E275FBE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746407" y="4182194"/>
            <a:ext cx="370823" cy="370823"/>
          </a:xfrm>
          <a:prstGeom prst="rect">
            <a:avLst/>
          </a:prstGeom>
        </p:spPr>
      </p:pic>
      <p:pic>
        <p:nvPicPr>
          <p:cNvPr id="36" name="Graphic 35" descr="Books with solid fill">
            <a:extLst>
              <a:ext uri="{FF2B5EF4-FFF2-40B4-BE49-F238E27FC236}">
                <a16:creationId xmlns:a16="http://schemas.microsoft.com/office/drawing/2014/main" id="{916D3D56-7E49-5CDF-E4D2-EB8F01B2EB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746407" y="5220407"/>
            <a:ext cx="410030" cy="41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6437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865FB6-E2C0-CAA5-0D76-82F9D9111B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986E2-EFD6-CBE0-15A7-A851E1C0A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>
                <a:latin typeface="EC Square Sans Cond Pro" panose="020B0506040000020004" pitchFamily="34" charset="0"/>
              </a:rPr>
              <a:t>Procurement news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7E2378-2456-1892-BA83-AECB92A15F37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IE" noProof="0">
                <a:latin typeface="EC Square Sans Cond Pro" panose="020B0506040000020004" pitchFamily="34" charset="0"/>
              </a:rPr>
              <a:t>Status on the transition</a:t>
            </a:r>
          </a:p>
        </p:txBody>
      </p:sp>
    </p:spTree>
    <p:extLst>
      <p:ext uri="{BB962C8B-B14F-4D97-AF65-F5344CB8AC3E}">
        <p14:creationId xmlns:p14="http://schemas.microsoft.com/office/powerpoint/2010/main" val="21008645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E0B29F-5736-E94E-67C4-1625DCDF55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4005F94-8C99-E049-8E71-7EF8C9345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/>
              <a:t>Procurement News</a:t>
            </a:r>
            <a:endParaRPr lang="en-IE" noProof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320F6B-5A26-910C-5D2E-17A59626CB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6437" y="1311458"/>
            <a:ext cx="1761424" cy="604754"/>
          </a:xfrm>
        </p:spPr>
        <p:txBody>
          <a:bodyPr/>
          <a:lstStyle/>
          <a:p>
            <a:r>
              <a:rPr lang="fr-FR" sz="2800" b="1" noProof="0"/>
              <a:t>MAIA</a:t>
            </a:r>
            <a:endParaRPr lang="en-IE" sz="2800" b="1" noProof="0"/>
          </a:p>
        </p:txBody>
      </p:sp>
      <p:pic>
        <p:nvPicPr>
          <p:cNvPr id="3" name="Picture 2" descr="Close-up of a typewriter with a news paper&#10;&#10;AI-generated content may be incorrect.">
            <a:extLst>
              <a:ext uri="{FF2B5EF4-FFF2-40B4-BE49-F238E27FC236}">
                <a16:creationId xmlns:a16="http://schemas.microsoft.com/office/drawing/2014/main" id="{F415CE7D-42D8-5A70-5745-C716E187EB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6931" y="952900"/>
            <a:ext cx="3153878" cy="4730817"/>
          </a:xfrm>
          <a:prstGeom prst="rect">
            <a:avLst/>
          </a:prstGeom>
        </p:spPr>
      </p:pic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A1F317EC-7B91-8033-EA22-B3E6FF189BD2}"/>
              </a:ext>
            </a:extLst>
          </p:cNvPr>
          <p:cNvSpPr txBox="1">
            <a:spLocks/>
          </p:cNvSpPr>
          <p:nvPr/>
        </p:nvSpPr>
        <p:spPr>
          <a:xfrm>
            <a:off x="2672614" y="1439817"/>
            <a:ext cx="4484941" cy="281490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E" sz="1800" b="1">
                <a:latin typeface="EC Square Sans Pro"/>
              </a:rPr>
              <a:t>Lot 6</a:t>
            </a:r>
            <a:br>
              <a:rPr lang="en-IE" sz="1800" b="1"/>
            </a:br>
            <a:r>
              <a:rPr lang="en-IE" sz="1800">
                <a:latin typeface="EC Square Sans Pro"/>
              </a:rPr>
              <a:t>Contracts are signed, the onboarding of customers has started.</a:t>
            </a:r>
            <a:br>
              <a:rPr lang="en-IE" sz="1800"/>
            </a:br>
            <a:r>
              <a:rPr lang="en-IE" sz="1800" b="1">
                <a:latin typeface="EC Square Sans Pro"/>
              </a:rPr>
              <a:t>Lot 1-5</a:t>
            </a:r>
            <a:br>
              <a:rPr lang="en-IE" sz="1800" b="1"/>
            </a:br>
            <a:r>
              <a:rPr lang="en-IE" sz="1800">
                <a:latin typeface="EC Square Sans Pro"/>
              </a:rPr>
              <a:t>Evaluation still on-going; conclusion expected end of Q1 2026.</a:t>
            </a:r>
            <a:br>
              <a:rPr lang="en-IE" sz="1800"/>
            </a:br>
            <a:br>
              <a:rPr lang="en-IE" sz="1800"/>
            </a:br>
            <a:r>
              <a:rPr lang="en-IE" sz="1400">
                <a:latin typeface="EC Square Sans Pro"/>
              </a:rPr>
              <a:t>Reminder. </a:t>
            </a:r>
            <a:r>
              <a:rPr lang="en-IE" sz="1400" i="1">
                <a:latin typeface="EC Square Sans Pro"/>
              </a:rPr>
              <a:t>“MAIA is considered a stop-gap solution before the new model is implemented… can be discontinued at any stage of the procedure ”</a:t>
            </a:r>
            <a:r>
              <a:rPr lang="en-IE" sz="1400">
                <a:latin typeface="EC Square Sans Pro"/>
              </a:rPr>
              <a:t>. Session Dec. 2024</a:t>
            </a:r>
          </a:p>
          <a:p>
            <a:pPr marL="0" indent="0">
              <a:buNone/>
            </a:pPr>
            <a:endParaRPr lang="en-IE" sz="1800"/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9EA4BD83-AEA7-C42B-C120-4F7FA1CE3F89}"/>
              </a:ext>
            </a:extLst>
          </p:cNvPr>
          <p:cNvSpPr txBox="1">
            <a:spLocks/>
          </p:cNvSpPr>
          <p:nvPr/>
        </p:nvSpPr>
        <p:spPr>
          <a:xfrm>
            <a:off x="838200" y="4113386"/>
            <a:ext cx="1761424" cy="604754"/>
          </a:xfrm>
          <a:prstGeom prst="rect">
            <a:avLst/>
          </a:prstGeom>
        </p:spPr>
        <p:txBody>
          <a:bodyPr vert="horz" lIns="144000" tIns="144000" rIns="144000" bIns="14400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800" b="1"/>
              <a:t>TM-III</a:t>
            </a:r>
            <a:endParaRPr lang="en-IE" sz="2800" b="1"/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24D4BA2D-4C85-64B8-35A2-78B925D0F04F}"/>
              </a:ext>
            </a:extLst>
          </p:cNvPr>
          <p:cNvSpPr txBox="1">
            <a:spLocks/>
          </p:cNvSpPr>
          <p:nvPr/>
        </p:nvSpPr>
        <p:spPr>
          <a:xfrm>
            <a:off x="2672613" y="4254724"/>
            <a:ext cx="4484941" cy="7682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E" sz="1800"/>
              <a:t>Award expected Q3 2026.</a:t>
            </a:r>
            <a:br>
              <a:rPr lang="en-IE" sz="1800"/>
            </a:br>
            <a:r>
              <a:rPr lang="en-IE" sz="1800"/>
              <a:t>The Commission is preparing the transition.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DD33312C-04E3-ABF2-A522-B479407580EF}"/>
              </a:ext>
            </a:extLst>
          </p:cNvPr>
          <p:cNvSpPr txBox="1">
            <a:spLocks/>
          </p:cNvSpPr>
          <p:nvPr/>
        </p:nvSpPr>
        <p:spPr>
          <a:xfrm>
            <a:off x="874695" y="4941788"/>
            <a:ext cx="1761424" cy="604754"/>
          </a:xfrm>
          <a:prstGeom prst="rect">
            <a:avLst/>
          </a:prstGeom>
        </p:spPr>
        <p:txBody>
          <a:bodyPr vert="horz" lIns="144000" tIns="144000" rIns="144000" bIns="14400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800" b="1"/>
              <a:t>HACS</a:t>
            </a:r>
            <a:endParaRPr lang="en-IE" sz="2800" b="1"/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8C7049AD-648E-E862-36C6-7C23AE3F02AC}"/>
              </a:ext>
            </a:extLst>
          </p:cNvPr>
          <p:cNvSpPr txBox="1">
            <a:spLocks/>
          </p:cNvSpPr>
          <p:nvPr/>
        </p:nvSpPr>
        <p:spPr>
          <a:xfrm>
            <a:off x="2672613" y="5095060"/>
            <a:ext cx="4484941" cy="7682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E" sz="1800"/>
              <a:t>Conclusion expected end of Q1 2026.</a:t>
            </a:r>
          </a:p>
        </p:txBody>
      </p:sp>
    </p:spTree>
    <p:extLst>
      <p:ext uri="{BB962C8B-B14F-4D97-AF65-F5344CB8AC3E}">
        <p14:creationId xmlns:p14="http://schemas.microsoft.com/office/powerpoint/2010/main" val="1755088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DF1652-06D3-1981-C080-FC3B628CC6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FE8431F-2FEE-BD70-9DB2-68D909E5D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/>
              <a:t>Procurement News</a:t>
            </a:r>
            <a:endParaRPr lang="en-IE" noProof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2BEEE1-0EDB-7CC6-DFD7-CE3E4A31D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6437" y="1311458"/>
            <a:ext cx="1761424" cy="604754"/>
          </a:xfrm>
        </p:spPr>
        <p:txBody>
          <a:bodyPr/>
          <a:lstStyle/>
          <a:p>
            <a:r>
              <a:rPr lang="fr-FR" sz="2800" b="1" noProof="0"/>
              <a:t>ProServ</a:t>
            </a:r>
            <a:endParaRPr lang="en-IE" sz="2800" b="1" noProof="0"/>
          </a:p>
        </p:txBody>
      </p:sp>
      <p:pic>
        <p:nvPicPr>
          <p:cNvPr id="3" name="Picture 2" descr="Close-up of a typewriter with a news paper&#10;&#10;AI-generated content may be incorrect.">
            <a:extLst>
              <a:ext uri="{FF2B5EF4-FFF2-40B4-BE49-F238E27FC236}">
                <a16:creationId xmlns:a16="http://schemas.microsoft.com/office/drawing/2014/main" id="{E7D0683B-071D-7487-2391-F213F4F43A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9840" y="952900"/>
            <a:ext cx="3153878" cy="4730817"/>
          </a:xfrm>
          <a:prstGeom prst="rect">
            <a:avLst/>
          </a:prstGeom>
        </p:spPr>
      </p:pic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ACF99FD0-46B0-4165-96B2-C7C2AE9FD52A}"/>
              </a:ext>
            </a:extLst>
          </p:cNvPr>
          <p:cNvSpPr txBox="1">
            <a:spLocks/>
          </p:cNvSpPr>
          <p:nvPr/>
        </p:nvSpPr>
        <p:spPr>
          <a:xfrm>
            <a:off x="2672614" y="1439817"/>
            <a:ext cx="4484941" cy="28149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IE" sz="180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A8148A5-D356-2135-24D4-8767D2D86ED6}"/>
              </a:ext>
            </a:extLst>
          </p:cNvPr>
          <p:cNvGrpSpPr/>
          <p:nvPr/>
        </p:nvGrpSpPr>
        <p:grpSpPr>
          <a:xfrm>
            <a:off x="2672614" y="3953521"/>
            <a:ext cx="1492718" cy="513285"/>
            <a:chOff x="2057400" y="4301603"/>
            <a:chExt cx="1492718" cy="513285"/>
          </a:xfrm>
        </p:grpSpPr>
        <p:sp>
          <p:nvSpPr>
            <p:cNvPr id="7" name="Content Placeholder 5">
              <a:extLst>
                <a:ext uri="{FF2B5EF4-FFF2-40B4-BE49-F238E27FC236}">
                  <a16:creationId xmlns:a16="http://schemas.microsoft.com/office/drawing/2014/main" id="{25BE34AA-8ABA-C7C0-4EAE-B5BABE3AB1A2}"/>
                </a:ext>
              </a:extLst>
            </p:cNvPr>
            <p:cNvSpPr txBox="1">
              <a:spLocks/>
            </p:cNvSpPr>
            <p:nvPr/>
          </p:nvSpPr>
          <p:spPr>
            <a:xfrm>
              <a:off x="2400701" y="4301603"/>
              <a:ext cx="1149417" cy="429539"/>
            </a:xfrm>
            <a:prstGeom prst="rect">
              <a:avLst/>
            </a:prstGeom>
          </p:spPr>
          <p:txBody>
            <a:bodyPr vert="horz" lIns="144000" tIns="144000" rIns="144000" bIns="14400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b="1"/>
                <a:t>T&amp;M</a:t>
              </a:r>
              <a:endParaRPr lang="en-IE" b="1"/>
            </a:p>
          </p:txBody>
        </p:sp>
        <p:pic>
          <p:nvPicPr>
            <p:cNvPr id="9" name="Graphic 8" descr="No sign with solid fill">
              <a:extLst>
                <a:ext uri="{FF2B5EF4-FFF2-40B4-BE49-F238E27FC236}">
                  <a16:creationId xmlns:a16="http://schemas.microsoft.com/office/drawing/2014/main" id="{95AA7677-DE00-898B-FCCA-7A6F0062A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057400" y="4334427"/>
              <a:ext cx="480461" cy="480461"/>
            </a:xfrm>
            <a:prstGeom prst="rect">
              <a:avLst/>
            </a:prstGeom>
          </p:spPr>
        </p:pic>
      </p:grp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EEF78F53-9EE8-0D18-6E64-C6EA691CCACF}"/>
              </a:ext>
            </a:extLst>
          </p:cNvPr>
          <p:cNvSpPr txBox="1">
            <a:spLocks/>
          </p:cNvSpPr>
          <p:nvPr/>
        </p:nvSpPr>
        <p:spPr>
          <a:xfrm>
            <a:off x="2672614" y="1505584"/>
            <a:ext cx="5044409" cy="21264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E" sz="1800" b="1"/>
              <a:t>17 </a:t>
            </a:r>
            <a:r>
              <a:rPr lang="en-IE" sz="1800"/>
              <a:t>Procedures</a:t>
            </a:r>
            <a:r>
              <a:rPr lang="en-IE" sz="1800" b="1"/>
              <a:t> awarded </a:t>
            </a:r>
            <a:r>
              <a:rPr lang="en-IE" sz="1800"/>
              <a:t>or</a:t>
            </a:r>
            <a:r>
              <a:rPr lang="en-IE" sz="1800" b="1"/>
              <a:t> contracts signed</a:t>
            </a:r>
            <a:br>
              <a:rPr lang="en-IE" sz="1800" b="1"/>
            </a:br>
            <a:r>
              <a:rPr lang="en-IE" sz="1800" b="1"/>
              <a:t>12 </a:t>
            </a:r>
            <a:r>
              <a:rPr lang="en-IE" sz="1800"/>
              <a:t>Procedures</a:t>
            </a:r>
            <a:r>
              <a:rPr lang="en-IE" sz="1800" b="1"/>
              <a:t> on-going</a:t>
            </a:r>
            <a:br>
              <a:rPr lang="en-IE" sz="1800" b="1"/>
            </a:br>
            <a:r>
              <a:rPr lang="en-IE" sz="1800" b="1"/>
              <a:t>15 </a:t>
            </a:r>
            <a:r>
              <a:rPr lang="en-IE" sz="1800"/>
              <a:t>Procedures</a:t>
            </a:r>
            <a:r>
              <a:rPr lang="en-IE" sz="1800" b="1"/>
              <a:t> considered</a:t>
            </a:r>
            <a:br>
              <a:rPr lang="en-IE" sz="1800" b="1"/>
            </a:br>
            <a:br>
              <a:rPr lang="en-IE" sz="1800" b="1"/>
            </a:br>
            <a:r>
              <a:rPr lang="en-IE" sz="1800"/>
              <a:t>The proof-of-concept period is considered finished. DIGIT is working on scaling the model according to the needs.</a:t>
            </a:r>
            <a:endParaRPr lang="en-IE" sz="1800">
              <a:latin typeface="EC Square Sans Pro"/>
            </a:endParaRPr>
          </a:p>
          <a:p>
            <a:pPr marL="0" indent="0">
              <a:buNone/>
            </a:pPr>
            <a:endParaRPr lang="en-IE" sz="1800"/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3A2E6486-A4F6-E06F-9855-3A66E018535F}"/>
              </a:ext>
            </a:extLst>
          </p:cNvPr>
          <p:cNvSpPr txBox="1">
            <a:spLocks/>
          </p:cNvSpPr>
          <p:nvPr/>
        </p:nvSpPr>
        <p:spPr>
          <a:xfrm>
            <a:off x="3862104" y="4044101"/>
            <a:ext cx="3854919" cy="11622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E" sz="1800"/>
              <a:t>Except for very specific and pressing needs, ProServ will not launch T&amp;M procedures in the future. Priority is given to other delivery models.</a:t>
            </a:r>
            <a:endParaRPr lang="en-IE" sz="1800">
              <a:latin typeface="EC Square Sans Pro"/>
            </a:endParaRPr>
          </a:p>
          <a:p>
            <a:pPr marL="0" indent="0">
              <a:buNone/>
            </a:pPr>
            <a:endParaRPr lang="en-IE" sz="1800" b="1"/>
          </a:p>
        </p:txBody>
      </p:sp>
    </p:spTree>
    <p:extLst>
      <p:ext uri="{BB962C8B-B14F-4D97-AF65-F5344CB8AC3E}">
        <p14:creationId xmlns:p14="http://schemas.microsoft.com/office/powerpoint/2010/main" val="3453821173"/>
      </p:ext>
    </p:extLst>
  </p:cSld>
  <p:clrMapOvr>
    <a:masterClrMapping/>
  </p:clrMapOvr>
</p:sld>
</file>

<file path=ppt/theme/theme1.xml><?xml version="1.0" encoding="utf-8"?>
<a:theme xmlns:a="http://schemas.openxmlformats.org/drawingml/2006/main" name="colour palette new PPT">
  <a:themeElements>
    <a:clrScheme name="Custom 3">
      <a:dk1>
        <a:srgbClr val="4D4D4D"/>
      </a:dk1>
      <a:lt1>
        <a:srgbClr val="FFFFFF"/>
      </a:lt1>
      <a:dk2>
        <a:srgbClr val="204693"/>
      </a:dk2>
      <a:lt2>
        <a:srgbClr val="DAF2F7"/>
      </a:lt2>
      <a:accent1>
        <a:srgbClr val="2A87A7"/>
      </a:accent1>
      <a:accent2>
        <a:srgbClr val="F8B712"/>
      </a:accent2>
      <a:accent3>
        <a:srgbClr val="F71453"/>
      </a:accent3>
      <a:accent4>
        <a:srgbClr val="4A296A"/>
      </a:accent4>
      <a:accent5>
        <a:srgbClr val="3B0CFF"/>
      </a:accent5>
      <a:accent6>
        <a:srgbClr val="25B955"/>
      </a:accent6>
      <a:hlink>
        <a:srgbClr val="204494"/>
      </a:hlink>
      <a:folHlink>
        <a:srgbClr val="4D4D4D"/>
      </a:folHlink>
    </a:clrScheme>
    <a:fontScheme name="EC revam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lour palette new PPT" id="{E6BB5664-7BDD-4A65-BCFB-018F3705D2C3}" vid="{6B9E8826-94D2-4F42-A051-4126D816BAA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ocTitle xmlns="7f6b1e12-94fa-451b-858e-6fc3f81734a1" xsi:nil="true"/>
    <lcf76f155ced4ddcb4097134ff3c332f xmlns="7f6b1e12-94fa-451b-858e-6fc3f81734a1">
      <Terms xmlns="http://schemas.microsoft.com/office/infopath/2007/PartnerControls"/>
    </lcf76f155ced4ddcb4097134ff3c332f>
    <TaxCatchAll xmlns="76b001ec-d05e-4392-8e11-a033b2cc03bd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5AB190F507D1C40B5B759DC721C3C64" ma:contentTypeVersion="15" ma:contentTypeDescription="Create a new document." ma:contentTypeScope="" ma:versionID="afe2476ade0f792e446ff271e4b5fd83">
  <xsd:schema xmlns:xsd="http://www.w3.org/2001/XMLSchema" xmlns:xs="http://www.w3.org/2001/XMLSchema" xmlns:p="http://schemas.microsoft.com/office/2006/metadata/properties" xmlns:ns2="7f6b1e12-94fa-451b-858e-6fc3f81734a1" xmlns:ns3="76b001ec-d05e-4392-8e11-a033b2cc03bd" targetNamespace="http://schemas.microsoft.com/office/2006/metadata/properties" ma:root="true" ma:fieldsID="9296979d618c1c49fc02d337c8267e36" ns2:_="" ns3:_="">
    <xsd:import namespace="7f6b1e12-94fa-451b-858e-6fc3f81734a1"/>
    <xsd:import namespace="76b001ec-d05e-4392-8e11-a033b2cc03b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DocTitle" minOccurs="0"/>
                <xsd:element ref="ns2:MediaServiceSearchPropertie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f6b1e12-94fa-451b-858e-6fc3f81734a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DocTitle" ma:index="11" nillable="true" ma:displayName="Doc Title" ma:format="Dropdown" ma:internalName="DocTitle">
      <xsd:simpleType>
        <xsd:restriction base="dms:Text">
          <xsd:maxLength value="255"/>
        </xsd:restriction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22b2fad6-9d2c-441c-a321-3f5f1e9bd92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b001ec-d05e-4392-8e11-a033b2cc03bd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3a84714e-354a-4dda-ba22-04e4e6220abf}" ma:internalName="TaxCatchAll" ma:showField="CatchAllData" ma:web="76b001ec-d05e-4392-8e11-a033b2cc03b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8A2DCB3-BFED-4F85-829E-3A1A9F4EE1EF}">
  <ds:schemaRefs>
    <ds:schemaRef ds:uri="76b001ec-d05e-4392-8e11-a033b2cc03bd"/>
    <ds:schemaRef ds:uri="http://schemas.microsoft.com/office/infopath/2007/PartnerControls"/>
    <ds:schemaRef ds:uri="http://purl.org/dc/elements/1.1/"/>
    <ds:schemaRef ds:uri="7f6b1e12-94fa-451b-858e-6fc3f81734a1"/>
    <ds:schemaRef ds:uri="http://schemas.microsoft.com/office/2006/documentManagement/types"/>
    <ds:schemaRef ds:uri="http://schemas.microsoft.com/office/2006/metadata/properties"/>
    <ds:schemaRef ds:uri="http://purl.org/dc/dcmitype/"/>
    <ds:schemaRef ds:uri="http://purl.org/dc/terms/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22F3B215-DCD8-4B08-9205-EA8636E862A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D2EEC8D-A5EA-45A2-9169-A70CEB2FFE4C}">
  <ds:schemaRefs>
    <ds:schemaRef ds:uri="76b001ec-d05e-4392-8e11-a033b2cc03bd"/>
    <ds:schemaRef ds:uri="7f6b1e12-94fa-451b-858e-6fc3f81734a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Words>1291</Words>
  <Application>Microsoft Office PowerPoint</Application>
  <PresentationFormat>Widescreen</PresentationFormat>
  <Paragraphs>215</Paragraphs>
  <Slides>22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EC Square Sans Cond Pro</vt:lpstr>
      <vt:lpstr>EC Square Sans Pro</vt:lpstr>
      <vt:lpstr>colour palette new PPT</vt:lpstr>
      <vt:lpstr>Market Info session</vt:lpstr>
      <vt:lpstr>PowerPoint Presentation</vt:lpstr>
      <vt:lpstr>Context</vt:lpstr>
      <vt:lpstr>Context: towards brokering services</vt:lpstr>
      <vt:lpstr>Two ways of contracting</vt:lpstr>
      <vt:lpstr>Approach</vt:lpstr>
      <vt:lpstr>Procurement news</vt:lpstr>
      <vt:lpstr>Procurement News</vt:lpstr>
      <vt:lpstr>Procurement News</vt:lpstr>
      <vt:lpstr>Focus on the ProServ DPS</vt:lpstr>
      <vt:lpstr>ProServ contracts – relationships</vt:lpstr>
      <vt:lpstr>Types of needs</vt:lpstr>
      <vt:lpstr>Agile</vt:lpstr>
      <vt:lpstr>Agile</vt:lpstr>
      <vt:lpstr>Activity Based i.e. Quoted T&amp;M / Managed Services</vt:lpstr>
      <vt:lpstr>Activity Based i.e. QTM / MS</vt:lpstr>
      <vt:lpstr>Typical tender</vt:lpstr>
      <vt:lpstr>We can learn</vt:lpstr>
      <vt:lpstr>Feedback</vt:lpstr>
      <vt:lpstr>Feedback most welcome on</vt:lpstr>
      <vt:lpstr>How to interact with the broker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Yvonne (COMM)</dc:creator>
  <cp:lastModifiedBy>ROATIS-CHETAN Eliana-Sabina (DIGIT)</cp:lastModifiedBy>
  <cp:revision>2</cp:revision>
  <dcterms:created xsi:type="dcterms:W3CDTF">2019-08-09T12:06:42Z</dcterms:created>
  <dcterms:modified xsi:type="dcterms:W3CDTF">2026-02-18T12:44:27Z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0x010100D5AB190F507D1C40B5B759DC721C3C64</vt:lpwstr>
  </property>
  <property fmtid="{D5CDD505-2E9C-101B-9397-08002B2CF9AE}" pid="3" name="MSIP_Label_6bd9ddd1-4d20-43f6-abfa-fc3c07406f94_Enabled">
    <vt:lpwstr>true</vt:lpwstr>
  </property>
  <property fmtid="{D5CDD505-2E9C-101B-9397-08002B2CF9AE}" pid="4" name="MSIP_Label_6bd9ddd1-4d20-43f6-abfa-fc3c07406f94_SetDate">
    <vt:lpwstr>2023-09-26T10:27:54Z</vt:lpwstr>
  </property>
  <property fmtid="{D5CDD505-2E9C-101B-9397-08002B2CF9AE}" pid="5" name="MSIP_Label_6bd9ddd1-4d20-43f6-abfa-fc3c07406f94_Method">
    <vt:lpwstr>Standard</vt:lpwstr>
  </property>
  <property fmtid="{D5CDD505-2E9C-101B-9397-08002B2CF9AE}" pid="6" name="MSIP_Label_6bd9ddd1-4d20-43f6-abfa-fc3c07406f94_Name">
    <vt:lpwstr>Commission Use</vt:lpwstr>
  </property>
  <property fmtid="{D5CDD505-2E9C-101B-9397-08002B2CF9AE}" pid="7" name="MSIP_Label_6bd9ddd1-4d20-43f6-abfa-fc3c07406f94_SiteId">
    <vt:lpwstr>b24c8b06-522c-46fe-9080-70926f8dddb1</vt:lpwstr>
  </property>
  <property fmtid="{D5CDD505-2E9C-101B-9397-08002B2CF9AE}" pid="8" name="MSIP_Label_6bd9ddd1-4d20-43f6-abfa-fc3c07406f94_ActionId">
    <vt:lpwstr>5f9041e0-26c3-439f-9557-91c751557f9e</vt:lpwstr>
  </property>
  <property fmtid="{D5CDD505-2E9C-101B-9397-08002B2CF9AE}" pid="9" name="MSIP_Label_6bd9ddd1-4d20-43f6-abfa-fc3c07406f94_ContentBits">
    <vt:lpwstr>0</vt:lpwstr>
  </property>
</Properties>
</file>