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337" r:id="rId5"/>
    <p:sldId id="368" r:id="rId6"/>
    <p:sldId id="369" r:id="rId7"/>
    <p:sldId id="363" r:id="rId8"/>
    <p:sldId id="364" r:id="rId9"/>
    <p:sldId id="346" r:id="rId10"/>
    <p:sldId id="391" r:id="rId11"/>
    <p:sldId id="378" r:id="rId12"/>
    <p:sldId id="392" r:id="rId13"/>
    <p:sldId id="382" r:id="rId14"/>
    <p:sldId id="340" r:id="rId15"/>
  </p:sldIdLst>
  <p:sldSz cx="12192000" cy="6858000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SATI Lorenzo (ECFIN)" initials="RL(" lastIdx="9" clrIdx="0">
    <p:extLst>
      <p:ext uri="{19B8F6BF-5375-455C-9EA6-DF929625EA0E}">
        <p15:presenceInfo xmlns:p15="http://schemas.microsoft.com/office/powerpoint/2012/main" userId="S-1-5-21-1606980848-2025429265-839522115-949288" providerId="AD"/>
      </p:ext>
    </p:extLst>
  </p:cmAuthor>
  <p:cmAuthor id="2" name="SCHAEFER David (SG-RECOVER)" initials="SD(" lastIdx="18" clrIdx="1">
    <p:extLst>
      <p:ext uri="{19B8F6BF-5375-455C-9EA6-DF929625EA0E}">
        <p15:presenceInfo xmlns:p15="http://schemas.microsoft.com/office/powerpoint/2012/main" userId="S-1-5-21-1606980848-2025429265-839522115-1052662" providerId="AD"/>
      </p:ext>
    </p:extLst>
  </p:cmAuthor>
  <p:cmAuthor id="3" name="SZAVUJ Eva Maria (SG-RECOVER)" initials="S(" lastIdx="11" clrIdx="2">
    <p:extLst>
      <p:ext uri="{19B8F6BF-5375-455C-9EA6-DF929625EA0E}">
        <p15:presenceInfo xmlns:p15="http://schemas.microsoft.com/office/powerpoint/2012/main" userId="S::eva-maria.szavuj@ec.europa.eu::fbf82126-e9c2-46f8-bbb6-a1fff0d63427" providerId="AD"/>
      </p:ext>
    </p:extLst>
  </p:cmAuthor>
  <p:cmAuthor id="4" name="BREIDTHARDT Annika (SG-RECOVER-LISBON)" initials="BA(" lastIdx="11" clrIdx="3">
    <p:extLst>
      <p:ext uri="{19B8F6BF-5375-455C-9EA6-DF929625EA0E}">
        <p15:presenceInfo xmlns:p15="http://schemas.microsoft.com/office/powerpoint/2012/main" userId="S-1-5-21-1606980848-2025429265-839522115-8223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3B7A"/>
    <a:srgbClr val="FFD200"/>
    <a:srgbClr val="004494"/>
    <a:srgbClr val="0356B1"/>
    <a:srgbClr val="024EA2"/>
    <a:srgbClr val="024B9C"/>
    <a:srgbClr val="035D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86F367-9900-4638-ADD2-023208974243}" v="5" dt="2022-06-01T13:49:09.639"/>
    <p1510:client id="{A1A27C37-1457-D82F-09EE-0449C7579E45}" v="194" dt="2022-06-01T15:56:26.060"/>
    <p1510:client id="{BF8748EA-2272-D1BF-ECA2-EC5451F12FB1}" v="7" dt="2022-06-01T15:03:19.385"/>
    <p1510:client id="{ECF9FA61-DE1D-5A5D-DD9F-E02E022D78A5}" v="105" dt="2022-06-01T15:39:05.7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7814" autoAdjust="0"/>
  </p:normalViewPr>
  <p:slideViewPr>
    <p:cSldViewPr snapToGrid="0">
      <p:cViewPr varScale="1">
        <p:scale>
          <a:sx n="62" d="100"/>
          <a:sy n="62" d="100"/>
        </p:scale>
        <p:origin x="2352" y="66"/>
      </p:cViewPr>
      <p:guideLst>
        <p:guide orient="horz" pos="209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4825" tIns="47413" rIns="94825" bIns="47413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4825" tIns="47413" rIns="94825" bIns="47413" rtlCol="0"/>
          <a:lstStyle>
            <a:lvl1pPr algn="r">
              <a:defRPr sz="1200"/>
            </a:lvl1pPr>
          </a:lstStyle>
          <a:p>
            <a:fld id="{3A939EFE-0303-44F6-9A16-FD3B5E015DB1}" type="datetimeFigureOut">
              <a:rPr lang="en-GB" smtClean="0"/>
              <a:t>30/11/2022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889938" cy="498055"/>
          </a:xfrm>
          <a:prstGeom prst="rect">
            <a:avLst/>
          </a:prstGeom>
        </p:spPr>
        <p:txBody>
          <a:bodyPr vert="horz" lIns="94825" tIns="47413" rIns="94825" bIns="47413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28585"/>
            <a:ext cx="2889938" cy="498055"/>
          </a:xfrm>
          <a:prstGeom prst="rect">
            <a:avLst/>
          </a:prstGeom>
        </p:spPr>
        <p:txBody>
          <a:bodyPr vert="horz" lIns="94825" tIns="47413" rIns="94825" bIns="47413" rtlCol="0" anchor="b"/>
          <a:lstStyle>
            <a:lvl1pPr algn="r">
              <a:defRPr sz="1200"/>
            </a:lvl1pPr>
          </a:lstStyle>
          <a:p>
            <a:fld id="{C4F04766-77AF-4EBE-9704-229FD5F6A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89881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4825" tIns="47413" rIns="94825" bIns="47413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4825" tIns="47413" rIns="94825" bIns="47413" rtlCol="0"/>
          <a:lstStyle>
            <a:lvl1pPr algn="r">
              <a:defRPr sz="1200"/>
            </a:lvl1pPr>
          </a:lstStyle>
          <a:p>
            <a:fld id="{A3B926D1-0013-4A80-B64E-9D824EE65210}" type="datetimeFigureOut">
              <a:rPr lang="en-GB" smtClean="0"/>
              <a:t>30/11/2022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87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25" tIns="47413" rIns="94825" bIns="4741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4825" tIns="47413" rIns="94825" bIns="47413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889938" cy="498055"/>
          </a:xfrm>
          <a:prstGeom prst="rect">
            <a:avLst/>
          </a:prstGeom>
        </p:spPr>
        <p:txBody>
          <a:bodyPr vert="horz" lIns="94825" tIns="47413" rIns="94825" bIns="47413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5"/>
            <a:ext cx="2889938" cy="498055"/>
          </a:xfrm>
          <a:prstGeom prst="rect">
            <a:avLst/>
          </a:prstGeom>
        </p:spPr>
        <p:txBody>
          <a:bodyPr vert="horz" lIns="94825" tIns="47413" rIns="94825" bIns="47413" rtlCol="0" anchor="b"/>
          <a:lstStyle>
            <a:lvl1pPr algn="r">
              <a:defRPr sz="1200"/>
            </a:lvl1pPr>
          </a:lstStyle>
          <a:p>
            <a:fld id="{59CF2995-AB43-4B7C-B8CD-9DC7C3692A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7846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9422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885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3</a:t>
            </a:fld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br>
              <a:rPr lang="en-US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1141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4</a:t>
            </a:fld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8819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5</a:t>
            </a:fld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6115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6</a:t>
            </a:fld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b="1" u="sng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20337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7953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8</a:t>
            </a:fld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87565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9</a:t>
            </a:fld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just">
              <a:defRPr/>
            </a:pPr>
            <a:endParaRPr lang="en-GB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32325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10</a:t>
            </a:fld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8158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8249">
              <a:defRPr/>
            </a:pPr>
            <a:fld id="{59CF2995-AB43-4B7C-B8CD-9DC7C3692A9C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48249">
                <a:defRPr/>
              </a:pPr>
              <a:t>11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91548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576917" y="2599765"/>
            <a:ext cx="7559656" cy="1542330"/>
          </a:xfrm>
        </p:spPr>
        <p:txBody>
          <a:bodyPr wrap="none" anchor="t">
            <a:noAutofit/>
          </a:bodyPr>
          <a:lstStyle>
            <a:lvl1pPr algn="l">
              <a:defRPr sz="4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76917" y="4418049"/>
            <a:ext cx="7559657" cy="897754"/>
          </a:xfrm>
        </p:spPr>
        <p:txBody>
          <a:bodyPr>
            <a:noAutofit/>
          </a:bodyPr>
          <a:lstStyle>
            <a:lvl1pPr marL="0" indent="0" algn="l">
              <a:buNone/>
              <a:defRPr sz="4800" b="1" i="0">
                <a:solidFill>
                  <a:srgbClr val="FFD2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COUNTRY</a:t>
            </a:r>
            <a:endParaRPr lang="en-GB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557903"/>
            <a:ext cx="5040313" cy="528998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2183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0259" y="1825625"/>
            <a:ext cx="10793639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1pPr>
            <a:lvl2pPr>
              <a:lnSpc>
                <a:spcPct val="100000"/>
              </a:lnSpc>
              <a:spcAft>
                <a:spcPts val="1800"/>
              </a:spcAft>
              <a:defRPr/>
            </a:lvl2pPr>
            <a:lvl3pPr>
              <a:lnSpc>
                <a:spcPct val="100000"/>
              </a:lnSpc>
              <a:spcAft>
                <a:spcPts val="1800"/>
              </a:spcAft>
              <a:defRPr/>
            </a:lvl3pPr>
            <a:lvl4pPr>
              <a:lnSpc>
                <a:spcPct val="100000"/>
              </a:lnSpc>
              <a:spcAft>
                <a:spcPts val="1800"/>
              </a:spcAft>
              <a:defRPr/>
            </a:lvl4pPr>
            <a:lvl5pPr>
              <a:lnSpc>
                <a:spcPct val="100000"/>
              </a:lnSpc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0258" y="6131286"/>
            <a:ext cx="2631141" cy="365125"/>
          </a:xfrm>
        </p:spPr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50259" y="482860"/>
            <a:ext cx="10793639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341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0259" y="1825625"/>
            <a:ext cx="10793639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1pPr>
            <a:lvl2pPr>
              <a:lnSpc>
                <a:spcPct val="100000"/>
              </a:lnSpc>
              <a:spcAft>
                <a:spcPts val="1800"/>
              </a:spcAft>
              <a:defRPr/>
            </a:lvl2pPr>
            <a:lvl3pPr>
              <a:lnSpc>
                <a:spcPct val="100000"/>
              </a:lnSpc>
              <a:spcAft>
                <a:spcPts val="1800"/>
              </a:spcAft>
              <a:defRPr/>
            </a:lvl3pPr>
            <a:lvl4pPr>
              <a:lnSpc>
                <a:spcPct val="100000"/>
              </a:lnSpc>
              <a:spcAft>
                <a:spcPts val="1800"/>
              </a:spcAft>
              <a:defRPr/>
            </a:lvl4pPr>
            <a:lvl5pPr>
              <a:lnSpc>
                <a:spcPct val="100000"/>
              </a:lnSpc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0258" y="6131286"/>
            <a:ext cx="2631141" cy="365125"/>
          </a:xfrm>
        </p:spPr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50259" y="482860"/>
            <a:ext cx="10793639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131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5"/>
            <a:ext cx="5328000" cy="3906435"/>
          </a:xfrm>
        </p:spPr>
        <p:txBody>
          <a:bodyPr>
            <a:noAutofit/>
          </a:bodyPr>
          <a:lstStyle>
            <a:lvl1pPr>
              <a:spcAft>
                <a:spcPts val="1800"/>
              </a:spcAft>
              <a:defRPr/>
            </a:lvl1pPr>
            <a:lvl2pPr>
              <a:spcAft>
                <a:spcPts val="1800"/>
              </a:spcAft>
              <a:defRPr/>
            </a:lvl2pPr>
            <a:lvl3pPr>
              <a:spcAft>
                <a:spcPts val="1800"/>
              </a:spcAft>
              <a:defRPr/>
            </a:lvl3pPr>
            <a:lvl4pPr>
              <a:spcAft>
                <a:spcPts val="1800"/>
              </a:spcAft>
              <a:defRPr/>
            </a:lvl4pPr>
            <a:lvl5pPr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2250" y="1825625"/>
            <a:ext cx="5328000" cy="3906435"/>
          </a:xfrm>
          <a:noFill/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399" b="75495"/>
          <a:stretch/>
        </p:blipFill>
        <p:spPr>
          <a:xfrm>
            <a:off x="0" y="0"/>
            <a:ext cx="926757" cy="168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645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5"/>
            <a:ext cx="5328000" cy="3906435"/>
          </a:xfrm>
        </p:spPr>
        <p:txBody>
          <a:bodyPr>
            <a:noAutofit/>
          </a:bodyPr>
          <a:lstStyle>
            <a:lvl3pPr>
              <a:spcBef>
                <a:spcPts val="0"/>
              </a:spcBef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2250" y="1825625"/>
            <a:ext cx="5328000" cy="390643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399" b="75495"/>
          <a:stretch/>
        </p:blipFill>
        <p:spPr>
          <a:xfrm>
            <a:off x="0" y="0"/>
            <a:ext cx="926757" cy="168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92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6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604979" y="1825625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8371761" y="1825625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399" b="75495"/>
          <a:stretch/>
        </p:blipFill>
        <p:spPr>
          <a:xfrm>
            <a:off x="0" y="0"/>
            <a:ext cx="926757" cy="168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670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wrap="square" anchor="b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097331"/>
          </a:xfrm>
        </p:spPr>
        <p:txBody>
          <a:bodyPr wrap="square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noFill/>
        </p:spPr>
        <p:txBody>
          <a:bodyPr wrap="square" anchor="b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097331"/>
          </a:xfrm>
        </p:spPr>
        <p:txBody>
          <a:bodyPr wrap="square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399" b="75495"/>
          <a:stretch/>
        </p:blipFill>
        <p:spPr>
          <a:xfrm>
            <a:off x="0" y="0"/>
            <a:ext cx="926757" cy="168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478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 (half p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7056" y="1825625"/>
            <a:ext cx="4926841" cy="3769957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6817056" y="482860"/>
            <a:ext cx="4669266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46383" y="-46383"/>
            <a:ext cx="6142383" cy="6964017"/>
          </a:xfrm>
          <a:solidFill>
            <a:schemeClr val="bg2"/>
          </a:solidFill>
          <a:ln w="28575">
            <a:solidFill>
              <a:schemeClr val="accent5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399" b="75495"/>
          <a:stretch/>
        </p:blipFill>
        <p:spPr>
          <a:xfrm>
            <a:off x="0" y="0"/>
            <a:ext cx="926757" cy="168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279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70722" y="2284667"/>
            <a:ext cx="3141663" cy="2090737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901451" y="2284668"/>
            <a:ext cx="3141663" cy="2090737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436086" y="2284667"/>
            <a:ext cx="3141663" cy="2090737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1206774" y="4038684"/>
            <a:ext cx="2669558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4672139" y="4041944"/>
            <a:ext cx="2669558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8137503" y="4037437"/>
            <a:ext cx="2669558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399" b="75495"/>
          <a:stretch/>
        </p:blipFill>
        <p:spPr>
          <a:xfrm>
            <a:off x="0" y="0"/>
            <a:ext cx="926757" cy="168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41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713869" y="2159957"/>
            <a:ext cx="2461591" cy="1638158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713868" y="3968881"/>
            <a:ext cx="2461591" cy="1638158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324547" y="2159956"/>
            <a:ext cx="2461593" cy="1638159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8935227" y="3968880"/>
            <a:ext cx="2520000" cy="1638158"/>
          </a:xfrm>
          <a:noFill/>
        </p:spPr>
        <p:txBody>
          <a:bodyPr tIns="90000"/>
          <a:lstStyle>
            <a:lvl1pPr marL="0" indent="0" algn="l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1033617" y="2159957"/>
            <a:ext cx="2520000" cy="1638159"/>
          </a:xfrm>
          <a:noFill/>
        </p:spPr>
        <p:txBody>
          <a:bodyPr tIns="90000"/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324549" y="3968880"/>
            <a:ext cx="2461591" cy="1638158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20"/>
          </p:nvPr>
        </p:nvSpPr>
        <p:spPr>
          <a:xfrm>
            <a:off x="1033617" y="3968881"/>
            <a:ext cx="2520000" cy="1638158"/>
          </a:xfrm>
          <a:noFill/>
        </p:spPr>
        <p:txBody>
          <a:bodyPr tIns="90000"/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8966322" y="2159956"/>
            <a:ext cx="2520000" cy="1638159"/>
          </a:xfrm>
          <a:noFill/>
        </p:spPr>
        <p:txBody>
          <a:bodyPr tIns="90000"/>
          <a:lstStyle>
            <a:lvl1pPr marL="0" indent="0" algn="l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399" b="75495"/>
          <a:stretch/>
        </p:blipFill>
        <p:spPr>
          <a:xfrm>
            <a:off x="0" y="0"/>
            <a:ext cx="926757" cy="168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127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83859" y="1122363"/>
            <a:ext cx="8662368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rgbClr val="FFD2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83859" y="3602038"/>
            <a:ext cx="8662368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7715" y="6045257"/>
            <a:ext cx="1718512" cy="45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699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881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1312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852" y="6045988"/>
            <a:ext cx="1715733" cy="45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720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4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576917" y="2477729"/>
            <a:ext cx="6550822" cy="1940320"/>
          </a:xfrm>
        </p:spPr>
        <p:txBody>
          <a:bodyPr/>
          <a:lstStyle/>
          <a:p>
            <a:r>
              <a:rPr lang="en-GB" sz="3200" b="1"/>
              <a:t>A Recovery plan for Europe:</a:t>
            </a:r>
            <a:br>
              <a:rPr lang="en-GB" sz="3200" b="1"/>
            </a:br>
            <a:br>
              <a:rPr lang="en-GB" sz="3200" b="1"/>
            </a:br>
            <a:r>
              <a:rPr lang="en-GB" sz="3200" b="1"/>
              <a:t>The Recovery and Resilience Facility</a:t>
            </a:r>
            <a:endParaRPr lang="en-IE" sz="3200" b="1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cs-CZ">
                <a:cs typeface="Arial"/>
              </a:rPr>
              <a:t>POLAND</a:t>
            </a:r>
          </a:p>
        </p:txBody>
      </p:sp>
    </p:spTree>
    <p:extLst>
      <p:ext uri="{BB962C8B-B14F-4D97-AF65-F5344CB8AC3E}">
        <p14:creationId xmlns:p14="http://schemas.microsoft.com/office/powerpoint/2010/main" val="618044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68390" y="2766029"/>
            <a:ext cx="3643186" cy="3356509"/>
          </a:xfrm>
          <a:prstGeom prst="roundRect">
            <a:avLst>
              <a:gd name="adj" fmla="val 3075"/>
            </a:avLst>
          </a:prstGeom>
          <a:solidFill>
            <a:schemeClr val="bg2"/>
          </a:solidFill>
          <a:ln w="19050"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pPr marL="180975" lvl="0" indent="-180975">
              <a:lnSpc>
                <a:spcPts val="2000"/>
              </a:lnSpc>
              <a:buFont typeface="Arial" panose="020B0604020202020204" pitchFamily="34" charset="0"/>
              <a:buChar char="•"/>
              <a:defRPr/>
            </a:pPr>
            <a:endParaRPr lang="en-US" sz="2400">
              <a:solidFill>
                <a:srgbClr val="4D4D4D"/>
              </a:solidFill>
              <a:latin typeface="EC Square Sans Cond Pro" panose="020B0506040000020004" pitchFamily="34" charset="0"/>
            </a:endParaRPr>
          </a:p>
          <a:p>
            <a:pPr marL="180975" indent="-180975">
              <a:lnSpc>
                <a:spcPts val="2000"/>
              </a:lnSpc>
              <a:buFont typeface="Arial" panose="020B0604020202020204" pitchFamily="34" charset="0"/>
              <a:buChar char="•"/>
              <a:defRPr/>
            </a:pPr>
            <a:r>
              <a:rPr lang="en-US" sz="2400">
                <a:solidFill>
                  <a:srgbClr val="4D4D4D"/>
                </a:solidFill>
                <a:latin typeface="EC Square Sans Pro"/>
                <a:cs typeface="Arial"/>
              </a:rPr>
              <a:t>Legal </a:t>
            </a:r>
            <a:r>
              <a:rPr lang="en-US" sz="2400">
                <a:latin typeface="EC Square Sans Pro"/>
                <a:cs typeface="Arial"/>
              </a:rPr>
              <a:t>agreement between the EU and</a:t>
            </a:r>
            <a:r>
              <a:rPr lang="cs-CZ" sz="2400">
                <a:latin typeface="EC Square Sans Pro"/>
                <a:cs typeface="Arial"/>
              </a:rPr>
              <a:t> </a:t>
            </a:r>
            <a:r>
              <a:rPr lang="pt-PT" sz="2400" err="1">
                <a:latin typeface="EC Square Sans Pro"/>
                <a:cs typeface="Arial"/>
              </a:rPr>
              <a:t>Poland</a:t>
            </a:r>
            <a:endParaRPr lang="en-US" sz="2400">
              <a:latin typeface="EC Square Sans Pro"/>
              <a:cs typeface="Arial"/>
            </a:endParaRPr>
          </a:p>
          <a:p>
            <a:pPr marL="180975" indent="-180975">
              <a:lnSpc>
                <a:spcPts val="2000"/>
              </a:lnSpc>
              <a:buFont typeface="Arial" panose="020B0604020202020204" pitchFamily="34" charset="0"/>
              <a:buChar char="•"/>
              <a:defRPr/>
            </a:pPr>
            <a:endParaRPr lang="en-US" sz="2400">
              <a:solidFill>
                <a:srgbClr val="4D4D4D"/>
              </a:solidFill>
              <a:latin typeface="EC Square Sans Pro"/>
              <a:cs typeface="Arial"/>
            </a:endParaRPr>
          </a:p>
          <a:p>
            <a:pPr marL="180975" indent="-180975">
              <a:lnSpc>
                <a:spcPts val="2000"/>
              </a:lnSpc>
              <a:buFont typeface="Arial" panose="020B0604020202020204" pitchFamily="34" charset="0"/>
              <a:buChar char="•"/>
              <a:defRPr/>
            </a:pPr>
            <a:r>
              <a:rPr lang="en-US" sz="2400">
                <a:solidFill>
                  <a:srgbClr val="4D4D4D"/>
                </a:solidFill>
                <a:latin typeface="EC Square Sans Pro"/>
                <a:cs typeface="Arial"/>
              </a:rPr>
              <a:t>To be adopted by the Council</a:t>
            </a:r>
          </a:p>
          <a:p>
            <a:pPr marL="180975" indent="-180975">
              <a:lnSpc>
                <a:spcPts val="2000"/>
              </a:lnSpc>
              <a:buFont typeface="Arial" panose="020B0604020202020204" pitchFamily="34" charset="0"/>
              <a:buChar char="•"/>
              <a:defRPr/>
            </a:pPr>
            <a:endParaRPr lang="en-US" sz="2400">
              <a:solidFill>
                <a:srgbClr val="4D4D4D"/>
              </a:solidFill>
              <a:latin typeface="EC Square Sans Pro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4458" y="1330752"/>
            <a:ext cx="3647118" cy="1328023"/>
          </a:xfrm>
          <a:prstGeom prst="roundRect">
            <a:avLst/>
          </a:prstGeom>
          <a:solidFill>
            <a:schemeClr val="tx2"/>
          </a:solidFill>
          <a:ln w="1905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400" b="1">
                <a:solidFill>
                  <a:srgbClr val="FFFFFF"/>
                </a:solidFill>
                <a:latin typeface="EC Square Sans Cond Pro" panose="020B0506040000020004" pitchFamily="34" charset="0"/>
                <a:cs typeface="Arial"/>
              </a:rPr>
              <a:t>Proposal for a </a:t>
            </a:r>
          </a:p>
          <a:p>
            <a:pPr algn="ctr">
              <a:defRPr/>
            </a:pPr>
            <a:r>
              <a:rPr lang="en-US" sz="2400" b="1">
                <a:solidFill>
                  <a:srgbClr val="FFFFFF"/>
                </a:solidFill>
                <a:latin typeface="EC Square Sans Cond Pro" panose="020B0506040000020004" pitchFamily="34" charset="0"/>
                <a:cs typeface="Arial"/>
              </a:rPr>
              <a:t>Council Implementing Decision</a:t>
            </a:r>
            <a:endParaRPr lang="en-US" sz="2600" b="1">
              <a:solidFill>
                <a:srgbClr val="FFFFFF"/>
              </a:solidFill>
              <a:latin typeface="EC Square Sans Pro Medium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78392" y="2758774"/>
            <a:ext cx="3643186" cy="3366255"/>
          </a:xfrm>
          <a:prstGeom prst="roundRect">
            <a:avLst>
              <a:gd name="adj" fmla="val 3075"/>
            </a:avLst>
          </a:prstGeom>
          <a:solidFill>
            <a:schemeClr val="bg2"/>
          </a:solidFill>
          <a:ln w="19050"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pPr marL="180975" indent="-180975">
              <a:lnSpc>
                <a:spcPts val="2000"/>
              </a:lnSpc>
              <a:buFont typeface="Arial" panose="020B0604020202020204" pitchFamily="34" charset="0"/>
              <a:buChar char="•"/>
              <a:defRPr/>
            </a:pPr>
            <a:endParaRPr lang="en-US" sz="2400">
              <a:solidFill>
                <a:srgbClr val="4D4D4D"/>
              </a:solidFill>
              <a:latin typeface="EC Square Sans Pro"/>
            </a:endParaRPr>
          </a:p>
          <a:p>
            <a:pPr marL="180975" indent="-180975">
              <a:lnSpc>
                <a:spcPts val="2000"/>
              </a:lnSpc>
              <a:buFont typeface="Arial" panose="020B0604020202020204" pitchFamily="34" charset="0"/>
              <a:buChar char="•"/>
              <a:defRPr/>
            </a:pPr>
            <a:r>
              <a:rPr lang="en-US" sz="2400">
                <a:solidFill>
                  <a:srgbClr val="4D4D4D"/>
                </a:solidFill>
                <a:latin typeface="EC Square Sans Pro"/>
                <a:cs typeface="Arial"/>
              </a:rPr>
              <a:t>Outline of the reforms and investments and their timeline for imple</a:t>
            </a:r>
            <a:r>
              <a:rPr lang="en-US" sz="2400">
                <a:latin typeface="EC Square Sans Pro"/>
                <a:cs typeface="Arial"/>
              </a:rPr>
              <a:t>mentation (including milestones and targets)</a:t>
            </a:r>
          </a:p>
          <a:p>
            <a:pPr marL="180975" indent="-180975">
              <a:lnSpc>
                <a:spcPts val="2000"/>
              </a:lnSpc>
              <a:buFont typeface="Arial" panose="020B0604020202020204" pitchFamily="34" charset="0"/>
              <a:buChar char="•"/>
              <a:defRPr/>
            </a:pPr>
            <a:endParaRPr lang="en-US" sz="2400">
              <a:solidFill>
                <a:srgbClr val="4D4D4D"/>
              </a:solidFill>
              <a:latin typeface="EC Square Sans Pro"/>
              <a:cs typeface="Arial"/>
            </a:endParaRPr>
          </a:p>
          <a:p>
            <a:pPr marL="180975" indent="-180975">
              <a:lnSpc>
                <a:spcPts val="2000"/>
              </a:lnSpc>
              <a:buFont typeface="Arial" panose="020B0604020202020204" pitchFamily="34" charset="0"/>
              <a:buChar char="•"/>
              <a:defRPr/>
            </a:pPr>
            <a:r>
              <a:rPr lang="en-US" sz="2400">
                <a:solidFill>
                  <a:srgbClr val="4D4D4D"/>
                </a:solidFill>
                <a:latin typeface="EC Square Sans Pro"/>
                <a:cs typeface="Arial"/>
              </a:rPr>
              <a:t>Detailed provisions for disbursements upon fulfillment of milestones and targets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74460" y="1308983"/>
            <a:ext cx="3647118" cy="1328023"/>
          </a:xfrm>
          <a:prstGeom prst="roundRect">
            <a:avLst/>
          </a:prstGeom>
          <a:solidFill>
            <a:schemeClr val="tx2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2400" b="1">
                <a:solidFill>
                  <a:srgbClr val="FFFFFF"/>
                </a:solidFill>
                <a:latin typeface="EC Square Sans Pro Medium" panose="020B0500000000020004" pitchFamily="34" charset="0"/>
              </a:rPr>
              <a:t>Annex to the Proposal for a Council Implementing Decision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8971" y="2760387"/>
            <a:ext cx="3740754" cy="3375864"/>
          </a:xfrm>
          <a:prstGeom prst="roundRect">
            <a:avLst>
              <a:gd name="adj" fmla="val 3075"/>
            </a:avLst>
          </a:prstGeom>
          <a:solidFill>
            <a:schemeClr val="bg2"/>
          </a:solidFill>
          <a:ln w="19050"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pPr marL="180975" indent="-180975">
              <a:lnSpc>
                <a:spcPts val="2000"/>
              </a:lnSpc>
              <a:buFont typeface="Arial" panose="020B0604020202020204" pitchFamily="34" charset="0"/>
              <a:buChar char="•"/>
              <a:defRPr/>
            </a:pPr>
            <a:endParaRPr lang="en-US" sz="2400">
              <a:solidFill>
                <a:srgbClr val="4D4D4D"/>
              </a:solidFill>
              <a:latin typeface="EC Square Sans Cond Pro" panose="020B0506040000020004" pitchFamily="34" charset="0"/>
            </a:endParaRPr>
          </a:p>
          <a:p>
            <a:pPr marL="180975" indent="-180975">
              <a:lnSpc>
                <a:spcPts val="2000"/>
              </a:lnSpc>
              <a:buFont typeface="Arial" panose="020B0604020202020204" pitchFamily="34" charset="0"/>
              <a:buChar char="•"/>
              <a:defRPr/>
            </a:pPr>
            <a:r>
              <a:rPr lang="en-US" sz="2400">
                <a:solidFill>
                  <a:srgbClr val="4D4D4D"/>
                </a:solidFill>
                <a:latin typeface="EC Square Sans Pro"/>
                <a:cs typeface="Arial"/>
              </a:rPr>
              <a:t>Outline and detailed explanations of the findings of the CID</a:t>
            </a:r>
          </a:p>
          <a:p>
            <a:pPr marL="180975" indent="-180975">
              <a:lnSpc>
                <a:spcPts val="2000"/>
              </a:lnSpc>
              <a:buFont typeface="Arial" panose="020B0604020202020204" pitchFamily="34" charset="0"/>
              <a:buChar char="•"/>
              <a:defRPr/>
            </a:pPr>
            <a:endParaRPr lang="en-US" sz="2400">
              <a:solidFill>
                <a:srgbClr val="4D4D4D"/>
              </a:solidFill>
              <a:latin typeface="EC Square Sans Pro"/>
              <a:cs typeface="Arial"/>
            </a:endParaRPr>
          </a:p>
          <a:p>
            <a:pPr marL="180975" indent="-180975">
              <a:lnSpc>
                <a:spcPts val="2000"/>
              </a:lnSpc>
              <a:buFont typeface="Arial" panose="020B0604020202020204" pitchFamily="34" charset="0"/>
              <a:buChar char="•"/>
              <a:defRPr/>
            </a:pPr>
            <a:r>
              <a:rPr lang="en-US" sz="2400">
                <a:solidFill>
                  <a:srgbClr val="4D4D4D"/>
                </a:solidFill>
                <a:latin typeface="EC Square Sans Pro"/>
                <a:cs typeface="Arial"/>
              </a:rPr>
              <a:t>Annex listi</a:t>
            </a:r>
            <a:r>
              <a:rPr lang="en-US" sz="2400">
                <a:latin typeface="EC Square Sans Pro"/>
                <a:cs typeface="Arial"/>
              </a:rPr>
              <a:t>ng the climate and digital contributions per investment/measure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98971" y="1287215"/>
            <a:ext cx="3647118" cy="1328023"/>
          </a:xfrm>
          <a:prstGeom prst="roundRect">
            <a:avLst/>
          </a:prstGeom>
          <a:solidFill>
            <a:schemeClr val="tx2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2400" b="1">
                <a:solidFill>
                  <a:srgbClr val="FFFFFF"/>
                </a:solidFill>
                <a:latin typeface="EC Square Sans Pro Medium" panose="020B0500000000020004" pitchFamily="34" charset="0"/>
              </a:rPr>
              <a:t>Staff </a:t>
            </a:r>
          </a:p>
          <a:p>
            <a:pPr lvl="0" algn="ctr">
              <a:defRPr/>
            </a:pPr>
            <a:r>
              <a:rPr lang="en-US" sz="2400" b="1">
                <a:solidFill>
                  <a:srgbClr val="FFFFFF"/>
                </a:solidFill>
                <a:latin typeface="EC Square Sans Pro Medium" panose="020B0500000000020004" pitchFamily="34" charset="0"/>
              </a:rPr>
              <a:t>Working </a:t>
            </a:r>
          </a:p>
          <a:p>
            <a:pPr lvl="0" algn="ctr">
              <a:defRPr/>
            </a:pPr>
            <a:r>
              <a:rPr lang="en-US" sz="2400" b="1">
                <a:solidFill>
                  <a:srgbClr val="FFFFFF"/>
                </a:solidFill>
                <a:latin typeface="EC Square Sans Pro Medium" panose="020B0500000000020004" pitchFamily="34" charset="0"/>
              </a:rPr>
              <a:t>Document</a:t>
            </a:r>
          </a:p>
        </p:txBody>
      </p:sp>
      <p:sp>
        <p:nvSpPr>
          <p:cNvPr id="15" name="Title 2"/>
          <p:cNvSpPr txBox="1">
            <a:spLocks/>
          </p:cNvSpPr>
          <p:nvPr/>
        </p:nvSpPr>
        <p:spPr>
          <a:xfrm>
            <a:off x="950259" y="482860"/>
            <a:ext cx="10793639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/>
              <a:t>Overview of today’s documents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024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 bwMode="auto">
          <a:xfrm>
            <a:off x="6190349" y="3539454"/>
            <a:ext cx="4316214" cy="166330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6147710" y="1677334"/>
            <a:ext cx="4316214" cy="166330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1705429" y="3553972"/>
            <a:ext cx="4316214" cy="166330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err="1"/>
              <a:t>Overview</a:t>
            </a:r>
            <a:r>
              <a:rPr lang="it-IT"/>
              <a:t> of Poland’s RRP </a:t>
            </a:r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13FBFE-F458-4997-9874-A710FAA2C4A8}"/>
              </a:ext>
            </a:extLst>
          </p:cNvPr>
          <p:cNvSpPr txBox="1"/>
          <p:nvPr/>
        </p:nvSpPr>
        <p:spPr>
          <a:xfrm>
            <a:off x="5551715" y="27940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>
              <a:cs typeface="Arial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712686" y="1688884"/>
            <a:ext cx="4316214" cy="166330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3148502" y="2264103"/>
            <a:ext cx="2942915" cy="849451"/>
          </a:xfrm>
          <a:custGeom>
            <a:avLst/>
            <a:gdLst>
              <a:gd name="connsiteX0" fmla="*/ 0 w 4532135"/>
              <a:gd name="connsiteY0" fmla="*/ 0 h 849451"/>
              <a:gd name="connsiteX1" fmla="*/ 4532135 w 4532135"/>
              <a:gd name="connsiteY1" fmla="*/ 0 h 849451"/>
              <a:gd name="connsiteX2" fmla="*/ 4532135 w 4532135"/>
              <a:gd name="connsiteY2" fmla="*/ 849451 h 849451"/>
              <a:gd name="connsiteX3" fmla="*/ 0 w 4532135"/>
              <a:gd name="connsiteY3" fmla="*/ 849451 h 849451"/>
              <a:gd name="connsiteX4" fmla="*/ 0 w 4532135"/>
              <a:gd name="connsiteY4" fmla="*/ 0 h 84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135" h="849451">
                <a:moveTo>
                  <a:pt x="0" y="0"/>
                </a:moveTo>
                <a:lnTo>
                  <a:pt x="4532135" y="0"/>
                </a:lnTo>
                <a:lnTo>
                  <a:pt x="4532135" y="849451"/>
                </a:lnTo>
                <a:lnTo>
                  <a:pt x="0" y="84945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5560" rIns="0" bIns="35560" numCol="1" spcCol="1270" anchor="t" anchorCtr="0">
            <a:noAutofit/>
          </a:bodyPr>
          <a:lstStyle/>
          <a:p>
            <a:pPr lvl="0" defTabSz="1244600">
              <a:lnSpc>
                <a:spcPct val="90000"/>
              </a:lnSpc>
              <a:spcAft>
                <a:spcPts val="1200"/>
              </a:spcAft>
            </a:pPr>
            <a:r>
              <a:rPr lang="pt-PT" sz="3000" b="1" kern="1200">
                <a:solidFill>
                  <a:srgbClr val="004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GB" sz="3000" b="1" kern="1200">
                <a:solidFill>
                  <a:srgbClr val="004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000" kern="1200">
                <a:solidFill>
                  <a:srgbClr val="004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components</a:t>
            </a:r>
          </a:p>
        </p:txBody>
      </p:sp>
      <p:sp>
        <p:nvSpPr>
          <p:cNvPr id="12" name="Freeform 11"/>
          <p:cNvSpPr/>
          <p:nvPr/>
        </p:nvSpPr>
        <p:spPr>
          <a:xfrm>
            <a:off x="7525276" y="2430727"/>
            <a:ext cx="2592288" cy="849451"/>
          </a:xfrm>
          <a:custGeom>
            <a:avLst/>
            <a:gdLst>
              <a:gd name="connsiteX0" fmla="*/ 0 w 4532135"/>
              <a:gd name="connsiteY0" fmla="*/ 0 h 849451"/>
              <a:gd name="connsiteX1" fmla="*/ 4532135 w 4532135"/>
              <a:gd name="connsiteY1" fmla="*/ 0 h 849451"/>
              <a:gd name="connsiteX2" fmla="*/ 4532135 w 4532135"/>
              <a:gd name="connsiteY2" fmla="*/ 849451 h 849451"/>
              <a:gd name="connsiteX3" fmla="*/ 0 w 4532135"/>
              <a:gd name="connsiteY3" fmla="*/ 849451 h 849451"/>
              <a:gd name="connsiteX4" fmla="*/ 0 w 4532135"/>
              <a:gd name="connsiteY4" fmla="*/ 0 h 84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135" h="849451">
                <a:moveTo>
                  <a:pt x="0" y="0"/>
                </a:moveTo>
                <a:lnTo>
                  <a:pt x="4532135" y="0"/>
                </a:lnTo>
                <a:lnTo>
                  <a:pt x="4532135" y="849451"/>
                </a:lnTo>
                <a:lnTo>
                  <a:pt x="0" y="84945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5560" rIns="0" bIns="35560" numCol="1" spcCol="1270" anchor="t" anchorCtr="0">
            <a:noAutofit/>
          </a:bodyPr>
          <a:lstStyle/>
          <a:p>
            <a:pPr defTabSz="1244600">
              <a:lnSpc>
                <a:spcPct val="90000"/>
              </a:lnSpc>
              <a:spcAft>
                <a:spcPct val="35000"/>
              </a:spcAft>
            </a:pPr>
            <a:endParaRPr lang="en-GB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3206998" y="3928250"/>
            <a:ext cx="2520280" cy="849451"/>
          </a:xfrm>
          <a:custGeom>
            <a:avLst/>
            <a:gdLst>
              <a:gd name="connsiteX0" fmla="*/ 0 w 4532135"/>
              <a:gd name="connsiteY0" fmla="*/ 0 h 849451"/>
              <a:gd name="connsiteX1" fmla="*/ 4532135 w 4532135"/>
              <a:gd name="connsiteY1" fmla="*/ 0 h 849451"/>
              <a:gd name="connsiteX2" fmla="*/ 4532135 w 4532135"/>
              <a:gd name="connsiteY2" fmla="*/ 849451 h 849451"/>
              <a:gd name="connsiteX3" fmla="*/ 0 w 4532135"/>
              <a:gd name="connsiteY3" fmla="*/ 849451 h 849451"/>
              <a:gd name="connsiteX4" fmla="*/ 0 w 4532135"/>
              <a:gd name="connsiteY4" fmla="*/ 0 h 84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135" h="849451">
                <a:moveTo>
                  <a:pt x="0" y="0"/>
                </a:moveTo>
                <a:lnTo>
                  <a:pt x="4532135" y="0"/>
                </a:lnTo>
                <a:lnTo>
                  <a:pt x="4532135" y="849451"/>
                </a:lnTo>
                <a:lnTo>
                  <a:pt x="0" y="84945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5560" rIns="0" bIns="35560" numCol="1" spcCol="1270" anchor="t" anchorCtr="0">
            <a:noAutofit/>
          </a:bodyPr>
          <a:lstStyle/>
          <a:p>
            <a:pPr defTabSz="1244600">
              <a:lnSpc>
                <a:spcPct val="90000"/>
              </a:lnSpc>
              <a:spcAft>
                <a:spcPct val="35000"/>
              </a:spcAft>
            </a:pPr>
            <a:endParaRPr lang="en-GB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7439333" y="3734554"/>
            <a:ext cx="3052684" cy="849451"/>
          </a:xfrm>
          <a:custGeom>
            <a:avLst/>
            <a:gdLst>
              <a:gd name="connsiteX0" fmla="*/ 0 w 4532135"/>
              <a:gd name="connsiteY0" fmla="*/ 0 h 849451"/>
              <a:gd name="connsiteX1" fmla="*/ 4532135 w 4532135"/>
              <a:gd name="connsiteY1" fmla="*/ 0 h 849451"/>
              <a:gd name="connsiteX2" fmla="*/ 4532135 w 4532135"/>
              <a:gd name="connsiteY2" fmla="*/ 849451 h 849451"/>
              <a:gd name="connsiteX3" fmla="*/ 0 w 4532135"/>
              <a:gd name="connsiteY3" fmla="*/ 849451 h 849451"/>
              <a:gd name="connsiteX4" fmla="*/ 0 w 4532135"/>
              <a:gd name="connsiteY4" fmla="*/ 0 h 84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135" h="849451">
                <a:moveTo>
                  <a:pt x="0" y="0"/>
                </a:moveTo>
                <a:lnTo>
                  <a:pt x="4532135" y="0"/>
                </a:lnTo>
                <a:lnTo>
                  <a:pt x="4532135" y="849451"/>
                </a:lnTo>
                <a:lnTo>
                  <a:pt x="0" y="84945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5560" rIns="0" bIns="35560" numCol="1" spcCol="1270" anchor="t" anchorCtr="0">
            <a:noAutofit/>
          </a:bodyPr>
          <a:lstStyle/>
          <a:p>
            <a:pPr defTabSz="1244600">
              <a:lnSpc>
                <a:spcPct val="90000"/>
              </a:lnSpc>
              <a:spcAft>
                <a:spcPct val="35000"/>
              </a:spcAft>
            </a:pPr>
            <a:r>
              <a:rPr lang="en-IE" sz="3000" b="1">
                <a:solidFill>
                  <a:srgbClr val="004494"/>
                </a:solidFill>
                <a:latin typeface="Arial"/>
                <a:cs typeface="Arial"/>
              </a:rPr>
              <a:t>€35.4 billion</a:t>
            </a:r>
            <a:r>
              <a:rPr lang="en-IE" sz="3000">
                <a:solidFill>
                  <a:srgbClr val="004494"/>
                </a:solidFill>
                <a:latin typeface="Arial"/>
                <a:cs typeface="Arial"/>
              </a:rPr>
              <a:t> </a:t>
            </a:r>
            <a:endParaRPr lang="en-IE" sz="3000">
              <a:solidFill>
                <a:srgbClr val="0044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1244600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IE" sz="2400">
                <a:solidFill>
                  <a:srgbClr val="004494"/>
                </a:solidFill>
                <a:latin typeface="Arial"/>
                <a:cs typeface="Arial"/>
              </a:rPr>
              <a:t>€23.9 </a:t>
            </a:r>
            <a:r>
              <a:rPr lang="en-IE" sz="2400" err="1">
                <a:solidFill>
                  <a:srgbClr val="004494"/>
                </a:solidFill>
                <a:latin typeface="Arial"/>
                <a:cs typeface="Arial"/>
              </a:rPr>
              <a:t>bn</a:t>
            </a:r>
            <a:r>
              <a:rPr lang="en-IE" sz="2400">
                <a:solidFill>
                  <a:srgbClr val="004494"/>
                </a:solidFill>
                <a:latin typeface="Arial"/>
                <a:cs typeface="Arial"/>
              </a:rPr>
              <a:t> in grants</a:t>
            </a:r>
          </a:p>
          <a:p>
            <a:pPr marL="342900" indent="-342900" defTabSz="1244600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IE" sz="2400">
                <a:solidFill>
                  <a:srgbClr val="004494"/>
                </a:solidFill>
                <a:latin typeface="Arial"/>
                <a:cs typeface="Arial"/>
              </a:rPr>
              <a:t>€11.5 </a:t>
            </a:r>
            <a:r>
              <a:rPr lang="en-IE" sz="2400" err="1">
                <a:solidFill>
                  <a:srgbClr val="004494"/>
                </a:solidFill>
                <a:latin typeface="Arial"/>
                <a:cs typeface="Arial"/>
              </a:rPr>
              <a:t>bn</a:t>
            </a:r>
            <a:r>
              <a:rPr lang="en-IE" sz="2400">
                <a:solidFill>
                  <a:srgbClr val="004494"/>
                </a:solidFill>
                <a:latin typeface="Arial"/>
                <a:cs typeface="Arial"/>
              </a:rPr>
              <a:t> in loans</a:t>
            </a:r>
            <a:endParaRPr lang="en-GB" sz="2400">
              <a:solidFill>
                <a:srgbClr val="004494"/>
              </a:solidFill>
              <a:latin typeface="Arial"/>
              <a:cs typeface="Arial"/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 flipH="1">
            <a:off x="6096000" y="1670510"/>
            <a:ext cx="5446" cy="3546764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Connector 15"/>
          <p:cNvCxnSpPr/>
          <p:nvPr/>
        </p:nvCxnSpPr>
        <p:spPr bwMode="auto">
          <a:xfrm flipV="1">
            <a:off x="1705429" y="3408481"/>
            <a:ext cx="8758495" cy="28193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Freeform 28"/>
          <p:cNvSpPr/>
          <p:nvPr/>
        </p:nvSpPr>
        <p:spPr>
          <a:xfrm>
            <a:off x="7563572" y="1576007"/>
            <a:ext cx="2896527" cy="1526396"/>
          </a:xfrm>
          <a:custGeom>
            <a:avLst/>
            <a:gdLst>
              <a:gd name="connsiteX0" fmla="*/ 0 w 4532135"/>
              <a:gd name="connsiteY0" fmla="*/ 0 h 849451"/>
              <a:gd name="connsiteX1" fmla="*/ 4532135 w 4532135"/>
              <a:gd name="connsiteY1" fmla="*/ 0 h 849451"/>
              <a:gd name="connsiteX2" fmla="*/ 4532135 w 4532135"/>
              <a:gd name="connsiteY2" fmla="*/ 849451 h 849451"/>
              <a:gd name="connsiteX3" fmla="*/ 0 w 4532135"/>
              <a:gd name="connsiteY3" fmla="*/ 849451 h 849451"/>
              <a:gd name="connsiteX4" fmla="*/ 0 w 4532135"/>
              <a:gd name="connsiteY4" fmla="*/ 0 h 84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135" h="849451">
                <a:moveTo>
                  <a:pt x="0" y="0"/>
                </a:moveTo>
                <a:lnTo>
                  <a:pt x="4532135" y="0"/>
                </a:lnTo>
                <a:lnTo>
                  <a:pt x="4532135" y="849451"/>
                </a:lnTo>
                <a:lnTo>
                  <a:pt x="0" y="84945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5560" rIns="0" bIns="35560" numCol="1" spcCol="1270" anchor="t" anchorCtr="0">
            <a:noAutofit/>
          </a:bodyPr>
          <a:lstStyle/>
          <a:p>
            <a:pPr lvl="0" defTabSz="1244600">
              <a:lnSpc>
                <a:spcPct val="90000"/>
              </a:lnSpc>
              <a:spcAft>
                <a:spcPts val="1200"/>
              </a:spcAft>
            </a:pPr>
            <a:endParaRPr lang="en-GB" sz="3000" kern="12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244600">
              <a:lnSpc>
                <a:spcPct val="90000"/>
              </a:lnSpc>
              <a:spcAft>
                <a:spcPts val="1200"/>
              </a:spcAft>
            </a:pPr>
            <a:r>
              <a:rPr lang="en-GB" sz="2400" b="1">
                <a:solidFill>
                  <a:srgbClr val="FF0000"/>
                </a:solidFill>
                <a:latin typeface="Arial"/>
                <a:cs typeface="Arial"/>
              </a:rPr>
              <a:t>49 </a:t>
            </a:r>
            <a:r>
              <a:rPr lang="en-GB" sz="2400">
                <a:solidFill>
                  <a:srgbClr val="004494"/>
                </a:solidFill>
                <a:latin typeface="Arial"/>
                <a:cs typeface="Arial"/>
              </a:rPr>
              <a:t>reforms and</a:t>
            </a:r>
            <a:r>
              <a:rPr lang="cs-CZ" sz="2400">
                <a:solidFill>
                  <a:srgbClr val="FF0000"/>
                </a:solidFill>
                <a:latin typeface="Arial"/>
                <a:cs typeface="Arial"/>
              </a:rPr>
              <a:t> </a:t>
            </a:r>
            <a:r>
              <a:rPr lang="en-IE" sz="2400" b="1">
                <a:solidFill>
                  <a:srgbClr val="FF0000"/>
                </a:solidFill>
                <a:latin typeface="Arial"/>
                <a:cs typeface="Arial"/>
              </a:rPr>
              <a:t>53</a:t>
            </a:r>
            <a:r>
              <a:rPr lang="cs-CZ" sz="2400" b="1">
                <a:solidFill>
                  <a:srgbClr val="FF0000"/>
                </a:solidFill>
                <a:latin typeface="Arial"/>
                <a:cs typeface="Arial"/>
              </a:rPr>
              <a:t> </a:t>
            </a:r>
            <a:r>
              <a:rPr lang="en-GB" sz="2400">
                <a:solidFill>
                  <a:srgbClr val="004494"/>
                </a:solidFill>
                <a:latin typeface="Arial"/>
                <a:cs typeface="Arial"/>
              </a:rPr>
              <a:t>investments</a:t>
            </a:r>
            <a:endParaRPr lang="en-GB" sz="2400" kern="1200">
              <a:solidFill>
                <a:srgbClr val="004494"/>
              </a:solidFill>
              <a:latin typeface="Arial"/>
              <a:cs typeface="Arial"/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3180221" y="3884543"/>
            <a:ext cx="2778923" cy="849451"/>
          </a:xfrm>
          <a:custGeom>
            <a:avLst/>
            <a:gdLst>
              <a:gd name="connsiteX0" fmla="*/ 0 w 4532135"/>
              <a:gd name="connsiteY0" fmla="*/ 0 h 849451"/>
              <a:gd name="connsiteX1" fmla="*/ 4532135 w 4532135"/>
              <a:gd name="connsiteY1" fmla="*/ 0 h 849451"/>
              <a:gd name="connsiteX2" fmla="*/ 4532135 w 4532135"/>
              <a:gd name="connsiteY2" fmla="*/ 849451 h 849451"/>
              <a:gd name="connsiteX3" fmla="*/ 0 w 4532135"/>
              <a:gd name="connsiteY3" fmla="*/ 849451 h 849451"/>
              <a:gd name="connsiteX4" fmla="*/ 0 w 4532135"/>
              <a:gd name="connsiteY4" fmla="*/ 0 h 84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135" h="849451">
                <a:moveTo>
                  <a:pt x="0" y="0"/>
                </a:moveTo>
                <a:lnTo>
                  <a:pt x="4532135" y="0"/>
                </a:lnTo>
                <a:lnTo>
                  <a:pt x="4532135" y="849451"/>
                </a:lnTo>
                <a:lnTo>
                  <a:pt x="0" y="84945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5560" rIns="0" bIns="35560" numCol="1" spcCol="1270" anchor="t" anchorCtr="0">
            <a:noAutofit/>
          </a:bodyPr>
          <a:lstStyle/>
          <a:p>
            <a:pPr defTabSz="1244600">
              <a:lnSpc>
                <a:spcPct val="90000"/>
              </a:lnSpc>
              <a:spcAft>
                <a:spcPts val="1200"/>
              </a:spcAft>
            </a:pPr>
            <a:r>
              <a:rPr lang="en-GB" sz="3000" b="1">
                <a:solidFill>
                  <a:srgbClr val="FF0000"/>
                </a:solidFill>
                <a:latin typeface="Arial"/>
                <a:cs typeface="Arial"/>
              </a:rPr>
              <a:t>283</a:t>
            </a:r>
            <a:r>
              <a:rPr lang="en-GB" sz="3000" b="1">
                <a:solidFill>
                  <a:srgbClr val="004494"/>
                </a:solidFill>
                <a:latin typeface="Arial"/>
                <a:cs typeface="Arial"/>
              </a:rPr>
              <a:t> </a:t>
            </a:r>
            <a:r>
              <a:rPr lang="en-GB" sz="3000" kern="1200">
                <a:solidFill>
                  <a:srgbClr val="004494"/>
                </a:solidFill>
                <a:latin typeface="Arial"/>
                <a:cs typeface="Arial"/>
              </a:rPr>
              <a:t>Milestones &amp; Targets</a:t>
            </a:r>
            <a:endParaRPr lang="en-GB" sz="2400" kern="1200">
              <a:solidFill>
                <a:srgbClr val="004494"/>
              </a:solidFill>
              <a:latin typeface="Arial"/>
              <a:cs typeface="Arial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7903" y="3734554"/>
            <a:ext cx="1134195" cy="1403565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41" y="1996799"/>
            <a:ext cx="1095910" cy="110560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0441" y="3746451"/>
            <a:ext cx="1202200" cy="112934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517" y="1862390"/>
            <a:ext cx="1253593" cy="137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067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Green transition</a:t>
            </a:r>
          </a:p>
        </p:txBody>
      </p:sp>
      <p:sp>
        <p:nvSpPr>
          <p:cNvPr id="5" name="Hexagon 4"/>
          <p:cNvSpPr/>
          <p:nvPr/>
        </p:nvSpPr>
        <p:spPr>
          <a:xfrm>
            <a:off x="4188941" y="1797407"/>
            <a:ext cx="1426217" cy="1229497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Hexagon 5"/>
          <p:cNvSpPr/>
          <p:nvPr/>
        </p:nvSpPr>
        <p:spPr>
          <a:xfrm>
            <a:off x="5343618" y="2467071"/>
            <a:ext cx="1426217" cy="1229497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Hexagon 6"/>
          <p:cNvSpPr/>
          <p:nvPr/>
        </p:nvSpPr>
        <p:spPr>
          <a:xfrm>
            <a:off x="4188941" y="3138115"/>
            <a:ext cx="1426217" cy="1229497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Hexagon 7"/>
          <p:cNvSpPr/>
          <p:nvPr/>
        </p:nvSpPr>
        <p:spPr>
          <a:xfrm>
            <a:off x="6572238" y="3082509"/>
            <a:ext cx="1426217" cy="1229497"/>
          </a:xfrm>
          <a:prstGeom prst="hexag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315" y="4102439"/>
            <a:ext cx="726679" cy="726679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 bwMode="auto">
          <a:xfrm flipH="1">
            <a:off x="7807958" y="4112392"/>
            <a:ext cx="2829926" cy="6192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8002936" y="4214792"/>
            <a:ext cx="2974446" cy="18312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cs typeface="Arial"/>
              </a:rPr>
              <a:t>DNSH: </a:t>
            </a:r>
            <a:r>
              <a:rPr lang="en-IE">
                <a:solidFill>
                  <a:srgbClr val="4D4D4D"/>
                </a:solidFill>
                <a:latin typeface="Arial"/>
              </a:rPr>
              <a:t>No measure in the plan harms environmental objectives</a:t>
            </a:r>
          </a:p>
          <a:p>
            <a:pPr>
              <a:spcAft>
                <a:spcPts val="600"/>
              </a:spcAft>
              <a:defRPr/>
            </a:pPr>
            <a:r>
              <a:rPr lang="en-IE" i="1">
                <a:latin typeface="Arial"/>
                <a:cs typeface="Arial"/>
              </a:rPr>
              <a:t>Appropriate flanking measures are applied where needed</a:t>
            </a:r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1251936" y="2085510"/>
            <a:ext cx="3082276" cy="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/>
          <p:cNvSpPr txBox="1"/>
          <p:nvPr/>
        </p:nvSpPr>
        <p:spPr>
          <a:xfrm>
            <a:off x="1215512" y="2126564"/>
            <a:ext cx="2225533" cy="13080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en-IE">
                <a:solidFill>
                  <a:srgbClr val="4D4D4D"/>
                </a:solidFill>
                <a:latin typeface="Arial"/>
                <a:cs typeface="Arial"/>
              </a:rPr>
              <a:t>Almost</a:t>
            </a:r>
            <a:r>
              <a:rPr lang="en-IE" sz="2000" b="1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cs-CZ" sz="2000" b="1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4</a:t>
            </a:r>
            <a:r>
              <a:rPr lang="pt-PT" sz="2000" b="1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3</a:t>
            </a:r>
            <a:r>
              <a:rPr lang="en-GB" sz="2000" b="1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% </a:t>
            </a:r>
            <a:r>
              <a:rPr lang="en-GB">
                <a:solidFill>
                  <a:srgbClr val="4D4D4D"/>
                </a:solidFill>
                <a:latin typeface="Arial"/>
                <a:cs typeface="Arial"/>
              </a:rPr>
              <a:t>of plan</a:t>
            </a:r>
            <a:r>
              <a:rPr lang="en-GB" b="1">
                <a:solidFill>
                  <a:srgbClr val="4D4D4D"/>
                </a:solidFill>
                <a:latin typeface="Arial"/>
                <a:cs typeface="Arial"/>
              </a:rPr>
              <a:t> </a:t>
            </a:r>
            <a:r>
              <a:rPr lang="en-GB">
                <a:solidFill>
                  <a:srgbClr val="4D4D4D"/>
                </a:solidFill>
                <a:latin typeface="Arial"/>
                <a:cs typeface="Arial"/>
              </a:rPr>
              <a:t>all</a:t>
            </a:r>
            <a:r>
              <a:rPr lang="en-GB">
                <a:latin typeface="Arial"/>
                <a:cs typeface="Arial"/>
              </a:rPr>
              <a:t>ocation</a:t>
            </a:r>
            <a:r>
              <a:rPr lang="en-GB">
                <a:solidFill>
                  <a:srgbClr val="4D4D4D"/>
                </a:solidFill>
                <a:latin typeface="Arial"/>
                <a:cs typeface="Arial"/>
              </a:rPr>
              <a:t> supports </a:t>
            </a:r>
            <a:r>
              <a:rPr lang="en-GB" b="1">
                <a:solidFill>
                  <a:srgbClr val="4D4D4D"/>
                </a:solidFill>
                <a:latin typeface="Arial"/>
                <a:cs typeface="Arial"/>
              </a:rPr>
              <a:t>climate </a:t>
            </a:r>
            <a:r>
              <a:rPr lang="en-GB">
                <a:solidFill>
                  <a:srgbClr val="4D4D4D"/>
                </a:solidFill>
                <a:latin typeface="Arial"/>
                <a:cs typeface="Arial"/>
              </a:rPr>
              <a:t>objectives</a:t>
            </a:r>
            <a:endParaRPr lang="en-IE">
              <a:solidFill>
                <a:srgbClr val="4D4D4D"/>
              </a:solidFill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1251043" y="4027891"/>
            <a:ext cx="3083169" cy="0"/>
          </a:xfrm>
          <a:prstGeom prst="lin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1214617" y="4114930"/>
            <a:ext cx="4168274" cy="18312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1" i="0" u="none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cs typeface="Arial"/>
              </a:rPr>
              <a:t>Key investments</a:t>
            </a:r>
          </a:p>
          <a:p>
            <a:pPr marL="285750" indent="-285750">
              <a:buClr>
                <a:srgbClr val="4BC5DE"/>
              </a:buClr>
              <a:buFont typeface="Arial" panose="020B0604020202020204" pitchFamily="34" charset="0"/>
              <a:buChar char="•"/>
              <a:defRPr/>
            </a:pPr>
            <a:r>
              <a:rPr lang="en-IE">
                <a:solidFill>
                  <a:srgbClr val="4D4D4D"/>
                </a:solidFill>
              </a:rPr>
              <a:t>Renewable energy sources - €5 </a:t>
            </a:r>
            <a:r>
              <a:rPr lang="en-IE" err="1">
                <a:solidFill>
                  <a:srgbClr val="4D4D4D"/>
                </a:solidFill>
              </a:rPr>
              <a:t>bn</a:t>
            </a:r>
            <a:endParaRPr lang="en-IE">
              <a:solidFill>
                <a:srgbClr val="4D4D4D"/>
              </a:solidFill>
              <a:cs typeface="Arial"/>
            </a:endParaRPr>
          </a:p>
          <a:p>
            <a:pPr marL="285750" indent="-285750">
              <a:buClr>
                <a:srgbClr val="4BC5DE"/>
              </a:buClr>
              <a:buFont typeface="Arial" panose="020B0604020202020204" pitchFamily="34" charset="0"/>
              <a:buChar char="•"/>
              <a:defRPr/>
            </a:pPr>
            <a:r>
              <a:rPr lang="en-IE">
                <a:solidFill>
                  <a:srgbClr val="4D4D4D"/>
                </a:solidFill>
              </a:rPr>
              <a:t>Sustainable mobility - € 7.5bn</a:t>
            </a:r>
            <a:endParaRPr lang="en-IE"/>
          </a:p>
          <a:p>
            <a:pPr marL="285750" indent="-285750">
              <a:buClr>
                <a:srgbClr val="4BC5DE"/>
              </a:buClr>
              <a:buFont typeface="Arial" panose="020B0604020202020204" pitchFamily="34" charset="0"/>
              <a:buChar char="•"/>
              <a:defRPr/>
            </a:pPr>
            <a:r>
              <a:rPr lang="en-IE">
                <a:solidFill>
                  <a:srgbClr val="4D4D4D"/>
                </a:solidFill>
                <a:latin typeface="Arial"/>
              </a:rPr>
              <a:t>Improving air quality - €3.5 </a:t>
            </a:r>
            <a:r>
              <a:rPr lang="en-IE" err="1">
                <a:solidFill>
                  <a:srgbClr val="4D4D4D"/>
                </a:solidFill>
                <a:latin typeface="Arial"/>
              </a:rPr>
              <a:t>bn</a:t>
            </a:r>
            <a:endParaRPr lang="en-IE"/>
          </a:p>
          <a:p>
            <a:pPr>
              <a:buClr>
                <a:srgbClr val="4BC5DE"/>
              </a:buClr>
              <a:defRPr/>
            </a:pPr>
            <a:endParaRPr lang="en-IE"/>
          </a:p>
          <a:p>
            <a:pPr>
              <a:defRPr/>
            </a:pPr>
            <a:endParaRPr lang="en-GB"/>
          </a:p>
        </p:txBody>
      </p:sp>
      <p:cxnSp>
        <p:nvCxnSpPr>
          <p:cNvPr id="17" name="Straight Connector 16"/>
          <p:cNvCxnSpPr/>
          <p:nvPr/>
        </p:nvCxnSpPr>
        <p:spPr bwMode="auto">
          <a:xfrm flipH="1">
            <a:off x="7081551" y="1794466"/>
            <a:ext cx="2358013" cy="0"/>
          </a:xfrm>
          <a:prstGeom prst="line">
            <a:avLst/>
          </a:prstGeom>
          <a:noFill/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Box 17"/>
          <p:cNvSpPr txBox="1"/>
          <p:nvPr/>
        </p:nvSpPr>
        <p:spPr>
          <a:xfrm>
            <a:off x="7908692" y="1871721"/>
            <a:ext cx="4281123" cy="21082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cs typeface="Arial"/>
              </a:rPr>
              <a:t>Key reforms</a:t>
            </a:r>
          </a:p>
          <a:p>
            <a:pPr marL="285750" indent="-285750">
              <a:buClr>
                <a:srgbClr val="FFC000"/>
              </a:buClr>
              <a:buFont typeface="Arial" panose="020B0604020202020204" pitchFamily="34" charset="0"/>
              <a:buChar char="•"/>
              <a:defRPr/>
            </a:pPr>
            <a:r>
              <a:rPr lang="en-IE">
                <a:solidFill>
                  <a:srgbClr val="4D4D4D"/>
                </a:solidFill>
              </a:rPr>
              <a:t>Energy: boost on/offshore wind</a:t>
            </a:r>
          </a:p>
          <a:p>
            <a:pPr marL="285750" indent="-285750">
              <a:buClr>
                <a:srgbClr val="FFC000"/>
              </a:buClr>
              <a:buFont typeface="Arial" panose="020B0604020202020204" pitchFamily="34" charset="0"/>
              <a:buChar char="•"/>
              <a:defRPr/>
            </a:pPr>
            <a:r>
              <a:rPr lang="en-IE">
                <a:solidFill>
                  <a:srgbClr val="4D4D4D"/>
                </a:solidFill>
              </a:rPr>
              <a:t>Transport: low-emission vehicles, railways</a:t>
            </a:r>
          </a:p>
          <a:p>
            <a:pPr marL="285750" indent="-285750">
              <a:buClr>
                <a:srgbClr val="FFC000"/>
              </a:buClr>
              <a:buFont typeface="Arial" panose="020B0604020202020204" pitchFamily="34" charset="0"/>
              <a:buChar char="•"/>
              <a:defRPr/>
            </a:pPr>
            <a:r>
              <a:rPr lang="en-IE">
                <a:solidFill>
                  <a:srgbClr val="4D4D4D"/>
                </a:solidFill>
              </a:rPr>
              <a:t>Buildings: reduce heating emissions</a:t>
            </a:r>
            <a:endParaRPr lang="en-US">
              <a:solidFill>
                <a:srgbClr val="4D4D4D"/>
              </a:solidFill>
            </a:endParaRPr>
          </a:p>
          <a:p>
            <a:pPr marL="285750" indent="-285750">
              <a:buClr>
                <a:srgbClr val="FFC000"/>
              </a:buClr>
              <a:buFont typeface="Arial" panose="020B0604020202020204" pitchFamily="34" charset="0"/>
              <a:buChar char="•"/>
              <a:defRPr/>
            </a:pPr>
            <a:r>
              <a:rPr lang="en-IE">
                <a:solidFill>
                  <a:srgbClr val="4D4D4D"/>
                </a:solidFill>
              </a:rPr>
              <a:t>Climate adaptation: sustainable water and better wastewater management</a:t>
            </a: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6515886" y="1802710"/>
            <a:ext cx="586443" cy="673295"/>
          </a:xfrm>
          <a:prstGeom prst="line">
            <a:avLst/>
          </a:prstGeom>
          <a:noFill/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4418862" y="2050472"/>
            <a:ext cx="124787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>
                <a:solidFill>
                  <a:srgbClr val="FFFFFF"/>
                </a:solidFill>
                <a:latin typeface="Arial"/>
              </a:rPr>
              <a:t>43</a:t>
            </a: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%</a:t>
            </a:r>
          </a:p>
        </p:txBody>
      </p:sp>
      <p:sp>
        <p:nvSpPr>
          <p:cNvPr id="21" name="Hexagon 20"/>
          <p:cNvSpPr/>
          <p:nvPr/>
        </p:nvSpPr>
        <p:spPr>
          <a:xfrm>
            <a:off x="5382891" y="3797634"/>
            <a:ext cx="1426217" cy="1229497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111" y="3156569"/>
            <a:ext cx="985054" cy="10800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513" y="2643148"/>
            <a:ext cx="830018" cy="83001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823" y="3138115"/>
            <a:ext cx="982894" cy="107763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032" y="4001373"/>
            <a:ext cx="647632" cy="70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896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Digital transition</a:t>
            </a:r>
          </a:p>
        </p:txBody>
      </p:sp>
      <p:sp>
        <p:nvSpPr>
          <p:cNvPr id="28" name="Hexagon 27"/>
          <p:cNvSpPr/>
          <p:nvPr/>
        </p:nvSpPr>
        <p:spPr>
          <a:xfrm>
            <a:off x="4188941" y="1797407"/>
            <a:ext cx="1426217" cy="1229497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Hexagon 28"/>
          <p:cNvSpPr/>
          <p:nvPr/>
        </p:nvSpPr>
        <p:spPr>
          <a:xfrm>
            <a:off x="5382891" y="2467761"/>
            <a:ext cx="1426217" cy="1229497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Hexagon 29"/>
          <p:cNvSpPr/>
          <p:nvPr/>
        </p:nvSpPr>
        <p:spPr>
          <a:xfrm>
            <a:off x="4188941" y="3138115"/>
            <a:ext cx="1426217" cy="1229497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Hexagon 30"/>
          <p:cNvSpPr/>
          <p:nvPr/>
        </p:nvSpPr>
        <p:spPr>
          <a:xfrm>
            <a:off x="6572238" y="3082509"/>
            <a:ext cx="1426217" cy="1229497"/>
          </a:xfrm>
          <a:prstGeom prst="hexag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315" y="4102439"/>
            <a:ext cx="726679" cy="726679"/>
          </a:xfrm>
          <a:prstGeom prst="rect">
            <a:avLst/>
          </a:prstGeom>
        </p:spPr>
      </p:pic>
      <p:cxnSp>
        <p:nvCxnSpPr>
          <p:cNvPr id="35" name="Straight Connector 34"/>
          <p:cNvCxnSpPr/>
          <p:nvPr/>
        </p:nvCxnSpPr>
        <p:spPr bwMode="auto">
          <a:xfrm flipH="1" flipV="1">
            <a:off x="7928820" y="3820044"/>
            <a:ext cx="3785149" cy="24696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8811135" y="3852983"/>
            <a:ext cx="3380865" cy="21082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b="1">
                <a:latin typeface="Arial"/>
                <a:cs typeface="Arial"/>
              </a:rPr>
              <a:t>Sector-specific actions</a:t>
            </a: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pt-PT" err="1"/>
              <a:t>Public</a:t>
            </a:r>
            <a:r>
              <a:rPr lang="pt-PT"/>
              <a:t> </a:t>
            </a:r>
            <a:r>
              <a:rPr lang="pt-PT" err="1"/>
              <a:t>administration</a:t>
            </a:r>
            <a:endParaRPr lang="cs-CZ"/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cs-CZ" err="1">
                <a:cs typeface="Arial"/>
              </a:rPr>
              <a:t>Healthcare</a:t>
            </a:r>
            <a:endParaRPr lang="cs-CZ">
              <a:cs typeface="Arial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pt-PT" err="1">
                <a:cs typeface="Arial"/>
              </a:rPr>
              <a:t>Transport</a:t>
            </a:r>
            <a:endParaRPr lang="pt-PT">
              <a:cs typeface="Arial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pt-PT">
                <a:cs typeface="Arial"/>
              </a:rPr>
              <a:t>Agri-</a:t>
            </a:r>
            <a:r>
              <a:rPr lang="pt-PT" err="1">
                <a:cs typeface="Arial"/>
              </a:rPr>
              <a:t>food</a:t>
            </a:r>
            <a:endParaRPr lang="pt-PT">
              <a:cs typeface="Arial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pt-PT" err="1">
                <a:cs typeface="Arial"/>
              </a:rPr>
              <a:t>Innovation</a:t>
            </a:r>
            <a:endParaRPr lang="pt-PT">
              <a:cs typeface="Arial"/>
            </a:endParaRP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pt-PT" err="1">
                <a:cs typeface="Arial"/>
              </a:rPr>
              <a:t>Education</a:t>
            </a:r>
            <a:endParaRPr lang="cs-CZ">
              <a:cs typeface="Arial"/>
            </a:endParaRPr>
          </a:p>
        </p:txBody>
      </p:sp>
      <p:cxnSp>
        <p:nvCxnSpPr>
          <p:cNvPr id="37" name="Straight Connector 36"/>
          <p:cNvCxnSpPr/>
          <p:nvPr/>
        </p:nvCxnSpPr>
        <p:spPr bwMode="auto">
          <a:xfrm>
            <a:off x="1251936" y="2085510"/>
            <a:ext cx="3082276" cy="0"/>
          </a:xfrm>
          <a:prstGeom prst="line">
            <a:avLst/>
          </a:prstGeom>
          <a:noFill/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8" name="TextBox 37"/>
          <p:cNvSpPr txBox="1"/>
          <p:nvPr/>
        </p:nvSpPr>
        <p:spPr>
          <a:xfrm>
            <a:off x="1215512" y="2134938"/>
            <a:ext cx="2418127" cy="158504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>
                <a:latin typeface="Arial"/>
                <a:cs typeface="Arial"/>
              </a:rPr>
              <a:t>More than </a:t>
            </a:r>
            <a:r>
              <a:rPr lang="en-GB" sz="2000" b="1">
                <a:solidFill>
                  <a:srgbClr val="FFC000"/>
                </a:solidFill>
                <a:latin typeface="Arial"/>
                <a:cs typeface="Arial"/>
              </a:rPr>
              <a:t>2</a:t>
            </a:r>
            <a:r>
              <a:rPr lang="pt-PT" sz="2000" b="1">
                <a:solidFill>
                  <a:srgbClr val="FFC000"/>
                </a:solidFill>
                <a:latin typeface="Arial"/>
                <a:cs typeface="Arial"/>
              </a:rPr>
              <a:t>1</a:t>
            </a:r>
            <a:r>
              <a:rPr lang="en-GB" sz="2000" b="1">
                <a:solidFill>
                  <a:srgbClr val="FFC000"/>
                </a:solidFill>
                <a:latin typeface="Arial"/>
                <a:cs typeface="Arial"/>
              </a:rPr>
              <a:t>%</a:t>
            </a:r>
            <a:r>
              <a:rPr lang="en-GB" b="1">
                <a:latin typeface="Arial"/>
                <a:cs typeface="Arial"/>
              </a:rPr>
              <a:t> </a:t>
            </a:r>
            <a:r>
              <a:rPr lang="en-GB">
                <a:latin typeface="Arial"/>
                <a:cs typeface="Arial"/>
              </a:rPr>
              <a:t>of plan</a:t>
            </a:r>
            <a:r>
              <a:rPr lang="en-GB" b="1">
                <a:latin typeface="Arial"/>
                <a:cs typeface="Arial"/>
              </a:rPr>
              <a:t> </a:t>
            </a:r>
            <a:r>
              <a:rPr lang="en-GB">
                <a:latin typeface="Arial"/>
                <a:cs typeface="Arial"/>
              </a:rPr>
              <a:t>allocation supports </a:t>
            </a:r>
            <a:r>
              <a:rPr lang="en-GB" b="1">
                <a:latin typeface="Arial"/>
                <a:cs typeface="Arial"/>
              </a:rPr>
              <a:t>digital </a:t>
            </a:r>
            <a:r>
              <a:rPr lang="en-GB">
                <a:latin typeface="Arial"/>
                <a:cs typeface="Arial"/>
              </a:rPr>
              <a:t>objectives</a:t>
            </a:r>
            <a:endParaRPr lang="en-IE">
              <a:latin typeface="Arial"/>
              <a:cs typeface="Arial"/>
            </a:endParaRPr>
          </a:p>
          <a:p>
            <a:endParaRPr lang="en-GB"/>
          </a:p>
        </p:txBody>
      </p:sp>
      <p:cxnSp>
        <p:nvCxnSpPr>
          <p:cNvPr id="39" name="Straight Connector 38"/>
          <p:cNvCxnSpPr/>
          <p:nvPr/>
        </p:nvCxnSpPr>
        <p:spPr bwMode="auto">
          <a:xfrm>
            <a:off x="1251043" y="4027891"/>
            <a:ext cx="3083169" cy="0"/>
          </a:xfrm>
          <a:prstGeom prst="lin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Connector 41"/>
          <p:cNvCxnSpPr/>
          <p:nvPr/>
        </p:nvCxnSpPr>
        <p:spPr bwMode="auto">
          <a:xfrm flipH="1">
            <a:off x="7081552" y="1794466"/>
            <a:ext cx="4662346" cy="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TextBox 42"/>
          <p:cNvSpPr txBox="1"/>
          <p:nvPr/>
        </p:nvSpPr>
        <p:spPr>
          <a:xfrm>
            <a:off x="7853747" y="1797407"/>
            <a:ext cx="3860222" cy="18312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b="1">
                <a:latin typeface="Arial"/>
                <a:cs typeface="Arial"/>
              </a:rPr>
              <a:t>Key reforms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IE">
                <a:cs typeface="Arial"/>
              </a:rPr>
              <a:t>Roll-out of high-speed broadband networks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IE">
                <a:cs typeface="Arial"/>
              </a:rPr>
              <a:t>Reform in digitalisation of education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IE">
                <a:cs typeface="Arial"/>
              </a:rPr>
              <a:t>Public administration </a:t>
            </a:r>
          </a:p>
        </p:txBody>
      </p:sp>
      <p:cxnSp>
        <p:nvCxnSpPr>
          <p:cNvPr id="44" name="Straight Connector 43"/>
          <p:cNvCxnSpPr>
            <a:endCxn id="29" idx="5"/>
          </p:cNvCxnSpPr>
          <p:nvPr/>
        </p:nvCxnSpPr>
        <p:spPr>
          <a:xfrm flipH="1">
            <a:off x="6501734" y="1794466"/>
            <a:ext cx="586443" cy="673295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TextBox 44"/>
          <p:cNvSpPr txBox="1"/>
          <p:nvPr/>
        </p:nvSpPr>
        <p:spPr>
          <a:xfrm>
            <a:off x="4418862" y="2050472"/>
            <a:ext cx="124787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>
                <a:solidFill>
                  <a:schemeClr val="bg1"/>
                </a:solidFill>
              </a:rPr>
              <a:t>21%</a:t>
            </a:r>
          </a:p>
        </p:txBody>
      </p:sp>
      <p:sp>
        <p:nvSpPr>
          <p:cNvPr id="46" name="Hexagon 45"/>
          <p:cNvSpPr/>
          <p:nvPr/>
        </p:nvSpPr>
        <p:spPr>
          <a:xfrm>
            <a:off x="5382891" y="3797634"/>
            <a:ext cx="1426217" cy="1229497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8" name="Straight Connector 47"/>
          <p:cNvCxnSpPr/>
          <p:nvPr/>
        </p:nvCxnSpPr>
        <p:spPr bwMode="auto">
          <a:xfrm flipV="1">
            <a:off x="5360133" y="5470717"/>
            <a:ext cx="2687782" cy="1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9" name="TextBox 48"/>
          <p:cNvSpPr txBox="1"/>
          <p:nvPr/>
        </p:nvSpPr>
        <p:spPr>
          <a:xfrm>
            <a:off x="5173235" y="5522888"/>
            <a:ext cx="4846219" cy="10002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b="1">
                <a:latin typeface="Arial"/>
                <a:cs typeface="Arial"/>
              </a:rPr>
              <a:t>Cross-border projects</a:t>
            </a:r>
          </a:p>
          <a:p>
            <a:pPr marL="285750" indent="-285750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GB"/>
              <a:t>Next Generation Cloud and Edge Infrastructure and Services</a:t>
            </a:r>
            <a:endParaRPr lang="en-GB">
              <a:solidFill>
                <a:srgbClr val="4D4D4D"/>
              </a:solidFill>
              <a:cs typeface="Arial"/>
            </a:endParaRPr>
          </a:p>
        </p:txBody>
      </p:sp>
      <p:cxnSp>
        <p:nvCxnSpPr>
          <p:cNvPr id="50" name="Straight Connector 49"/>
          <p:cNvCxnSpPr>
            <a:cxnSpLocks/>
            <a:endCxn id="46" idx="2"/>
          </p:cNvCxnSpPr>
          <p:nvPr/>
        </p:nvCxnSpPr>
        <p:spPr>
          <a:xfrm flipV="1">
            <a:off x="5360133" y="5027131"/>
            <a:ext cx="330132" cy="451830"/>
          </a:xfrm>
          <a:prstGeom prst="line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74" name="Picture 7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358" y="3207445"/>
            <a:ext cx="985054" cy="1080000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612" y="4056205"/>
            <a:ext cx="709987" cy="709987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616" y="2643324"/>
            <a:ext cx="830018" cy="83001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990" y="3327725"/>
            <a:ext cx="726679" cy="72667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214617" y="4114930"/>
            <a:ext cx="3789265" cy="21082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1" i="0" u="none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cs typeface="Arial"/>
              </a:rPr>
              <a:t>Key investments</a:t>
            </a:r>
          </a:p>
          <a:p>
            <a:pPr marL="285750" indent="-285750">
              <a:buClr>
                <a:srgbClr val="4BC5DE"/>
              </a:buClr>
              <a:buFont typeface="Arial" panose="020B0604020202020204" pitchFamily="34" charset="0"/>
              <a:buChar char="•"/>
              <a:defRPr/>
            </a:pPr>
            <a:r>
              <a:rPr lang="en-IE">
                <a:solidFill>
                  <a:srgbClr val="4D4D4D"/>
                </a:solidFill>
              </a:rPr>
              <a:t>Connectivity - €2.6 </a:t>
            </a:r>
            <a:r>
              <a:rPr lang="en-IE" err="1">
                <a:solidFill>
                  <a:srgbClr val="4D4D4D"/>
                </a:solidFill>
              </a:rPr>
              <a:t>bn</a:t>
            </a:r>
            <a:endParaRPr lang="en-IE">
              <a:solidFill>
                <a:srgbClr val="4D4D4D"/>
              </a:solidFill>
              <a:cs typeface="Arial"/>
            </a:endParaRPr>
          </a:p>
          <a:p>
            <a:pPr marL="285750" indent="-285750">
              <a:buClr>
                <a:srgbClr val="4BC5DE"/>
              </a:buClr>
              <a:buFont typeface="Arial" panose="020B0604020202020204" pitchFamily="34" charset="0"/>
              <a:buChar char="•"/>
              <a:defRPr/>
            </a:pPr>
            <a:r>
              <a:rPr lang="en-IE">
                <a:solidFill>
                  <a:srgbClr val="4D4D4D"/>
                </a:solidFill>
              </a:rPr>
              <a:t>Digital skills - €734 </a:t>
            </a:r>
            <a:r>
              <a:rPr lang="en-IE" err="1">
                <a:solidFill>
                  <a:srgbClr val="4D4D4D"/>
                </a:solidFill>
              </a:rPr>
              <a:t>mn</a:t>
            </a:r>
            <a:endParaRPr lang="en-IE"/>
          </a:p>
          <a:p>
            <a:pPr marL="285750" indent="-285750">
              <a:buClr>
                <a:srgbClr val="4BC5DE"/>
              </a:buClr>
              <a:buFont typeface="Arial" panose="020B0604020202020204" pitchFamily="34" charset="0"/>
              <a:buChar char="•"/>
              <a:defRPr/>
            </a:pPr>
            <a:r>
              <a:rPr lang="en-IE">
                <a:solidFill>
                  <a:srgbClr val="4D4D4D"/>
                </a:solidFill>
                <a:latin typeface="Arial"/>
              </a:rPr>
              <a:t>E-services - </a:t>
            </a:r>
            <a:r>
              <a:rPr lang="en-IE">
                <a:solidFill>
                  <a:srgbClr val="4D4D4D"/>
                </a:solidFill>
              </a:rPr>
              <a:t>€</a:t>
            </a:r>
            <a:r>
              <a:rPr lang="en-IE">
                <a:solidFill>
                  <a:srgbClr val="4D4D4D"/>
                </a:solidFill>
                <a:latin typeface="Arial"/>
              </a:rPr>
              <a:t>420 </a:t>
            </a:r>
            <a:r>
              <a:rPr lang="en-IE" err="1">
                <a:solidFill>
                  <a:srgbClr val="4D4D4D"/>
                </a:solidFill>
                <a:latin typeface="Arial"/>
              </a:rPr>
              <a:t>mn</a:t>
            </a:r>
            <a:endParaRPr lang="en-IE"/>
          </a:p>
          <a:p>
            <a:pPr marL="285750" indent="-285750">
              <a:buClr>
                <a:srgbClr val="4BC5DE"/>
              </a:buClr>
              <a:buFont typeface="Arial" panose="020B0604020202020204" pitchFamily="34" charset="0"/>
              <a:buChar char="•"/>
              <a:defRPr/>
            </a:pPr>
            <a:r>
              <a:rPr lang="en-IE">
                <a:solidFill>
                  <a:srgbClr val="4D4D4D"/>
                </a:solidFill>
                <a:latin typeface="Arial"/>
              </a:rPr>
              <a:t>Cybersecurity - €443 </a:t>
            </a:r>
            <a:r>
              <a:rPr lang="en-IE" err="1">
                <a:solidFill>
                  <a:srgbClr val="4D4D4D"/>
                </a:solidFill>
                <a:latin typeface="Arial"/>
              </a:rPr>
              <a:t>mn</a:t>
            </a:r>
            <a:endParaRPr lang="en-IE"/>
          </a:p>
          <a:p>
            <a:pPr>
              <a:buClr>
                <a:srgbClr val="4BC5DE"/>
              </a:buClr>
              <a:defRPr/>
            </a:pPr>
            <a:endParaRPr lang="en-IE"/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834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Resilience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74560" y="1882269"/>
            <a:ext cx="10501663" cy="4273274"/>
            <a:chOff x="874560" y="1882269"/>
            <a:chExt cx="10501663" cy="4273274"/>
          </a:xfrm>
        </p:grpSpPr>
        <p:grpSp>
          <p:nvGrpSpPr>
            <p:cNvPr id="7" name="Group 6"/>
            <p:cNvGrpSpPr/>
            <p:nvPr/>
          </p:nvGrpSpPr>
          <p:grpSpPr>
            <a:xfrm>
              <a:off x="4619768" y="2518106"/>
              <a:ext cx="1451212" cy="1451212"/>
              <a:chOff x="4619768" y="1999491"/>
              <a:chExt cx="1451212" cy="1451212"/>
            </a:xfrm>
          </p:grpSpPr>
          <p:sp>
            <p:nvSpPr>
              <p:cNvPr id="33" name="Teardrop 32"/>
              <p:cNvSpPr/>
              <p:nvPr/>
            </p:nvSpPr>
            <p:spPr>
              <a:xfrm flipV="1">
                <a:off x="4619768" y="1999491"/>
                <a:ext cx="1451212" cy="1451212"/>
              </a:xfrm>
              <a:prstGeom prst="teardrop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5120365" y="2449194"/>
                <a:ext cx="47084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E" sz="3600" b="1">
                    <a:solidFill>
                      <a:schemeClr val="tx2"/>
                    </a:solidFill>
                  </a:rPr>
                  <a:t>S</a:t>
                </a:r>
                <a:endParaRPr lang="en-GB" sz="3600" b="1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6123296" y="2518106"/>
              <a:ext cx="1451212" cy="1451212"/>
              <a:chOff x="6123296" y="1999491"/>
              <a:chExt cx="1451212" cy="1451212"/>
            </a:xfrm>
          </p:grpSpPr>
          <p:sp>
            <p:nvSpPr>
              <p:cNvPr id="31" name="Teardrop 30"/>
              <p:cNvSpPr/>
              <p:nvPr/>
            </p:nvSpPr>
            <p:spPr>
              <a:xfrm flipH="1" flipV="1">
                <a:off x="6123296" y="1999491"/>
                <a:ext cx="1451212" cy="1451212"/>
              </a:xfrm>
              <a:prstGeom prst="teardrop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6599832" y="2463132"/>
                <a:ext cx="47084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GB" sz="3600" b="1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4619768" y="4012201"/>
              <a:ext cx="1451212" cy="1451212"/>
              <a:chOff x="4619768" y="3493586"/>
              <a:chExt cx="1451212" cy="1451212"/>
            </a:xfrm>
          </p:grpSpPr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17565" y="3778406"/>
                <a:ext cx="855618" cy="853214"/>
              </a:xfrm>
              <a:prstGeom prst="rect">
                <a:avLst/>
              </a:prstGeom>
            </p:spPr>
          </p:pic>
          <p:sp>
            <p:nvSpPr>
              <p:cNvPr id="30" name="Teardrop 29"/>
              <p:cNvSpPr/>
              <p:nvPr/>
            </p:nvSpPr>
            <p:spPr>
              <a:xfrm>
                <a:off x="4619768" y="3493586"/>
                <a:ext cx="1451212" cy="1451212"/>
              </a:xfrm>
              <a:prstGeom prst="teardrop">
                <a:avLst/>
              </a:prstGeom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6123296" y="4012201"/>
              <a:ext cx="1451212" cy="1451212"/>
              <a:chOff x="6123296" y="3493586"/>
              <a:chExt cx="1451212" cy="1451212"/>
            </a:xfrm>
          </p:grpSpPr>
          <p:sp>
            <p:nvSpPr>
              <p:cNvPr id="27" name="Teardrop 26"/>
              <p:cNvSpPr/>
              <p:nvPr/>
            </p:nvSpPr>
            <p:spPr>
              <a:xfrm flipH="1">
                <a:off x="6123296" y="3493586"/>
                <a:ext cx="1451212" cy="1451212"/>
              </a:xfrm>
              <a:prstGeom prst="teardrop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6599830" y="3922791"/>
                <a:ext cx="47084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E" sz="3600" b="1">
                    <a:solidFill>
                      <a:schemeClr val="accent5"/>
                    </a:solidFill>
                  </a:rPr>
                  <a:t>T</a:t>
                </a:r>
                <a:endParaRPr lang="en-GB" sz="3600" b="1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7361983" y="2251601"/>
              <a:ext cx="3781414" cy="479030"/>
              <a:chOff x="7361983" y="1732986"/>
              <a:chExt cx="3781414" cy="479030"/>
            </a:xfrm>
          </p:grpSpPr>
          <p:cxnSp>
            <p:nvCxnSpPr>
              <p:cNvPr id="25" name="Straight Connector 24"/>
              <p:cNvCxnSpPr/>
              <p:nvPr/>
            </p:nvCxnSpPr>
            <p:spPr>
              <a:xfrm flipV="1">
                <a:off x="7361983" y="1732986"/>
                <a:ext cx="321707" cy="47903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7683690" y="1732986"/>
                <a:ext cx="3459707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/>
            <p:cNvSpPr txBox="1"/>
            <p:nvPr/>
          </p:nvSpPr>
          <p:spPr>
            <a:xfrm>
              <a:off x="7878534" y="2268097"/>
              <a:ext cx="3497689" cy="175432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285750" indent="-285750"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IE" dirty="0"/>
                <a:t>Digitalisation </a:t>
              </a:r>
              <a:endParaRPr lang="en-IE"/>
            </a:p>
            <a:p>
              <a:pPr marL="285750" indent="-285750"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IE" dirty="0">
                  <a:cs typeface="Arial"/>
                </a:rPr>
                <a:t>Reform of hospitals and investments in new medical equipment </a:t>
              </a:r>
            </a:p>
            <a:p>
              <a:pPr marL="285750" indent="-285750"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IE" dirty="0">
                  <a:cs typeface="Arial"/>
                </a:rPr>
                <a:t>Better public employment services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925386" y="1882269"/>
              <a:ext cx="34205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1000"/>
                </a:spcAft>
              </a:pPr>
              <a:r>
                <a:rPr lang="en-US" b="1">
                  <a:solidFill>
                    <a:schemeClr val="accent2"/>
                  </a:solidFill>
                </a:rPr>
                <a:t>A more resilient public sector</a:t>
              </a:r>
              <a:endParaRPr lang="en-IE" b="1">
                <a:solidFill>
                  <a:schemeClr val="accent2"/>
                </a:solidFill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7485797" y="4363852"/>
              <a:ext cx="365760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/>
          </p:nvSpPr>
          <p:spPr>
            <a:xfrm>
              <a:off x="7925385" y="3994520"/>
              <a:ext cx="19928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1000"/>
                </a:spcAft>
              </a:pPr>
              <a:r>
                <a:rPr lang="en-IE" b="1">
                  <a:solidFill>
                    <a:schemeClr val="accent5"/>
                  </a:solidFill>
                </a:rPr>
                <a:t>Social </a:t>
              </a:r>
              <a:r>
                <a:rPr lang="pl-PL" b="1" err="1">
                  <a:solidFill>
                    <a:schemeClr val="accent5"/>
                  </a:solidFill>
                </a:rPr>
                <a:t>resilience</a:t>
              </a:r>
              <a:endParaRPr lang="en-US" b="1">
                <a:solidFill>
                  <a:schemeClr val="accent5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925386" y="4490266"/>
              <a:ext cx="3353916" cy="147732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285750" indent="-285750">
                <a:buClr>
                  <a:schemeClr val="accent5"/>
                </a:buClr>
                <a:buFont typeface="Arial" panose="020B0604020202020204" pitchFamily="34" charset="0"/>
                <a:buChar char="•"/>
              </a:pPr>
              <a:r>
                <a:rPr lang="en-IE"/>
                <a:t>Equal access to education</a:t>
              </a:r>
              <a:endParaRPr lang="en-US"/>
            </a:p>
            <a:p>
              <a:pPr marL="285750" indent="-285750">
                <a:buClr>
                  <a:schemeClr val="accent5"/>
                </a:buClr>
                <a:buFont typeface="Arial" panose="020B0604020202020204" pitchFamily="34" charset="0"/>
                <a:buChar char="•"/>
              </a:pPr>
              <a:r>
                <a:rPr lang="en-IE">
                  <a:cs typeface="Arial"/>
                </a:rPr>
                <a:t>Expansion of childcare and long-term care facilities</a:t>
              </a:r>
            </a:p>
            <a:p>
              <a:pPr marL="285750" indent="-285750">
                <a:buClr>
                  <a:schemeClr val="accent5"/>
                </a:buClr>
                <a:buFont typeface="Arial" panose="020B0604020202020204" pitchFamily="34" charset="0"/>
                <a:buChar char="•"/>
              </a:pPr>
              <a:r>
                <a:rPr lang="en-IE">
                  <a:cs typeface="Arial"/>
                </a:rPr>
                <a:t>Modernisation of vocational education and training</a:t>
              </a:r>
              <a:endParaRPr lang="en-IE"/>
            </a:p>
          </p:txBody>
        </p:sp>
        <p:grpSp>
          <p:nvGrpSpPr>
            <p:cNvPr id="17" name="Group 16"/>
            <p:cNvGrpSpPr/>
            <p:nvPr/>
          </p:nvGrpSpPr>
          <p:grpSpPr>
            <a:xfrm flipH="1">
              <a:off x="1070519" y="2251601"/>
              <a:ext cx="3781414" cy="479030"/>
              <a:chOff x="7361983" y="1732986"/>
              <a:chExt cx="3781414" cy="479030"/>
            </a:xfrm>
          </p:grpSpPr>
          <p:cxnSp>
            <p:nvCxnSpPr>
              <p:cNvPr id="23" name="Straight Connector 22"/>
              <p:cNvCxnSpPr/>
              <p:nvPr/>
            </p:nvCxnSpPr>
            <p:spPr>
              <a:xfrm flipV="1">
                <a:off x="7361983" y="1732986"/>
                <a:ext cx="321707" cy="47903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7683690" y="1732986"/>
                <a:ext cx="3459707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Rectangle 17"/>
            <p:cNvSpPr/>
            <p:nvPr/>
          </p:nvSpPr>
          <p:spPr>
            <a:xfrm>
              <a:off x="1070519" y="1882269"/>
              <a:ext cx="25955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1000"/>
                </a:spcAft>
              </a:pPr>
              <a:r>
                <a:rPr lang="en-IE" b="1">
                  <a:solidFill>
                    <a:schemeClr val="tx2"/>
                  </a:solidFill>
                </a:rPr>
                <a:t>Companies and SMEs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 flipH="1">
              <a:off x="971572" y="4930320"/>
              <a:ext cx="365760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/>
            <p:nvPr/>
          </p:nvSpPr>
          <p:spPr>
            <a:xfrm>
              <a:off x="874560" y="4585882"/>
              <a:ext cx="394210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1000"/>
                </a:spcAft>
              </a:pPr>
              <a:r>
                <a:rPr lang="en-IE" b="1">
                  <a:solidFill>
                    <a:schemeClr val="accent3"/>
                  </a:solidFill>
                </a:rPr>
                <a:t>Improving business environment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21515" y="4955214"/>
              <a:ext cx="4178489" cy="120032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285750" indent="-285750">
                <a:buClr>
                  <a:schemeClr val="accent3"/>
                </a:buClr>
                <a:buFont typeface="Arial" panose="020B0604020202020204" pitchFamily="34" charset="0"/>
                <a:buChar char="•"/>
              </a:pPr>
              <a:r>
                <a:rPr lang="en-IE"/>
                <a:t>Better law-making process</a:t>
              </a:r>
            </a:p>
            <a:p>
              <a:pPr marL="285750" indent="-285750">
                <a:buClr>
                  <a:schemeClr val="accent3"/>
                </a:buClr>
                <a:buFont typeface="Arial" panose="020B0604020202020204" pitchFamily="34" charset="0"/>
                <a:buChar char="•"/>
              </a:pPr>
              <a:r>
                <a:rPr lang="en-IE"/>
                <a:t>Strengthened judicial independence</a:t>
              </a:r>
            </a:p>
            <a:p>
              <a:pPr marL="285750" indent="-285750">
                <a:buClr>
                  <a:schemeClr val="accent3"/>
                </a:buClr>
                <a:buFont typeface="Arial" panose="020B0604020202020204" pitchFamily="34" charset="0"/>
                <a:buChar char="•"/>
              </a:pPr>
              <a:r>
                <a:rPr lang="en-IE"/>
                <a:t>Expansion of investment zones</a:t>
              </a:r>
            </a:p>
            <a:p>
              <a:pPr marL="285750" indent="-285750">
                <a:buClr>
                  <a:schemeClr val="accent3"/>
                </a:buClr>
                <a:buFont typeface="Arial" panose="020B0604020202020204" pitchFamily="34" charset="0"/>
                <a:buChar char="•"/>
              </a:pPr>
              <a:r>
                <a:rPr lang="en-IE">
                  <a:cs typeface="Arial"/>
                </a:rPr>
                <a:t>Reform of spatial planning laws</a:t>
              </a:r>
            </a:p>
          </p:txBody>
        </p:sp>
      </p:grpSp>
      <p:pic>
        <p:nvPicPr>
          <p:cNvPr id="39" name="Picture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915" y="2789924"/>
            <a:ext cx="836425" cy="836425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095" y="4179186"/>
            <a:ext cx="985263" cy="107892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349" y="2669321"/>
            <a:ext cx="982894" cy="107763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446" y="4079575"/>
            <a:ext cx="982894" cy="107763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1126431" y="2327008"/>
            <a:ext cx="3453969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IE">
                <a:cs typeface="Arial"/>
              </a:rPr>
              <a:t>Support for up/reskilling</a:t>
            </a: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IE">
                <a:cs typeface="Arial"/>
              </a:rPr>
              <a:t>Support research &amp; innovation</a:t>
            </a: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IE">
                <a:cs typeface="Arial"/>
              </a:rPr>
              <a:t>Support to </a:t>
            </a:r>
            <a:r>
              <a:rPr lang="en-IE" err="1">
                <a:cs typeface="Arial"/>
              </a:rPr>
              <a:t>HoReCa</a:t>
            </a:r>
            <a:r>
              <a:rPr lang="en-IE">
                <a:cs typeface="Arial"/>
              </a:rPr>
              <a:t>, tourism and creative sectors</a:t>
            </a: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GB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3689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DCA2E9-6D72-BBA6-7884-3629BA7D6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613" y="1651917"/>
            <a:ext cx="11508746" cy="112994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800">
                <a:ea typeface="+mn-lt"/>
                <a:cs typeface="+mn-lt"/>
              </a:rPr>
              <a:t>The PL plan, as submitted in May 2020, </a:t>
            </a:r>
            <a:r>
              <a:rPr lang="en-US" sz="1800" b="1">
                <a:ea typeface="+mn-lt"/>
                <a:cs typeface="+mn-lt"/>
              </a:rPr>
              <a:t>did not include any measure related to the rule of law</a:t>
            </a:r>
            <a:r>
              <a:rPr lang="en-US" sz="1800">
                <a:ea typeface="+mn-lt"/>
                <a:cs typeface="+mn-lt"/>
              </a:rPr>
              <a:t>.</a:t>
            </a:r>
            <a:endParaRPr lang="en-US" sz="1800">
              <a:cs typeface="Arial"/>
            </a:endParaRPr>
          </a:p>
          <a:p>
            <a:pPr algn="just"/>
            <a:r>
              <a:rPr lang="en-US" sz="1800">
                <a:ea typeface="+mn-lt"/>
                <a:cs typeface="+mn-lt"/>
              </a:rPr>
              <a:t>To address the Council recommendation on the investment climate and to protect the EU's financial interests, the plan now contains 3 milestones to strengthen important aspects of the independence of the judiciary:</a:t>
            </a:r>
            <a:endParaRPr lang="en-US" sz="1800">
              <a:cs typeface="Arial"/>
            </a:endParaRPr>
          </a:p>
          <a:p>
            <a:endParaRPr lang="en-US"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42056E-7241-7377-AF3D-14AF5AE474AD}"/>
              </a:ext>
            </a:extLst>
          </p:cNvPr>
          <p:cNvSpPr txBox="1"/>
          <p:nvPr/>
        </p:nvSpPr>
        <p:spPr>
          <a:xfrm>
            <a:off x="750711" y="3049155"/>
            <a:ext cx="3376800" cy="2109600"/>
          </a:xfrm>
          <a:prstGeom prst="rect">
            <a:avLst/>
          </a:prstGeom>
          <a:noFill/>
          <a:ln w="12700">
            <a:solidFill>
              <a:srgbClr val="023B7A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/>
              <a:t>Milestone</a:t>
            </a:r>
            <a:r>
              <a:rPr lang="en-US" b="1">
                <a:ea typeface="+mn-lt"/>
                <a:cs typeface="+mn-lt"/>
              </a:rPr>
              <a:t> 1 - Q2 2022</a:t>
            </a:r>
            <a:endParaRPr lang="en-US">
              <a:cs typeface="Arial"/>
            </a:endParaRPr>
          </a:p>
          <a:p>
            <a:pPr algn="ctr"/>
            <a:endParaRPr lang="en-US" b="1">
              <a:ea typeface="+mn-lt"/>
              <a:cs typeface="+mn-lt"/>
            </a:endParaRPr>
          </a:p>
          <a:p>
            <a:pPr algn="ctr"/>
            <a:r>
              <a:rPr lang="en-US">
                <a:ea typeface="+mn-lt"/>
                <a:cs typeface="+mn-lt"/>
              </a:rPr>
              <a:t>reform of the </a:t>
            </a:r>
            <a:r>
              <a:rPr lang="en-US" b="1">
                <a:ea typeface="+mn-lt"/>
                <a:cs typeface="+mn-lt"/>
              </a:rPr>
              <a:t>disciplinary regime for judges</a:t>
            </a:r>
            <a:r>
              <a:rPr lang="en-US">
                <a:ea typeface="+mn-lt"/>
                <a:cs typeface="+mn-lt"/>
              </a:rPr>
              <a:t>, with a new body and new grounds for disciplinary liability</a:t>
            </a:r>
          </a:p>
          <a:p>
            <a:pPr algn="ctr"/>
            <a:endParaRPr lang="en-US"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581C70-1BD8-2C45-4BEE-194B08CB9A07}"/>
              </a:ext>
            </a:extLst>
          </p:cNvPr>
          <p:cNvSpPr txBox="1"/>
          <p:nvPr/>
        </p:nvSpPr>
        <p:spPr>
          <a:xfrm>
            <a:off x="4361631" y="3103182"/>
            <a:ext cx="3364521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ea typeface="+mn-lt"/>
                <a:cs typeface="+mn-lt"/>
              </a:rPr>
              <a:t>Milestone 2 - Q2 2022</a:t>
            </a:r>
            <a:endParaRPr lang="en-US"/>
          </a:p>
          <a:p>
            <a:pPr algn="ctr"/>
            <a:endParaRPr lang="en-US" b="1">
              <a:ea typeface="+mn-lt"/>
              <a:cs typeface="+mn-lt"/>
            </a:endParaRPr>
          </a:p>
          <a:p>
            <a:pPr algn="ctr"/>
            <a:r>
              <a:rPr lang="en-US" b="1">
                <a:ea typeface="+mn-lt"/>
                <a:cs typeface="+mn-lt"/>
              </a:rPr>
              <a:t>review proceedings for judges</a:t>
            </a:r>
            <a:r>
              <a:rPr lang="en-US">
                <a:ea typeface="+mn-lt"/>
                <a:cs typeface="+mn-lt"/>
              </a:rPr>
              <a:t> affected by rulings of the problematic Disciplinary Chamber of the Supreme Court</a:t>
            </a:r>
            <a:endParaRPr lang="en-US"/>
          </a:p>
          <a:p>
            <a:pPr algn="l"/>
            <a:endParaRPr lang="en-US">
              <a:cs typeface="Arial"/>
            </a:endParaRPr>
          </a:p>
        </p:txBody>
      </p:sp>
      <p:pic>
        <p:nvPicPr>
          <p:cNvPr id="6" name="Picture 6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38AB150C-1DAF-A767-A9BD-D9BEDC6465D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023B7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527539" y="5156317"/>
            <a:ext cx="7373815" cy="4723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DB223B5-2E89-3B59-1EEF-7481DFD5D77D}"/>
              </a:ext>
            </a:extLst>
          </p:cNvPr>
          <p:cNvSpPr txBox="1"/>
          <p:nvPr/>
        </p:nvSpPr>
        <p:spPr>
          <a:xfrm>
            <a:off x="8407509" y="3103182"/>
            <a:ext cx="2743200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en-IE" sz="1800" b="1">
                <a:latin typeface="Arial"/>
              </a:rPr>
              <a:t>Milestone 3 - Q4 2023</a:t>
            </a:r>
          </a:p>
          <a:p>
            <a:pPr algn="ctr"/>
            <a:endParaRPr lang="en-IE" b="1">
              <a:latin typeface="Arial"/>
            </a:endParaRPr>
          </a:p>
          <a:p>
            <a:pPr algn="ctr" rtl="0"/>
            <a:r>
              <a:rPr lang="en-IE" b="1">
                <a:latin typeface="Arial"/>
              </a:rPr>
              <a:t>ex-post check t</a:t>
            </a:r>
            <a:r>
              <a:rPr lang="en-IE" sz="1800">
                <a:latin typeface="Arial"/>
              </a:rPr>
              <a:t>o ensure completion of the review proceedings</a:t>
            </a:r>
            <a:endParaRPr lang="en-IE" sz="1800">
              <a:latin typeface="Arial"/>
              <a:cs typeface="Arial"/>
            </a:endParaRPr>
          </a:p>
          <a:p>
            <a:pPr algn="ctr"/>
            <a:endParaRPr lang="en-IE"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C4CEDB-BB03-084D-12FE-534A3B31538D}"/>
              </a:ext>
            </a:extLst>
          </p:cNvPr>
          <p:cNvSpPr txBox="1"/>
          <p:nvPr/>
        </p:nvSpPr>
        <p:spPr>
          <a:xfrm>
            <a:off x="165111" y="5923420"/>
            <a:ext cx="633047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IE" sz="3000">
                <a:solidFill>
                  <a:srgbClr val="FF0000"/>
                </a:solidFill>
                <a:latin typeface="+mn-ea"/>
              </a:rPr>
              <a:t>⚠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5E618F-75B9-903E-8234-3A3BBD439D19}"/>
              </a:ext>
            </a:extLst>
          </p:cNvPr>
          <p:cNvSpPr txBox="1"/>
          <p:nvPr/>
        </p:nvSpPr>
        <p:spPr>
          <a:xfrm>
            <a:off x="801788" y="5878461"/>
            <a:ext cx="736208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ea typeface="+mn-lt"/>
                <a:cs typeface="+mn-lt"/>
              </a:rPr>
              <a:t>Milestones 1 and 2</a:t>
            </a:r>
            <a:r>
              <a:rPr lang="en-US">
                <a:ea typeface="+mn-lt"/>
                <a:cs typeface="+mn-lt"/>
              </a:rPr>
              <a:t> need to be fulfilled </a:t>
            </a:r>
            <a:r>
              <a:rPr lang="en-US" b="1">
                <a:ea typeface="+mn-lt"/>
                <a:cs typeface="+mn-lt"/>
              </a:rPr>
              <a:t>before the 1st payment request </a:t>
            </a:r>
            <a:r>
              <a:rPr lang="en-US">
                <a:ea typeface="+mn-lt"/>
                <a:cs typeface="+mn-lt"/>
              </a:rPr>
              <a:t>and before any funds are disbursed to Poland from the RRF. </a:t>
            </a: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6BC5A6-322F-7496-43AA-D529CE5200B3}"/>
              </a:ext>
            </a:extLst>
          </p:cNvPr>
          <p:cNvSpPr/>
          <p:nvPr/>
        </p:nvSpPr>
        <p:spPr>
          <a:xfrm>
            <a:off x="4356157" y="3051592"/>
            <a:ext cx="3376244" cy="2110153"/>
          </a:xfrm>
          <a:prstGeom prst="rect">
            <a:avLst/>
          </a:prstGeom>
          <a:noFill/>
          <a:ln>
            <a:solidFill>
              <a:srgbClr val="023B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F635D4-E9E9-AEE9-AF5D-6D4BF5D6DDB2}"/>
              </a:ext>
            </a:extLst>
          </p:cNvPr>
          <p:cNvSpPr/>
          <p:nvPr/>
        </p:nvSpPr>
        <p:spPr>
          <a:xfrm>
            <a:off x="7971522" y="3049155"/>
            <a:ext cx="3376800" cy="2109600"/>
          </a:xfrm>
          <a:prstGeom prst="rect">
            <a:avLst/>
          </a:prstGeom>
          <a:noFill/>
          <a:ln>
            <a:solidFill>
              <a:srgbClr val="023B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3"/>
          <p:cNvSpPr txBox="1">
            <a:spLocks/>
          </p:cNvSpPr>
          <p:nvPr/>
        </p:nvSpPr>
        <p:spPr>
          <a:xfrm>
            <a:off x="950259" y="482860"/>
            <a:ext cx="11601959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cs typeface="Arial"/>
              </a:rPr>
              <a:t>Strengthening judiciary independence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63754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505759" y="1621611"/>
            <a:ext cx="11238139" cy="499534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Monitoring and implementation arrangements are one assessment criterion</a:t>
            </a:r>
            <a:endParaRPr lang="en-US" dirty="0">
              <a:cs typeface="Arial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dirty="0"/>
              <a:t>Arrangements of the Polish plan are</a:t>
            </a:r>
            <a:r>
              <a:rPr lang="pl-PL" dirty="0"/>
              <a:t> </a:t>
            </a:r>
            <a:r>
              <a:rPr lang="pl-PL" dirty="0" err="1"/>
              <a:t>considered</a:t>
            </a:r>
            <a:r>
              <a:rPr lang="pl-PL" dirty="0"/>
              <a:t> as </a:t>
            </a:r>
            <a:r>
              <a:rPr lang="pl-PL" dirty="0" err="1"/>
              <a:t>adequate</a:t>
            </a:r>
            <a:r>
              <a:rPr lang="pl-PL" dirty="0"/>
              <a:t> </a:t>
            </a:r>
            <a:endParaRPr lang="en-US" dirty="0"/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dirty="0"/>
              <a:t>Implementation structure </a:t>
            </a:r>
            <a:r>
              <a:rPr lang="pl-PL" dirty="0"/>
              <a:t>set</a:t>
            </a:r>
            <a:r>
              <a:rPr lang="en-IE" dirty="0"/>
              <a:t>-</a:t>
            </a:r>
            <a:r>
              <a:rPr lang="pl-PL" dirty="0" err="1"/>
              <a:t>up</a:t>
            </a:r>
            <a:r>
              <a:rPr lang="pl-PL" dirty="0"/>
              <a:t> </a:t>
            </a:r>
            <a:r>
              <a:rPr lang="en-US" dirty="0"/>
              <a:t>consists of the following entities</a:t>
            </a:r>
            <a:r>
              <a:rPr lang="pl-PL" dirty="0"/>
              <a:t>:</a:t>
            </a:r>
            <a:endParaRPr lang="en-US" dirty="0">
              <a:cs typeface="Arial"/>
            </a:endParaRPr>
          </a:p>
          <a:p>
            <a:pPr marL="800100" lvl="1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b="1" dirty="0">
                <a:ea typeface="+mn-lt"/>
                <a:cs typeface="+mn-lt"/>
              </a:rPr>
              <a:t>Ministry of Funds and Regional Policy</a:t>
            </a:r>
            <a:r>
              <a:rPr lang="en-GB" dirty="0">
                <a:ea typeface="+mn-lt"/>
                <a:cs typeface="+mn-lt"/>
              </a:rPr>
              <a:t> – coordination</a:t>
            </a:r>
          </a:p>
          <a:p>
            <a:pPr marL="800100" lvl="1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b="1" dirty="0">
                <a:cs typeface="Arial"/>
              </a:rPr>
              <a:t>Relevant ministries, public </a:t>
            </a:r>
            <a:r>
              <a:rPr lang="en-GB" b="1" dirty="0">
                <a:ea typeface="+mn-lt"/>
                <a:cs typeface="+mn-lt"/>
              </a:rPr>
              <a:t>entities and local governments</a:t>
            </a:r>
            <a:r>
              <a:rPr lang="en-GB" dirty="0">
                <a:ea typeface="+mn-lt"/>
                <a:cs typeface="+mn-lt"/>
              </a:rPr>
              <a:t> - implementation</a:t>
            </a:r>
            <a:endParaRPr lang="en-GB" dirty="0">
              <a:cs typeface="Arial"/>
            </a:endParaRPr>
          </a:p>
          <a:p>
            <a:pPr marL="800100" lvl="1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b="1" dirty="0">
                <a:cs typeface="Arial"/>
              </a:rPr>
              <a:t>Audit body </a:t>
            </a:r>
            <a:r>
              <a:rPr lang="en-GB" dirty="0">
                <a:cs typeface="Arial"/>
              </a:rPr>
              <a:t>(</a:t>
            </a:r>
            <a:r>
              <a:rPr lang="en-GB" dirty="0">
                <a:ea typeface="+mn-lt"/>
                <a:cs typeface="+mn-lt"/>
              </a:rPr>
              <a:t>a dedicated department at the Ministry of Finance) and 16 tax administration chambers (regional offices) - audit</a:t>
            </a:r>
            <a:endParaRPr lang="en-US" dirty="0">
              <a:cs typeface="Arial"/>
            </a:endParaRPr>
          </a:p>
          <a:p>
            <a:pPr marL="800100" lvl="1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b="1" dirty="0">
                <a:cs typeface="Arial"/>
              </a:rPr>
              <a:t>IT system used for data collection</a:t>
            </a:r>
            <a:r>
              <a:rPr lang="en-GB" dirty="0">
                <a:cs typeface="Arial"/>
              </a:rPr>
              <a:t> – functionally linked with the Arachne</a:t>
            </a:r>
            <a:r>
              <a:rPr lang="en-GB" dirty="0">
                <a:ea typeface="+mn-lt"/>
                <a:cs typeface="+mn-lt"/>
              </a:rPr>
              <a:t> risk-scoring tool (required by a separate milestone, for which implementation is needed for the first payment, in order to protect the EU's financial interests)</a:t>
            </a:r>
            <a:endParaRPr lang="en-GB" dirty="0">
              <a:cs typeface="Arial"/>
            </a:endParaRPr>
          </a:p>
          <a:p>
            <a:r>
              <a:rPr lang="pl-PL" dirty="0" err="1"/>
              <a:t>Involvement</a:t>
            </a:r>
            <a:r>
              <a:rPr lang="pl-PL" dirty="0"/>
              <a:t> of the </a:t>
            </a:r>
            <a:r>
              <a:rPr lang="pl-PL" dirty="0" err="1"/>
              <a:t>stakeholders</a:t>
            </a:r>
            <a:r>
              <a:rPr lang="pl-PL" dirty="0"/>
              <a:t>, </a:t>
            </a:r>
            <a:r>
              <a:rPr lang="pl-PL" dirty="0" err="1"/>
              <a:t>including</a:t>
            </a:r>
            <a:r>
              <a:rPr lang="pl-PL" dirty="0"/>
              <a:t> </a:t>
            </a:r>
            <a:r>
              <a:rPr lang="pl-PL" dirty="0" err="1"/>
              <a:t>social</a:t>
            </a:r>
            <a:r>
              <a:rPr lang="pl-PL" dirty="0"/>
              <a:t> </a:t>
            </a:r>
            <a:r>
              <a:rPr lang="pl-PL" dirty="0" err="1"/>
              <a:t>partners</a:t>
            </a:r>
            <a:r>
              <a:rPr lang="pl-PL" dirty="0"/>
              <a:t> </a:t>
            </a:r>
            <a:r>
              <a:rPr lang="pl-PL" dirty="0" err="1"/>
              <a:t>will</a:t>
            </a:r>
            <a:r>
              <a:rPr lang="pl-PL" dirty="0"/>
              <a:t> be </a:t>
            </a:r>
            <a:r>
              <a:rPr lang="pl-PL" dirty="0" err="1"/>
              <a:t>institutionalised</a:t>
            </a:r>
            <a:r>
              <a:rPr lang="pl-PL" dirty="0"/>
              <a:t> </a:t>
            </a:r>
            <a:r>
              <a:rPr lang="pl-PL" dirty="0" err="1"/>
              <a:t>through</a:t>
            </a:r>
            <a:r>
              <a:rPr lang="pl-PL" dirty="0"/>
              <a:t> the </a:t>
            </a:r>
            <a:r>
              <a:rPr lang="en-GB" b="1" dirty="0">
                <a:ea typeface="+mn-lt"/>
                <a:cs typeface="+mn-lt"/>
              </a:rPr>
              <a:t>Monitoring Committee</a:t>
            </a:r>
            <a:r>
              <a:rPr lang="en-GB" dirty="0">
                <a:ea typeface="+mn-lt"/>
                <a:cs typeface="+mn-lt"/>
              </a:rPr>
              <a:t> 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err="1"/>
              <a:t>Proposed</a:t>
            </a:r>
            <a:r>
              <a:rPr lang="it-IT"/>
              <a:t> governance framework for RRP implementation</a:t>
            </a:r>
            <a:endParaRPr lang="en-GB">
              <a:solidFill>
                <a:srgbClr val="FF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2857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err="1">
                <a:ea typeface="+mj-lt"/>
                <a:cs typeface="+mj-lt"/>
              </a:rPr>
              <a:t>Poland</a:t>
            </a:r>
            <a:r>
              <a:rPr lang="en-IE">
                <a:ea typeface="+mj-lt"/>
                <a:cs typeface="+mj-lt"/>
              </a:rPr>
              <a:t>’s NGEU</a:t>
            </a:r>
            <a:r>
              <a:rPr lang="cs-CZ">
                <a:ea typeface="+mj-lt"/>
                <a:cs typeface="+mj-lt"/>
              </a:rPr>
              <a:t> -  </a:t>
            </a:r>
            <a:r>
              <a:rPr lang="en-IE">
                <a:ea typeface="+mj-lt"/>
                <a:cs typeface="+mj-lt"/>
              </a:rPr>
              <a:t>E</a:t>
            </a:r>
            <a:r>
              <a:rPr lang="cs-CZ" err="1">
                <a:ea typeface="+mj-lt"/>
                <a:cs typeface="+mj-lt"/>
              </a:rPr>
              <a:t>conomic</a:t>
            </a:r>
            <a:r>
              <a:rPr lang="cs-CZ">
                <a:ea typeface="+mj-lt"/>
                <a:cs typeface="+mj-lt"/>
              </a:rPr>
              <a:t> </a:t>
            </a:r>
            <a:r>
              <a:rPr lang="cs-CZ" err="1">
                <a:ea typeface="+mj-lt"/>
                <a:cs typeface="+mj-lt"/>
              </a:rPr>
              <a:t>impact</a:t>
            </a:r>
            <a:endParaRPr lang="cs-CZ">
              <a:cs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072837-0F0F-186F-A3D7-181444802B61}"/>
              </a:ext>
            </a:extLst>
          </p:cNvPr>
          <p:cNvSpPr txBox="1"/>
          <p:nvPr/>
        </p:nvSpPr>
        <p:spPr>
          <a:xfrm>
            <a:off x="5216223" y="5581985"/>
            <a:ext cx="223387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GB" sz="1200">
                <a:cs typeface="Arial"/>
              </a:rPr>
              <a:t>**According to a Commission model-based benchmarking exercise, including structural reforms. 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B0AAFFB-7A02-927F-FB6E-CC3661E3E441}"/>
              </a:ext>
            </a:extLst>
          </p:cNvPr>
          <p:cNvSpPr/>
          <p:nvPr/>
        </p:nvSpPr>
        <p:spPr>
          <a:xfrm>
            <a:off x="7855752" y="1702607"/>
            <a:ext cx="3453710" cy="345371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IE" sz="4800" b="1"/>
              <a:t>105 000</a:t>
            </a:r>
          </a:p>
          <a:p>
            <a:pPr algn="ctr"/>
            <a:r>
              <a:rPr lang="en-IE">
                <a:cs typeface="Arial"/>
              </a:rPr>
              <a:t>new jobs created*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9F23B98-62B4-9EA7-7C51-1E190498A69A}"/>
              </a:ext>
            </a:extLst>
          </p:cNvPr>
          <p:cNvSpPr/>
          <p:nvPr/>
        </p:nvSpPr>
        <p:spPr>
          <a:xfrm>
            <a:off x="4963634" y="2826613"/>
            <a:ext cx="2568521" cy="256852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IE" sz="4400" b="1"/>
              <a:t>15%</a:t>
            </a:r>
          </a:p>
          <a:p>
            <a:pPr algn="ctr"/>
            <a:r>
              <a:rPr lang="en-IE" sz="1600">
                <a:cs typeface="Arial"/>
              </a:rPr>
              <a:t>increase in GDP in 20 years' time**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282EDC6-B1B8-008D-85AF-1F8751EB18DF}"/>
              </a:ext>
            </a:extLst>
          </p:cNvPr>
          <p:cNvSpPr/>
          <p:nvPr/>
        </p:nvSpPr>
        <p:spPr>
          <a:xfrm>
            <a:off x="1572266" y="1734666"/>
            <a:ext cx="2733343" cy="27333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IE" sz="1600">
                <a:ea typeface="+mn-lt"/>
                <a:cs typeface="+mn-lt"/>
              </a:rPr>
              <a:t>Up to</a:t>
            </a:r>
          </a:p>
          <a:p>
            <a:pPr algn="ctr"/>
            <a:r>
              <a:rPr lang="en-IE" sz="4400" b="1">
                <a:ea typeface="+mn-lt"/>
                <a:cs typeface="+mn-lt"/>
              </a:rPr>
              <a:t>1.8</a:t>
            </a:r>
            <a:r>
              <a:rPr lang="en-IE" sz="4400" b="1"/>
              <a:t>%</a:t>
            </a:r>
            <a:endParaRPr lang="en-IE">
              <a:cs typeface="Arial"/>
            </a:endParaRPr>
          </a:p>
          <a:p>
            <a:pPr algn="ctr"/>
            <a:r>
              <a:rPr lang="en-IE" sz="1600">
                <a:cs typeface="Arial"/>
              </a:rPr>
              <a:t>increase in GDP by 2026*</a:t>
            </a:r>
          </a:p>
        </p:txBody>
      </p:sp>
      <p:sp>
        <p:nvSpPr>
          <p:cNvPr id="3" name="Rectangle 2"/>
          <p:cNvSpPr/>
          <p:nvPr/>
        </p:nvSpPr>
        <p:spPr>
          <a:xfrm>
            <a:off x="1410468" y="4566322"/>
            <a:ext cx="3391368" cy="101566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n-GB" sz="1200">
                <a:ea typeface="+mn-lt"/>
                <a:cs typeface="+mn-lt"/>
              </a:rPr>
              <a:t>*According to model simulations conducted by the European Commission using the QUEST model, taking into account the Plan's investments and spillovers from other Member States. </a:t>
            </a:r>
          </a:p>
        </p:txBody>
      </p:sp>
    </p:spTree>
    <p:extLst>
      <p:ext uri="{BB962C8B-B14F-4D97-AF65-F5344CB8AC3E}">
        <p14:creationId xmlns:p14="http://schemas.microsoft.com/office/powerpoint/2010/main" val="2267014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40666" y="366623"/>
            <a:ext cx="10793639" cy="782357"/>
          </a:xfrm>
        </p:spPr>
        <p:txBody>
          <a:bodyPr/>
          <a:lstStyle/>
          <a:p>
            <a:r>
              <a:rPr lang="en-IE"/>
              <a:t>Next steps </a:t>
            </a:r>
            <a:endParaRPr lang="en-IE">
              <a:solidFill>
                <a:srgbClr val="FF0000"/>
              </a:solidFill>
              <a:cs typeface="Arial"/>
            </a:endParaRPr>
          </a:p>
        </p:txBody>
      </p:sp>
      <p:sp>
        <p:nvSpPr>
          <p:cNvPr id="33" name="Chevron 32"/>
          <p:cNvSpPr/>
          <p:nvPr/>
        </p:nvSpPr>
        <p:spPr>
          <a:xfrm>
            <a:off x="4344580" y="2355970"/>
            <a:ext cx="1431851" cy="2069634"/>
          </a:xfrm>
          <a:prstGeom prst="chevron">
            <a:avLst>
              <a:gd name="adj" fmla="val 15055"/>
            </a:avLst>
          </a:prstGeom>
          <a:solidFill>
            <a:schemeClr val="bg1"/>
          </a:solidFill>
          <a:ln w="2159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80000" rIns="36000" bIns="0" rtlCol="0" anchor="t" anchorCtr="0"/>
          <a:lstStyle/>
          <a:p>
            <a:r>
              <a:rPr lang="en-IE" sz="1250" b="1">
                <a:solidFill>
                  <a:schemeClr val="tx2"/>
                </a:solidFill>
                <a:latin typeface="EC Square Sans Cond Pro"/>
              </a:rPr>
              <a:t>COUNCIL</a:t>
            </a:r>
          </a:p>
          <a:p>
            <a:endParaRPr lang="en-US" sz="1250">
              <a:solidFill>
                <a:schemeClr val="tx2"/>
              </a:solidFill>
              <a:latin typeface="EC Square Sans Cond Pro" panose="020B0506040000020004" pitchFamily="34" charset="0"/>
            </a:endParaRPr>
          </a:p>
          <a:p>
            <a:pPr>
              <a:lnSpc>
                <a:spcPts val="1300"/>
              </a:lnSpc>
            </a:pPr>
            <a:r>
              <a:rPr lang="en-US" sz="1250">
                <a:solidFill>
                  <a:schemeClr val="tx2"/>
                </a:solidFill>
                <a:latin typeface="EC Square Sans Cond Pro"/>
              </a:rPr>
              <a:t>The Council approves Poland’s national plan</a:t>
            </a:r>
            <a:endParaRPr lang="en-GB" sz="1250">
              <a:solidFill>
                <a:schemeClr val="tx2"/>
              </a:solidFill>
              <a:latin typeface="EC Square Sans Cond Pro"/>
            </a:endParaRPr>
          </a:p>
        </p:txBody>
      </p:sp>
      <p:sp>
        <p:nvSpPr>
          <p:cNvPr id="35" name="Chevron 34"/>
          <p:cNvSpPr/>
          <p:nvPr/>
        </p:nvSpPr>
        <p:spPr>
          <a:xfrm>
            <a:off x="7384420" y="2355970"/>
            <a:ext cx="1700713" cy="2081357"/>
          </a:xfrm>
          <a:prstGeom prst="chevron">
            <a:avLst>
              <a:gd name="adj" fmla="val 1505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80000" rIns="36000" bIns="0" rtlCol="0" anchor="t" anchorCtr="0"/>
          <a:lstStyle/>
          <a:p>
            <a:r>
              <a:rPr lang="en-IE" sz="1250" b="1">
                <a:solidFill>
                  <a:schemeClr val="tx2"/>
                </a:solidFill>
                <a:latin typeface="EC Square Sans Cond Pro" panose="020B0506040000020004" pitchFamily="34" charset="0"/>
              </a:rPr>
              <a:t>COMMISSION</a:t>
            </a:r>
          </a:p>
          <a:p>
            <a:endParaRPr lang="en-IE" sz="1250">
              <a:solidFill>
                <a:schemeClr val="tx2"/>
              </a:solidFill>
              <a:latin typeface="EC Square Sans Cond Pro" panose="020B0506040000020004" pitchFamily="34" charset="0"/>
            </a:endParaRPr>
          </a:p>
          <a:p>
            <a:r>
              <a:rPr lang="en-IE" sz="1250">
                <a:solidFill>
                  <a:schemeClr val="tx2"/>
                </a:solidFill>
                <a:latin typeface="EC Square Sans Cond Pro" panose="020B0506040000020004" pitchFamily="34" charset="0"/>
              </a:rPr>
              <a:t>Commission prepares preliminary assessment of the request</a:t>
            </a:r>
          </a:p>
        </p:txBody>
      </p:sp>
      <p:sp>
        <p:nvSpPr>
          <p:cNvPr id="36" name="Chevron 35"/>
          <p:cNvSpPr/>
          <p:nvPr/>
        </p:nvSpPr>
        <p:spPr>
          <a:xfrm>
            <a:off x="8941442" y="2355970"/>
            <a:ext cx="1563950" cy="2081357"/>
          </a:xfrm>
          <a:prstGeom prst="chevron">
            <a:avLst>
              <a:gd name="adj" fmla="val 15055"/>
            </a:avLst>
          </a:prstGeom>
          <a:solidFill>
            <a:schemeClr val="bg1"/>
          </a:solidFill>
          <a:ln w="2159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80000" rIns="36000" bIns="0" rtlCol="0" anchor="t" anchorCtr="0"/>
          <a:lstStyle/>
          <a:p>
            <a:r>
              <a:rPr lang="en-IE" sz="1250" b="1">
                <a:solidFill>
                  <a:schemeClr val="tx2"/>
                </a:solidFill>
                <a:latin typeface="EC Square Sans Cond Pro"/>
              </a:rPr>
              <a:t>POLAND</a:t>
            </a:r>
            <a:endParaRPr lang="en-IE" sz="1250" b="1">
              <a:solidFill>
                <a:schemeClr val="tx2"/>
              </a:solidFill>
              <a:latin typeface="EC Square Sans Cond Pro" panose="020B0506040000020004" pitchFamily="34" charset="0"/>
            </a:endParaRPr>
          </a:p>
          <a:p>
            <a:endParaRPr lang="en-US" sz="1250">
              <a:solidFill>
                <a:schemeClr val="tx2"/>
              </a:solidFill>
              <a:latin typeface="EC Square Sans Cond Pro" panose="020B0506040000020004" pitchFamily="34" charset="0"/>
            </a:endParaRPr>
          </a:p>
          <a:p>
            <a:r>
              <a:rPr lang="en-US" sz="1250">
                <a:solidFill>
                  <a:srgbClr val="034EA2"/>
                </a:solidFill>
                <a:latin typeface="EC Square Sans Cond Pro"/>
              </a:rPr>
              <a:t>Poland </a:t>
            </a:r>
            <a:br>
              <a:rPr lang="en-US" sz="1250">
                <a:latin typeface="EC Square Sans Cond Pro"/>
              </a:rPr>
            </a:br>
            <a:r>
              <a:rPr lang="en-US" sz="1250">
                <a:solidFill>
                  <a:srgbClr val="034EA2"/>
                </a:solidFill>
                <a:latin typeface="EC Square Sans Cond Pro"/>
              </a:rPr>
              <a:t>receives instalment of EU financial support</a:t>
            </a:r>
            <a:endParaRPr lang="en-GB" sz="1250">
              <a:solidFill>
                <a:srgbClr val="034EA2"/>
              </a:solidFill>
              <a:latin typeface="EC Square Sans Cond Pro"/>
            </a:endParaRPr>
          </a:p>
          <a:p>
            <a:endParaRPr lang="en-US" sz="1250">
              <a:solidFill>
                <a:schemeClr val="tx2"/>
              </a:solidFill>
              <a:latin typeface="EC Square Sans Cond Pro" panose="020B0506040000020004" pitchFamily="34" charset="0"/>
            </a:endParaRPr>
          </a:p>
        </p:txBody>
      </p:sp>
      <p:sp>
        <p:nvSpPr>
          <p:cNvPr id="37" name="Pentagon 36"/>
          <p:cNvSpPr/>
          <p:nvPr/>
        </p:nvSpPr>
        <p:spPr>
          <a:xfrm>
            <a:off x="5933716" y="2355970"/>
            <a:ext cx="1543381" cy="2069634"/>
          </a:xfrm>
          <a:prstGeom prst="homePlate">
            <a:avLst>
              <a:gd name="adj" fmla="val 14379"/>
            </a:avLst>
          </a:prstGeom>
          <a:solidFill>
            <a:schemeClr val="bg1"/>
          </a:solidFill>
          <a:ln w="2159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80000" rIns="91440" bIns="45720" rtlCol="0" anchor="t" anchorCtr="0"/>
          <a:lstStyle/>
          <a:p>
            <a:pPr lvl="0"/>
            <a:r>
              <a:rPr lang="en-GB" sz="1250" b="1">
                <a:solidFill>
                  <a:srgbClr val="034EA2"/>
                </a:solidFill>
                <a:latin typeface="EC Square Sans Cond Pro"/>
              </a:rPr>
              <a:t>POLAND</a:t>
            </a:r>
            <a:endParaRPr lang="en-US"/>
          </a:p>
          <a:p>
            <a:pPr lvl="0"/>
            <a:endParaRPr lang="en-US" sz="1250">
              <a:solidFill>
                <a:srgbClr val="034EA2"/>
              </a:solidFill>
              <a:latin typeface="EC Square Sans Cond Pro" panose="020B0506040000020004" pitchFamily="34" charset="0"/>
            </a:endParaRPr>
          </a:p>
          <a:p>
            <a:pPr lvl="0"/>
            <a:r>
              <a:rPr lang="en-US" sz="1250">
                <a:solidFill>
                  <a:srgbClr val="034EA2"/>
                </a:solidFill>
                <a:latin typeface="EC Square Sans Cond Pro"/>
              </a:rPr>
              <a:t>Poland requests disbursements upon reaching agreed milestones and targets. </a:t>
            </a:r>
            <a:endParaRPr lang="en-US" sz="1250">
              <a:solidFill>
                <a:srgbClr val="034EA2"/>
              </a:solidFill>
              <a:latin typeface="EC Square Sans Cond Pro" panose="020B0506040000020004" pitchFamily="34" charset="0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1467146" y="1824651"/>
            <a:ext cx="9416902" cy="276999"/>
            <a:chOff x="1215239" y="2684821"/>
            <a:chExt cx="9416902" cy="276999"/>
          </a:xfrm>
        </p:grpSpPr>
        <p:cxnSp>
          <p:nvCxnSpPr>
            <p:cNvPr id="39" name="Straight Connector 38"/>
            <p:cNvCxnSpPr/>
            <p:nvPr/>
          </p:nvCxnSpPr>
          <p:spPr>
            <a:xfrm>
              <a:off x="1215239" y="2827349"/>
              <a:ext cx="9416902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39"/>
            <p:cNvSpPr/>
            <p:nvPr/>
          </p:nvSpPr>
          <p:spPr>
            <a:xfrm>
              <a:off x="3488618" y="2684821"/>
              <a:ext cx="471523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IE" sz="1200" b="1">
                  <a:solidFill>
                    <a:schemeClr val="tx2"/>
                  </a:solidFill>
                  <a:latin typeface="EC Square Sans Pro" panose="020B0506040000020004" pitchFamily="34" charset="0"/>
                </a:rPr>
                <a:t>Commission raises necessary funds on markets by issuing bonds </a:t>
              </a:r>
            </a:p>
          </p:txBody>
        </p:sp>
      </p:grpSp>
      <p:cxnSp>
        <p:nvCxnSpPr>
          <p:cNvPr id="41" name="Straight Connector 40"/>
          <p:cNvCxnSpPr/>
          <p:nvPr/>
        </p:nvCxnSpPr>
        <p:spPr>
          <a:xfrm>
            <a:off x="4945900" y="4414741"/>
            <a:ext cx="1296" cy="283482"/>
          </a:xfrm>
          <a:prstGeom prst="line">
            <a:avLst/>
          </a:prstGeom>
          <a:ln w="28575">
            <a:solidFill>
              <a:schemeClr val="tx2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8072588" y="4089567"/>
            <a:ext cx="13731" cy="608656"/>
          </a:xfrm>
          <a:prstGeom prst="line">
            <a:avLst/>
          </a:prstGeom>
          <a:ln w="28575">
            <a:solidFill>
              <a:schemeClr val="accent4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4369874" y="4813509"/>
            <a:ext cx="12196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>
                <a:solidFill>
                  <a:schemeClr val="tx2"/>
                </a:solidFill>
                <a:latin typeface="EC Square Sans Pro" panose="020B0506040000020004" pitchFamily="34" charset="0"/>
              </a:rPr>
              <a:t>Within one month</a:t>
            </a:r>
            <a:endParaRPr lang="en-IE" sz="1200" b="1">
              <a:solidFill>
                <a:schemeClr val="tx2"/>
              </a:solidFill>
              <a:latin typeface="EC Square Sans Pro" panose="020B05060400000200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1467146" y="5508828"/>
            <a:ext cx="9416902" cy="276999"/>
            <a:chOff x="1215239" y="2684821"/>
            <a:chExt cx="9416902" cy="276999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1215239" y="2827349"/>
              <a:ext cx="9416902" cy="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 52"/>
            <p:cNvSpPr/>
            <p:nvPr/>
          </p:nvSpPr>
          <p:spPr>
            <a:xfrm>
              <a:off x="3488618" y="2684821"/>
              <a:ext cx="471523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IE" sz="1200" b="1">
                  <a:solidFill>
                    <a:schemeClr val="accent4"/>
                  </a:solidFill>
                  <a:latin typeface="EC Square Sans Pro" panose="020B0506040000020004" pitchFamily="34" charset="0"/>
                </a:rPr>
                <a:t>Close cooperation with the European Parliament</a:t>
              </a:r>
            </a:p>
          </p:txBody>
        </p:sp>
      </p:grpSp>
      <p:sp>
        <p:nvSpPr>
          <p:cNvPr id="21" name="Rectangle 20"/>
          <p:cNvSpPr/>
          <p:nvPr/>
        </p:nvSpPr>
        <p:spPr>
          <a:xfrm>
            <a:off x="6098144" y="4813508"/>
            <a:ext cx="12196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</a:rPr>
              <a:t>Up to twice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34EA2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</a:rPr>
              <a:t>a year</a:t>
            </a:r>
            <a:endParaRPr kumimoji="0" lang="en-IE" sz="1200" b="1" i="0" u="none" strike="noStrike" kern="1200" cap="none" spc="0" normalizeH="0" baseline="0" noProof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EC Square Sans Pro" panose="020B0506040000020004" pitchFamily="34" charset="0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476510" y="4789578"/>
            <a:ext cx="12196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D8D2F"/>
                </a:solidFill>
                <a:effectLst/>
                <a:uLnTx/>
                <a:uFillTx/>
                <a:latin typeface="EC Square Sans Pro" panose="020B0506040000020004" pitchFamily="34" charset="0"/>
                <a:ea typeface="+mn-ea"/>
                <a:cs typeface="+mn-cs"/>
              </a:rPr>
              <a:t>Within two months</a:t>
            </a:r>
            <a:endParaRPr kumimoji="0" lang="en-IE" sz="1200" b="1" i="0" u="none" strike="noStrike" kern="1200" cap="none" spc="0" normalizeH="0" baseline="0" noProof="0">
              <a:ln>
                <a:noFill/>
              </a:ln>
              <a:solidFill>
                <a:srgbClr val="ED8D2F"/>
              </a:solidFill>
              <a:effectLst/>
              <a:uLnTx/>
              <a:uFillTx/>
              <a:latin typeface="EC Square Sans Pro" panose="020B0506040000020004" pitchFamily="34" charset="0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686576" y="4826117"/>
            <a:ext cx="1928380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lang="en-US" sz="1200" b="1">
                <a:solidFill>
                  <a:srgbClr val="034EA2"/>
                </a:solidFill>
                <a:latin typeface="EC Square Sans Pro"/>
              </a:rPr>
              <a:t>Following a Commission decision that takes into account EFC opinion</a:t>
            </a:r>
            <a:endParaRPr lang="en-IE" sz="1200" b="1">
              <a:solidFill>
                <a:srgbClr val="034EA2"/>
              </a:solidFill>
              <a:latin typeface="EC Square Sans Pro"/>
            </a:endParaRPr>
          </a:p>
        </p:txBody>
      </p:sp>
      <p:sp>
        <p:nvSpPr>
          <p:cNvPr id="24" name="Chevron 23"/>
          <p:cNvSpPr/>
          <p:nvPr/>
        </p:nvSpPr>
        <p:spPr>
          <a:xfrm>
            <a:off x="2353886" y="2360166"/>
            <a:ext cx="2120693" cy="2084686"/>
          </a:xfrm>
          <a:prstGeom prst="chevron">
            <a:avLst>
              <a:gd name="adj" fmla="val 1505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80000" rIns="36000" bIns="0" rtlCol="0" anchor="t" anchorCtr="0"/>
          <a:lstStyle/>
          <a:p>
            <a:pPr>
              <a:defRPr/>
            </a:pPr>
            <a:r>
              <a:rPr lang="en-IE" sz="1250" b="1">
                <a:solidFill>
                  <a:srgbClr val="034EA2"/>
                </a:solidFill>
                <a:latin typeface="EC Square Sans Cond Pro"/>
              </a:rPr>
              <a:t>COMMISSION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50" b="0" i="0" u="none" strike="noStrike" kern="1200" cap="none" spc="0" normalizeH="0" baseline="0" noProof="0">
              <a:ln>
                <a:noFill/>
              </a:ln>
              <a:solidFill>
                <a:srgbClr val="034EA2"/>
              </a:solidFill>
              <a:effectLst/>
              <a:uLnTx/>
              <a:uFillTx/>
              <a:latin typeface="EC Square Sans Cond Pro" panose="020B0506040000020004" pitchFamily="34" charset="0"/>
              <a:ea typeface="+mn-ea"/>
              <a:cs typeface="+mn-cs"/>
            </a:endParaRPr>
          </a:p>
          <a:p>
            <a:pPr>
              <a:lnSpc>
                <a:spcPts val="1300"/>
              </a:lnSpc>
              <a:defRPr/>
            </a:pPr>
            <a:r>
              <a:rPr lang="en-US" sz="1250">
                <a:solidFill>
                  <a:srgbClr val="034EA2"/>
                </a:solidFill>
                <a:latin typeface="EC Square Sans Cond Pro"/>
              </a:rPr>
              <a:t>The Commission assesses Poland’s RRP and transposes its content into a proposal for a Council Implementing Decision</a:t>
            </a:r>
            <a:endParaRPr lang="en-GB" sz="1250">
              <a:solidFill>
                <a:srgbClr val="034EA2"/>
              </a:solidFill>
              <a:latin typeface="EC Square Sans Cond Pro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rot="5400000">
            <a:off x="3118128" y="4503039"/>
            <a:ext cx="349623" cy="0"/>
          </a:xfrm>
          <a:prstGeom prst="line">
            <a:avLst/>
          </a:prstGeom>
          <a:ln w="28575">
            <a:solidFill>
              <a:schemeClr val="accent4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2683130" y="4809142"/>
            <a:ext cx="1219617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1200" b="1">
                <a:solidFill>
                  <a:schemeClr val="accent4"/>
                </a:solidFill>
                <a:latin typeface="EC Square Sans Pro"/>
              </a:rPr>
              <a:t>Following the official submission by Poland</a:t>
            </a:r>
            <a:endParaRPr lang="en-US" sz="1200" b="1">
              <a:solidFill>
                <a:schemeClr val="accent4"/>
              </a:solidFill>
              <a:latin typeface="EC Square Sans Pro" panose="020B0506040000020004" pitchFamily="34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6684485" y="4423943"/>
            <a:ext cx="1296" cy="283482"/>
          </a:xfrm>
          <a:prstGeom prst="line">
            <a:avLst/>
          </a:prstGeom>
          <a:ln w="28575">
            <a:solidFill>
              <a:schemeClr val="tx2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9505003" y="4448901"/>
            <a:ext cx="1296" cy="283482"/>
          </a:xfrm>
          <a:prstGeom prst="line">
            <a:avLst/>
          </a:prstGeom>
          <a:ln w="28575">
            <a:solidFill>
              <a:schemeClr val="tx2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0155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sz="8000" b="1"/>
              <a:t>Thank you</a:t>
            </a:r>
            <a:endParaRPr lang="en-GB" sz="8000" b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90648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C colour scheme">
      <a:dk1>
        <a:srgbClr val="4D4D4D"/>
      </a:dk1>
      <a:lt1>
        <a:srgbClr val="FFFFFF"/>
      </a:lt1>
      <a:dk2>
        <a:srgbClr val="034EA2"/>
      </a:dk2>
      <a:lt2>
        <a:srgbClr val="D3E8F9"/>
      </a:lt2>
      <a:accent1>
        <a:srgbClr val="1E858B"/>
      </a:accent1>
      <a:accent2>
        <a:srgbClr val="4BC5DE"/>
      </a:accent2>
      <a:accent3>
        <a:srgbClr val="1EC08A"/>
      </a:accent3>
      <a:accent4>
        <a:srgbClr val="ED8D2F"/>
      </a:accent4>
      <a:accent5>
        <a:srgbClr val="FFC000"/>
      </a:accent5>
      <a:accent6>
        <a:srgbClr val="E76C53"/>
      </a:accent6>
      <a:hlink>
        <a:srgbClr val="0563C1"/>
      </a:hlink>
      <a:folHlink>
        <a:srgbClr val="24337E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_Presentation.pptx" id="{DF0E4C23-23CF-4CA0-B78D-4EE4E4812529}" vid="{A275074F-6DFA-4FBF-AA5C-38C3649C393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7260E13F24EE47816D0F26A43638A4" ma:contentTypeVersion="6" ma:contentTypeDescription="Create a new document." ma:contentTypeScope="" ma:versionID="d46dfaf09b7408e43d97d42fd99f7d80">
  <xsd:schema xmlns:xsd="http://www.w3.org/2001/XMLSchema" xmlns:xs="http://www.w3.org/2001/XMLSchema" xmlns:p="http://schemas.microsoft.com/office/2006/metadata/properties" xmlns:ns2="7e867e16-cd10-4d7c-af76-521234807006" xmlns:ns3="198f965e-bbb6-4d10-8e04-a2531e92518f" targetNamespace="http://schemas.microsoft.com/office/2006/metadata/properties" ma:root="true" ma:fieldsID="002c636c95421d2957a644697f67ddaa" ns2:_="" ns3:_="">
    <xsd:import namespace="7e867e16-cd10-4d7c-af76-521234807006"/>
    <xsd:import namespace="198f965e-bbb6-4d10-8e04-a2531e9251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867e16-cd10-4d7c-af76-5212348070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8f965e-bbb6-4d10-8e04-a2531e92518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F87431-2774-4E17-BE38-8A579357848D}">
  <ds:schemaRefs>
    <ds:schemaRef ds:uri="http://schemas.microsoft.com/office/2006/documentManagement/types"/>
    <ds:schemaRef ds:uri="http://purl.org/dc/terms/"/>
    <ds:schemaRef ds:uri="http://purl.org/dc/dcmitype/"/>
    <ds:schemaRef ds:uri="http://schemas.openxmlformats.org/package/2006/metadata/core-properties"/>
    <ds:schemaRef ds:uri="7e867e16-cd10-4d7c-af76-521234807006"/>
    <ds:schemaRef ds:uri="http://purl.org/dc/elements/1.1/"/>
    <ds:schemaRef ds:uri="http://schemas.microsoft.com/office/2006/metadata/properties"/>
    <ds:schemaRef ds:uri="http://schemas.microsoft.com/office/infopath/2007/PartnerControls"/>
    <ds:schemaRef ds:uri="198f965e-bbb6-4d10-8e04-a2531e92518f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110E2C5-EB77-4576-AF7C-C3586FD5A6D5}">
  <ds:schemaRefs>
    <ds:schemaRef ds:uri="198f965e-bbb6-4d10-8e04-a2531e92518f"/>
    <ds:schemaRef ds:uri="7e867e16-cd10-4d7c-af76-52123480700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B1CAF70-02D1-4551-A536-63581F6A809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815</Words>
  <Application>Microsoft Office PowerPoint</Application>
  <PresentationFormat>Widescreen</PresentationFormat>
  <Paragraphs>154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EC Square Sans Cond Pro</vt:lpstr>
      <vt:lpstr>EC Square Sans Pro</vt:lpstr>
      <vt:lpstr>EC Square Sans Pro Medium</vt:lpstr>
      <vt:lpstr>Symbol</vt:lpstr>
      <vt:lpstr>Verdana</vt:lpstr>
      <vt:lpstr>Office Theme</vt:lpstr>
      <vt:lpstr>A Recovery plan for Europe:  The Recovery and Resilience Facility</vt:lpstr>
      <vt:lpstr>PowerPoint Presentation</vt:lpstr>
      <vt:lpstr>Overview of Poland’s RRP </vt:lpstr>
      <vt:lpstr>Green transition</vt:lpstr>
      <vt:lpstr>Digital transition</vt:lpstr>
      <vt:lpstr>Resilience</vt:lpstr>
      <vt:lpstr>PowerPoint Presentation</vt:lpstr>
      <vt:lpstr>Proposed governance framework for RRP implementation</vt:lpstr>
      <vt:lpstr>Poland’s NGEU -  Economic impact</vt:lpstr>
      <vt:lpstr>Next steps </vt:lpstr>
      <vt:lpstr>Thank you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Yvonne (COMM)</dc:creator>
  <cp:lastModifiedBy>CARLUCCI Francesco Felice (SG-RECOVER)</cp:lastModifiedBy>
  <cp:revision>111</cp:revision>
  <cp:lastPrinted>2021-06-18T10:11:17Z</cp:lastPrinted>
  <dcterms:created xsi:type="dcterms:W3CDTF">2019-08-09T12:06:42Z</dcterms:created>
  <dcterms:modified xsi:type="dcterms:W3CDTF">2022-11-30T12:52:17Z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0x010100957260E13F24EE47816D0F26A43638A4</vt:lpwstr>
  </property>
  <property fmtid="{D5CDD505-2E9C-101B-9397-08002B2CF9AE}" pid="3" name="MSIP_Label_6bd9ddd1-4d20-43f6-abfa-fc3c07406f94_Enabled">
    <vt:lpwstr>true</vt:lpwstr>
  </property>
  <property fmtid="{D5CDD505-2E9C-101B-9397-08002B2CF9AE}" pid="4" name="MSIP_Label_6bd9ddd1-4d20-43f6-abfa-fc3c07406f94_SetDate">
    <vt:lpwstr>2022-11-30T11:02:55Z</vt:lpwstr>
  </property>
  <property fmtid="{D5CDD505-2E9C-101B-9397-08002B2CF9AE}" pid="5" name="MSIP_Label_6bd9ddd1-4d20-43f6-abfa-fc3c07406f94_Method">
    <vt:lpwstr>Standard</vt:lpwstr>
  </property>
  <property fmtid="{D5CDD505-2E9C-101B-9397-08002B2CF9AE}" pid="6" name="MSIP_Label_6bd9ddd1-4d20-43f6-abfa-fc3c07406f94_Name">
    <vt:lpwstr>Commission Use</vt:lpwstr>
  </property>
  <property fmtid="{D5CDD505-2E9C-101B-9397-08002B2CF9AE}" pid="7" name="MSIP_Label_6bd9ddd1-4d20-43f6-abfa-fc3c07406f94_SiteId">
    <vt:lpwstr>b24c8b06-522c-46fe-9080-70926f8dddb1</vt:lpwstr>
  </property>
  <property fmtid="{D5CDD505-2E9C-101B-9397-08002B2CF9AE}" pid="8" name="MSIP_Label_6bd9ddd1-4d20-43f6-abfa-fc3c07406f94_ActionId">
    <vt:lpwstr>cab5e871-24f2-4c21-9564-f10dacb66f1c</vt:lpwstr>
  </property>
  <property fmtid="{D5CDD505-2E9C-101B-9397-08002B2CF9AE}" pid="9" name="MSIP_Label_6bd9ddd1-4d20-43f6-abfa-fc3c07406f94_ContentBits">
    <vt:lpwstr>0</vt:lpwstr>
  </property>
</Properties>
</file>