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6" r:id="rId3"/>
    <p:sldId id="285" r:id="rId4"/>
    <p:sldId id="278" r:id="rId5"/>
    <p:sldId id="279" r:id="rId6"/>
    <p:sldId id="281" r:id="rId7"/>
    <p:sldId id="284" r:id="rId8"/>
    <p:sldId id="283" r:id="rId9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EA2"/>
    <a:srgbClr val="0356B1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ic.acceptance.ec.europa.eu/spirit-grants/applicationslist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ission.europa.eu/document/download/92aa104f-95e5-4405-8a79-09c496398a6e_en?filename=Annex%208%20Budget%20details%202024-25%20including%20examples%20of%20staff%20calculation.xlsx" TargetMode="External"/><Relationship Id="rId2" Type="http://schemas.openxmlformats.org/officeDocument/2006/relationships/hyperlink" Target="https://commission.europa.eu/document/download/c3e52af6-7867-440e-a307-02320da7c57f_en?filename=Doc1_0.pdf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ommission.europa.eu/document/download/c6cf34b7-550f-4c33-af97-be5dd76f8b1f_en?filename=Section%20III%20BUDGET%20OVERVIEW%20EC%20SCIC%20Grant%20proposal%202024-25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ission.europa.eu/document/download/a9edcd9a-81d8-4ed3-9714-1e82f6b6f950_en?filename=Section%20II%20Type%20B%20Action%20description%202024-25.docx" TargetMode="External"/><Relationship Id="rId3" Type="http://schemas.openxmlformats.org/officeDocument/2006/relationships/hyperlink" Target="https://commission.europa.eu/document/download/d35bd718-ea1e-4dc5-88c4-abdb5e43cefd_en?filename=Best%20practices%20for%20conference%20interpreter%20training%20courses.pdf" TargetMode="External"/><Relationship Id="rId7" Type="http://schemas.openxmlformats.org/officeDocument/2006/relationships/hyperlink" Target="https://commission.europa.eu/document/download/3febbc0a-fc37-4d14-bc17-a5f8001174c4_en?filename=Annex%206%20Staff%20information%20and%20CVs%20EC%20SCIC%20Grant%20proposals%202024-25.docx" TargetMode="External"/><Relationship Id="rId2" Type="http://schemas.openxmlformats.org/officeDocument/2006/relationships/hyperlink" Target="https://commission.europa.eu/document/download/9557dda8-f8ab-4a4f-88cd-dd3fd4cf1bbc_en?filename=Section%20II%20Type%20A%20Action%20description%202024-25.docx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ommission.europa.eu/document/download/46d5df93-1fa0-49e9-add5-953ee424b96f_en?filename=Doc1_2.pdf" TargetMode="External"/><Relationship Id="rId5" Type="http://schemas.openxmlformats.org/officeDocument/2006/relationships/hyperlink" Target="https://commission.europa.eu/document/download/bd295cab-835e-47bf-a325-18b4fba6bb26_en?filename=Doc1_1.pdf" TargetMode="External"/><Relationship Id="rId4" Type="http://schemas.openxmlformats.org/officeDocument/2006/relationships/hyperlink" Target="https://commission.europa.eu/document/download/9dd31b6a-fac6-4e45-bdc6-25d56e165833_en?filename=Annex%207%20example%20course%20plan%20staff%20overview%202024-25.xlsx" TargetMode="External"/><Relationship Id="rId9" Type="http://schemas.openxmlformats.org/officeDocument/2006/relationships/hyperlink" Target="https://commission.europa.eu/document/download/59fa9bca-6bc0-4d2d-b35d-680bc96f92e9_en?filename=Doc1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ission.europa.eu/document/download/5a735860-c4c4-45a9-85f0-07a6a640c990_en?filename=Doc1.pdf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55687" y="4418049"/>
            <a:ext cx="10080626" cy="1387528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  <a:effectLst/>
              </a:rPr>
              <a:t>CALL FOR PROPOSALS </a:t>
            </a:r>
            <a:br>
              <a:rPr lang="en-US" b="1" dirty="0">
                <a:solidFill>
                  <a:srgbClr val="FFFFFF"/>
                </a:solidFill>
                <a:effectLst/>
              </a:rPr>
            </a:br>
            <a:r>
              <a:rPr lang="en-US" b="1" dirty="0">
                <a:solidFill>
                  <a:srgbClr val="FFFFFF"/>
                </a:solidFill>
                <a:effectLst/>
              </a:rPr>
              <a:t>Grants for universities training conference interpreting students – Academic year 2024/2025</a:t>
            </a:r>
          </a:p>
          <a:p>
            <a:endParaRPr lang="en-US" b="1" dirty="0">
              <a:solidFill>
                <a:srgbClr val="FFFFFF"/>
              </a:solidFill>
              <a:effectLst/>
            </a:endParaRPr>
          </a:p>
          <a:p>
            <a:endParaRPr lang="en-US" b="1" dirty="0">
              <a:solidFill>
                <a:srgbClr val="FFFFFF"/>
              </a:solidFill>
              <a:effectLst/>
            </a:endParaRPr>
          </a:p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 SESSION ON DG SCIC’S </a:t>
            </a:r>
            <a:br>
              <a:rPr lang="en-IE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IE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CALL AND HOW TO PREPARE A PROPOSAL</a:t>
            </a:r>
            <a:br>
              <a:rPr lang="en-IE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4034A7-75DA-607F-01F6-5B39A38F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44128"/>
            <a:ext cx="10905699" cy="4580627"/>
          </a:xfrm>
        </p:spPr>
        <p:txBody>
          <a:bodyPr/>
          <a:lstStyle/>
          <a:p>
            <a:r>
              <a:rPr lang="en-GB" sz="2800" dirty="0"/>
              <a:t>Co-financing</a:t>
            </a:r>
          </a:p>
          <a:p>
            <a:r>
              <a:rPr lang="en-GB" sz="2800" dirty="0"/>
              <a:t>Equal treatment</a:t>
            </a:r>
          </a:p>
          <a:p>
            <a:r>
              <a:rPr lang="en-GB" sz="2800" dirty="0"/>
              <a:t>Transparency</a:t>
            </a:r>
          </a:p>
          <a:p>
            <a:r>
              <a:rPr lang="en-US" sz="2800" dirty="0"/>
              <a:t>Principle of non-cumulative award and prohibition of double funding</a:t>
            </a:r>
          </a:p>
          <a:p>
            <a:r>
              <a:rPr lang="en-IE" sz="2800" dirty="0"/>
              <a:t>No-profit principle</a:t>
            </a:r>
          </a:p>
          <a:p>
            <a:r>
              <a:rPr lang="en-IE" sz="2800" dirty="0"/>
              <a:t>Principle of non-retroactivity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Principles of grants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EBEA9-E099-8FBE-C10A-6761375B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56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44128"/>
            <a:ext cx="10905699" cy="4580627"/>
          </a:xfrm>
        </p:spPr>
        <p:txBody>
          <a:bodyPr/>
          <a:lstStyle/>
          <a:p>
            <a:r>
              <a:rPr lang="en-GB" sz="2800" dirty="0"/>
              <a:t>Admissibility (Point 5 of call)</a:t>
            </a:r>
          </a:p>
          <a:p>
            <a:r>
              <a:rPr lang="en-GB" sz="2800" dirty="0"/>
              <a:t>Eligibility of applicant (Point 6.1 of call)</a:t>
            </a:r>
          </a:p>
          <a:p>
            <a:r>
              <a:rPr lang="en-GB" sz="2800" dirty="0"/>
              <a:t>Eligibility of action (Point 6.2)</a:t>
            </a:r>
          </a:p>
          <a:p>
            <a:r>
              <a:rPr lang="en-US" sz="2800" dirty="0"/>
              <a:t>Exclusion criteria -&gt; Section IV Declaration on </a:t>
            </a:r>
            <a:r>
              <a:rPr lang="en-US" sz="2800" dirty="0" err="1"/>
              <a:t>honour</a:t>
            </a:r>
            <a:endParaRPr lang="en-US" sz="2800" dirty="0"/>
          </a:p>
          <a:p>
            <a:r>
              <a:rPr lang="en-IE" sz="2800" dirty="0"/>
              <a:t>Selection criteria: Financial and operational capacity</a:t>
            </a:r>
          </a:p>
          <a:p>
            <a:r>
              <a:rPr lang="en-IE" sz="2800" dirty="0"/>
              <a:t>Award criteria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Examination and assessment of proposals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EBEA9-E099-8FBE-C10A-6761375B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3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198" y="1690777"/>
            <a:ext cx="3358489" cy="3897983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Deadline:</a:t>
            </a:r>
          </a:p>
          <a:p>
            <a:pPr marL="0" indent="0">
              <a:buNone/>
            </a:pPr>
            <a:r>
              <a:rPr lang="en-GB" dirty="0"/>
              <a:t>15 May 2024</a:t>
            </a:r>
            <a:br>
              <a:rPr lang="en-GB" dirty="0"/>
            </a:br>
            <a:r>
              <a:rPr lang="en-GB" dirty="0"/>
              <a:t>17:00 p:m</a:t>
            </a:r>
          </a:p>
          <a:p>
            <a:pPr marL="0" indent="0">
              <a:buNone/>
            </a:pPr>
            <a:r>
              <a:rPr lang="en-GB" dirty="0"/>
              <a:t>or </a:t>
            </a:r>
            <a:r>
              <a:rPr lang="en-GB" b="1" dirty="0"/>
              <a:t>before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by </a:t>
            </a:r>
            <a:r>
              <a:rPr lang="en-GB" dirty="0">
                <a:hlinkClick r:id="rId2"/>
              </a:rPr>
              <a:t>SPIRIT</a:t>
            </a:r>
            <a:br>
              <a:rPr lang="en-GB" dirty="0"/>
            </a:br>
            <a:r>
              <a:rPr lang="en-GB" dirty="0"/>
              <a:t>on-line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690777"/>
            <a:ext cx="3358489" cy="4761781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Early preparation:</a:t>
            </a:r>
          </a:p>
          <a:p>
            <a:r>
              <a:rPr lang="en-GB" dirty="0"/>
              <a:t>Start with CVs, Course plan and Declaration on Honour (IV)</a:t>
            </a:r>
          </a:p>
          <a:p>
            <a:r>
              <a:rPr lang="en-GB" dirty="0"/>
              <a:t>Section II</a:t>
            </a:r>
            <a:br>
              <a:rPr lang="en-GB" dirty="0"/>
            </a:br>
            <a:r>
              <a:rPr lang="en-GB" dirty="0"/>
              <a:t>Action description</a:t>
            </a:r>
            <a:br>
              <a:rPr lang="en-GB" dirty="0"/>
            </a:br>
            <a:r>
              <a:rPr lang="en-GB" dirty="0"/>
              <a:t>Action Type A and/or</a:t>
            </a:r>
            <a:br>
              <a:rPr lang="en-GB" dirty="0"/>
            </a:br>
            <a:r>
              <a:rPr lang="en-GB" dirty="0"/>
              <a:t>Action Type B</a:t>
            </a:r>
          </a:p>
          <a:p>
            <a:r>
              <a:rPr lang="en-GB" dirty="0"/>
              <a:t>Budget (Annex 8, III)</a:t>
            </a:r>
          </a:p>
          <a:p>
            <a:r>
              <a:rPr lang="en-GB" dirty="0"/>
              <a:t>Section I, IV and V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4"/>
          </p:nvPr>
        </p:nvSpPr>
        <p:spPr>
          <a:xfrm>
            <a:off x="8298611" y="1690776"/>
            <a:ext cx="3431639" cy="405441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Action’s duration</a:t>
            </a:r>
            <a:r>
              <a:rPr lang="en-GB" dirty="0"/>
              <a:t>:</a:t>
            </a:r>
          </a:p>
          <a:p>
            <a:r>
              <a:rPr lang="en-GB" dirty="0"/>
              <a:t>Not earlier than the submission date</a:t>
            </a:r>
          </a:p>
          <a:p>
            <a:pPr marL="0" indent="0">
              <a:buNone/>
            </a:pPr>
            <a:r>
              <a:rPr lang="en-GB" sz="1600" dirty="0"/>
              <a:t>(e.g. submission 14 April -&gt; </a:t>
            </a:r>
            <a:br>
              <a:rPr lang="en-GB" sz="1600" dirty="0"/>
            </a:br>
            <a:r>
              <a:rPr lang="en-GB" sz="1600" dirty="0"/>
              <a:t>action may start on 14 April)</a:t>
            </a:r>
          </a:p>
          <a:p>
            <a:r>
              <a:rPr lang="en-GB" dirty="0"/>
              <a:t>End latest 31/07/25</a:t>
            </a:r>
            <a:br>
              <a:rPr lang="en-GB" dirty="0"/>
            </a:br>
            <a:r>
              <a:rPr lang="en-GB" dirty="0"/>
              <a:t>(small exceptions) </a:t>
            </a:r>
          </a:p>
          <a:p>
            <a:r>
              <a:rPr lang="en-GB" dirty="0"/>
              <a:t>Coherence with the budget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66FD3-7854-29D6-36B5-A5E64FD65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9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194424" y="1613141"/>
            <a:ext cx="5160964" cy="465826"/>
          </a:xfrm>
        </p:spPr>
        <p:txBody>
          <a:bodyPr/>
          <a:lstStyle/>
          <a:p>
            <a:r>
              <a:rPr lang="en-GB" dirty="0"/>
              <a:t>Eligible Budget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306669"/>
            <a:ext cx="5183188" cy="1644230"/>
          </a:xfrm>
        </p:spPr>
        <p:txBody>
          <a:bodyPr/>
          <a:lstStyle/>
          <a:p>
            <a:r>
              <a:rPr lang="en-GB" dirty="0"/>
              <a:t>Confer to </a:t>
            </a:r>
            <a:r>
              <a:rPr lang="en-GB" dirty="0">
                <a:hlinkClick r:id="rId2"/>
              </a:rPr>
              <a:t>Applicant’s Guide</a:t>
            </a:r>
            <a:br>
              <a:rPr lang="en-GB" dirty="0"/>
            </a:br>
            <a:r>
              <a:rPr lang="en-GB" dirty="0"/>
              <a:t>Section II – namely II.3 (page 4)</a:t>
            </a:r>
            <a:br>
              <a:rPr lang="en-GB" dirty="0"/>
            </a:br>
            <a:r>
              <a:rPr lang="en-GB" i="1" dirty="0"/>
              <a:t>Drafting the budget of the action</a:t>
            </a:r>
            <a:br>
              <a:rPr lang="en-GB" dirty="0"/>
            </a:br>
            <a:r>
              <a:rPr lang="en-GB" dirty="0"/>
              <a:t>pages 2 - 7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BUDGET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6612" y="1613141"/>
            <a:ext cx="5160964" cy="465826"/>
          </a:xfrm>
        </p:spPr>
        <p:txBody>
          <a:bodyPr/>
          <a:lstStyle/>
          <a:p>
            <a:r>
              <a:rPr lang="en-GB" dirty="0"/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6612" y="2242868"/>
            <a:ext cx="5160964" cy="4554747"/>
          </a:xfrm>
        </p:spPr>
        <p:txBody>
          <a:bodyPr/>
          <a:lstStyle/>
          <a:p>
            <a:r>
              <a:rPr lang="en-GB" dirty="0">
                <a:hlinkClick r:id="rId3"/>
              </a:rPr>
              <a:t>Annex 8</a:t>
            </a:r>
            <a:endParaRPr lang="en-GB" dirty="0"/>
          </a:p>
          <a:p>
            <a:r>
              <a:rPr lang="en-GB" dirty="0">
                <a:hlinkClick r:id="rId4"/>
              </a:rPr>
              <a:t>Section III </a:t>
            </a:r>
            <a:r>
              <a:rPr lang="en-GB" dirty="0"/>
              <a:t>of the grant application</a:t>
            </a:r>
            <a:br>
              <a:rPr lang="en-GB" dirty="0"/>
            </a:br>
            <a:r>
              <a:rPr lang="en-GB" dirty="0"/>
              <a:t>(Budget overview)</a:t>
            </a:r>
          </a:p>
          <a:p>
            <a:r>
              <a:rPr lang="en-GB" dirty="0"/>
              <a:t>Expenditure in </a:t>
            </a:r>
            <a:r>
              <a:rPr lang="en-GB"/>
              <a:t>balance with:</a:t>
            </a:r>
            <a:endParaRPr lang="en-GB" dirty="0"/>
          </a:p>
          <a:p>
            <a:r>
              <a:rPr lang="en-GB" dirty="0"/>
              <a:t>Income: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/>
              <a:t> self-financing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/>
              <a:t> student fees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/>
              <a:t> grant amount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600" dirty="0"/>
              <a:t> other support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D68F2D-3CAE-61B4-B16B-893BEC1EED3A}"/>
              </a:ext>
            </a:extLst>
          </p:cNvPr>
          <p:cNvSpPr txBox="1"/>
          <p:nvPr/>
        </p:nvSpPr>
        <p:spPr>
          <a:xfrm>
            <a:off x="6306567" y="4076579"/>
            <a:ext cx="44512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24EA2"/>
                </a:solidFill>
              </a:rPr>
              <a:t>Available Budget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5D105B-E2DD-B741-6367-6A24BB96640E}"/>
              </a:ext>
            </a:extLst>
          </p:cNvPr>
          <p:cNvSpPr txBox="1"/>
          <p:nvPr/>
        </p:nvSpPr>
        <p:spPr>
          <a:xfrm flipH="1">
            <a:off x="6383547" y="4992351"/>
            <a:ext cx="4971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345 000 €</a:t>
            </a:r>
            <a:br>
              <a:rPr lang="fr-BE" sz="2400" dirty="0"/>
            </a:br>
            <a:r>
              <a:rPr lang="fr-BE" sz="2400" dirty="0"/>
              <a:t>for the </a:t>
            </a:r>
            <a:r>
              <a:rPr lang="fr-BE" sz="2400" dirty="0" err="1"/>
              <a:t>grants</a:t>
            </a:r>
            <a:r>
              <a:rPr lang="fr-BE" sz="2400" dirty="0"/>
              <a:t> programme 2024/25</a:t>
            </a:r>
            <a:endParaRPr lang="en-IE" sz="2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9F359-65E5-1CF8-DA4F-53DF1FED0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8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F57B74-3F75-3052-6A6B-178B8CECE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88854"/>
            <a:ext cx="5160963" cy="500332"/>
          </a:xfrm>
        </p:spPr>
        <p:txBody>
          <a:bodyPr/>
          <a:lstStyle/>
          <a:p>
            <a:r>
              <a:rPr lang="fr-BE" u="sng" dirty="0" err="1"/>
              <a:t>Quality</a:t>
            </a:r>
            <a:r>
              <a:rPr lang="fr-BE" dirty="0"/>
              <a:t> of Action description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808EC-9FF7-4CED-71F1-E083F2135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12823"/>
            <a:ext cx="5157787" cy="3810007"/>
          </a:xfrm>
        </p:spPr>
        <p:txBody>
          <a:bodyPr/>
          <a:lstStyle/>
          <a:p>
            <a:r>
              <a:rPr lang="fr-BE" b="1" dirty="0">
                <a:hlinkClick r:id="rId2"/>
              </a:rPr>
              <a:t>Type A</a:t>
            </a:r>
            <a:br>
              <a:rPr lang="fr-BE" dirty="0"/>
            </a:br>
            <a:r>
              <a:rPr lang="fr-BE" sz="2000" dirty="0"/>
              <a:t>post-</a:t>
            </a:r>
            <a:r>
              <a:rPr lang="fr-BE" sz="2000" dirty="0" err="1"/>
              <a:t>graduate</a:t>
            </a:r>
            <a:r>
              <a:rPr lang="fr-BE" sz="2000" dirty="0"/>
              <a:t> course</a:t>
            </a:r>
            <a:br>
              <a:rPr lang="fr-BE" dirty="0"/>
            </a:br>
            <a:r>
              <a:rPr lang="fr-BE" sz="1800" dirty="0"/>
              <a:t>-&gt; </a:t>
            </a:r>
            <a:r>
              <a:rPr lang="fr-BE" sz="1800" dirty="0">
                <a:hlinkClick r:id="rId3"/>
              </a:rPr>
              <a:t>best practices</a:t>
            </a:r>
            <a:r>
              <a:rPr lang="fr-BE" sz="1800" dirty="0"/>
              <a:t>, -&gt; </a:t>
            </a:r>
            <a:r>
              <a:rPr lang="fr-BE" sz="1800" dirty="0">
                <a:hlinkClick r:id="rId4"/>
              </a:rPr>
              <a:t>Annex 7 course plan</a:t>
            </a:r>
            <a:r>
              <a:rPr lang="fr-BE" sz="1800" dirty="0"/>
              <a:t> and</a:t>
            </a:r>
            <a:br>
              <a:rPr lang="fr-BE" sz="1800" dirty="0"/>
            </a:br>
            <a:r>
              <a:rPr lang="fr-BE" sz="1800" dirty="0"/>
              <a:t>-&gt; </a:t>
            </a:r>
            <a:r>
              <a:rPr lang="fr-BE" sz="1800" dirty="0">
                <a:hlinkClick r:id="rId5"/>
              </a:rPr>
              <a:t>language </a:t>
            </a:r>
            <a:r>
              <a:rPr lang="fr-BE" sz="1800" dirty="0" err="1">
                <a:hlinkClick r:id="rId5"/>
              </a:rPr>
              <a:t>priorities</a:t>
            </a:r>
            <a:r>
              <a:rPr lang="fr-BE" sz="1800" dirty="0"/>
              <a:t> &amp; </a:t>
            </a:r>
            <a:r>
              <a:rPr lang="fr-BE" sz="1800" dirty="0">
                <a:hlinkClick r:id="rId6"/>
              </a:rPr>
              <a:t>profiles for    accreditation</a:t>
            </a:r>
            <a:r>
              <a:rPr lang="fr-BE" sz="1800" dirty="0"/>
              <a:t>, </a:t>
            </a:r>
            <a:r>
              <a:rPr lang="fr-BE" sz="1800" dirty="0">
                <a:hlinkClick r:id="rId7"/>
              </a:rPr>
              <a:t>Annex 6 (</a:t>
            </a:r>
            <a:r>
              <a:rPr lang="fr-BE" sz="1800" dirty="0" err="1">
                <a:hlinkClick r:id="rId7"/>
              </a:rPr>
              <a:t>CVs</a:t>
            </a:r>
            <a:r>
              <a:rPr lang="fr-BE" sz="1800" dirty="0">
                <a:hlinkClick r:id="rId7"/>
              </a:rPr>
              <a:t>)</a:t>
            </a:r>
            <a:endParaRPr lang="fr-BE" sz="1800" dirty="0"/>
          </a:p>
          <a:p>
            <a:r>
              <a:rPr lang="fr-BE" b="1" dirty="0">
                <a:hlinkClick r:id="rId8"/>
              </a:rPr>
              <a:t>Type B</a:t>
            </a:r>
            <a:br>
              <a:rPr lang="fr-BE" dirty="0"/>
            </a:br>
            <a:r>
              <a:rPr lang="fr-BE" sz="2000" dirty="0" err="1"/>
              <a:t>cooperation</a:t>
            </a:r>
            <a:r>
              <a:rPr lang="fr-BE" sz="2000" dirty="0"/>
              <a:t> projects, innovative pilot projects, support of </a:t>
            </a:r>
            <a:r>
              <a:rPr lang="fr-BE" sz="2000" dirty="0" err="1"/>
              <a:t>conference</a:t>
            </a:r>
            <a:r>
              <a:rPr lang="fr-BE" sz="2000" dirty="0"/>
              <a:t> </a:t>
            </a:r>
            <a:r>
              <a:rPr lang="fr-BE" sz="2000" dirty="0" err="1"/>
              <a:t>interpreting</a:t>
            </a:r>
            <a:r>
              <a:rPr lang="fr-BE" sz="2000" dirty="0"/>
              <a:t> teaching in </a:t>
            </a:r>
            <a:r>
              <a:rPr lang="fr-BE" sz="2000" dirty="0" err="1"/>
              <a:t>general</a:t>
            </a:r>
            <a:r>
              <a:rPr lang="fr-BE" sz="2000" dirty="0"/>
              <a:t> (</a:t>
            </a:r>
            <a:r>
              <a:rPr lang="fr-BE" sz="2000" dirty="0" err="1"/>
              <a:t>pedagogical</a:t>
            </a:r>
            <a:r>
              <a:rPr lang="fr-BE" sz="2000" dirty="0"/>
              <a:t> </a:t>
            </a:r>
            <a:r>
              <a:rPr lang="fr-BE" sz="2000" dirty="0" err="1"/>
              <a:t>tools</a:t>
            </a:r>
            <a:r>
              <a:rPr lang="fr-BE" sz="2000" dirty="0"/>
              <a:t>)</a:t>
            </a:r>
            <a:endParaRPr lang="en-IE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E0B0A-72A7-1311-F7C6-CF5D95A874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388855"/>
            <a:ext cx="5259388" cy="500332"/>
          </a:xfrm>
        </p:spPr>
        <p:txBody>
          <a:bodyPr/>
          <a:lstStyle/>
          <a:p>
            <a:r>
              <a:rPr lang="fr-BE" dirty="0" err="1"/>
              <a:t>Award</a:t>
            </a:r>
            <a:r>
              <a:rPr lang="fr-BE" dirty="0"/>
              <a:t> </a:t>
            </a:r>
            <a:r>
              <a:rPr lang="fr-BE" dirty="0" err="1"/>
              <a:t>criteria</a:t>
            </a:r>
            <a:endParaRPr lang="en-I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C7BF25-39B2-180F-9602-E0DB5C7C3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6" y="2078967"/>
            <a:ext cx="5160961" cy="3640346"/>
          </a:xfrm>
        </p:spPr>
        <p:txBody>
          <a:bodyPr/>
          <a:lstStyle/>
          <a:p>
            <a:r>
              <a:rPr lang="fr-BE" dirty="0"/>
              <a:t>Confer </a:t>
            </a:r>
            <a:r>
              <a:rPr lang="fr-BE" dirty="0">
                <a:hlinkClick r:id="rId9"/>
              </a:rPr>
              <a:t>call for </a:t>
            </a:r>
            <a:r>
              <a:rPr lang="fr-BE" dirty="0" err="1">
                <a:hlinkClick r:id="rId9"/>
              </a:rPr>
              <a:t>proposals</a:t>
            </a:r>
            <a:br>
              <a:rPr lang="fr-BE" dirty="0"/>
            </a:br>
            <a:r>
              <a:rPr lang="fr-BE" dirty="0"/>
              <a:t>Point 9</a:t>
            </a:r>
          </a:p>
          <a:p>
            <a:pPr marL="0" indent="0">
              <a:buNone/>
            </a:pPr>
            <a:r>
              <a:rPr lang="fr-BE" dirty="0" err="1"/>
              <a:t>Evaluation</a:t>
            </a:r>
            <a:r>
              <a:rPr lang="fr-BE" dirty="0"/>
              <a:t> </a:t>
            </a:r>
            <a:r>
              <a:rPr lang="fr-BE" dirty="0" err="1"/>
              <a:t>Committee</a:t>
            </a:r>
            <a:r>
              <a:rPr lang="fr-BE" dirty="0"/>
              <a:t> </a:t>
            </a:r>
            <a:r>
              <a:rPr lang="fr-BE" dirty="0" err="1"/>
              <a:t>makes</a:t>
            </a:r>
            <a:r>
              <a:rPr lang="fr-BE" dirty="0"/>
              <a:t> </a:t>
            </a:r>
            <a:r>
              <a:rPr lang="fr-BE" dirty="0" err="1"/>
              <a:t>recommendations</a:t>
            </a:r>
            <a:r>
              <a:rPr lang="fr-BE" dirty="0"/>
              <a:t> to the </a:t>
            </a:r>
            <a:r>
              <a:rPr lang="fr-BE" dirty="0" err="1"/>
              <a:t>Authorising</a:t>
            </a:r>
            <a:r>
              <a:rPr lang="fr-BE" dirty="0"/>
              <a:t> </a:t>
            </a:r>
            <a:r>
              <a:rPr lang="fr-BE" dirty="0" err="1"/>
              <a:t>Officer</a:t>
            </a:r>
            <a:r>
              <a:rPr lang="fr-BE" dirty="0"/>
              <a:t> </a:t>
            </a:r>
            <a:r>
              <a:rPr lang="fr-BE" dirty="0" err="1"/>
              <a:t>based</a:t>
            </a:r>
            <a:r>
              <a:rPr lang="fr-BE" dirty="0"/>
              <a:t> on the </a:t>
            </a:r>
            <a:r>
              <a:rPr lang="fr-BE" dirty="0" err="1"/>
              <a:t>ranking</a:t>
            </a:r>
            <a:r>
              <a:rPr lang="fr-BE" dirty="0"/>
              <a:t> of the points </a:t>
            </a:r>
            <a:r>
              <a:rPr lang="fr-BE" dirty="0" err="1"/>
              <a:t>attributed</a:t>
            </a:r>
            <a:r>
              <a:rPr lang="fr-BE" dirty="0"/>
              <a:t> to the </a:t>
            </a:r>
            <a:r>
              <a:rPr lang="fr-BE" dirty="0" err="1"/>
              <a:t>proposals</a:t>
            </a:r>
            <a:r>
              <a:rPr lang="fr-BE" dirty="0"/>
              <a:t> </a:t>
            </a:r>
            <a:r>
              <a:rPr lang="fr-BE" dirty="0" err="1"/>
              <a:t>submitted</a:t>
            </a:r>
            <a:r>
              <a:rPr lang="fr-BE" dirty="0"/>
              <a:t> -&gt; </a:t>
            </a:r>
            <a:r>
              <a:rPr lang="fr-BE" dirty="0" err="1"/>
              <a:t>according</a:t>
            </a:r>
            <a:r>
              <a:rPr lang="fr-BE"/>
              <a:t> to </a:t>
            </a:r>
            <a:r>
              <a:rPr lang="fr-BE" dirty="0"/>
              <a:t>budget </a:t>
            </a:r>
            <a:r>
              <a:rPr lang="fr-BE" dirty="0" err="1"/>
              <a:t>availability</a:t>
            </a:r>
            <a:endParaRPr lang="en-IE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8974D23-03A1-766A-0E95-D8E2F98C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CONTENTS</a:t>
            </a:r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7F63D-2DDE-710A-A638-728D2F4C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1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FD2F-160D-4209-0F8E-EC9F44CDE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AD3EFC-7667-CCD1-1B65-677334753ABD}"/>
              </a:ext>
            </a:extLst>
          </p:cNvPr>
          <p:cNvSpPr txBox="1"/>
          <p:nvPr/>
        </p:nvSpPr>
        <p:spPr>
          <a:xfrm>
            <a:off x="970722" y="2001329"/>
            <a:ext cx="96570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All documents can </a:t>
            </a:r>
            <a:r>
              <a:rPr lang="fr-BE" sz="2400" dirty="0" err="1"/>
              <a:t>be</a:t>
            </a:r>
            <a:r>
              <a:rPr lang="fr-BE" sz="2400" dirty="0"/>
              <a:t> </a:t>
            </a:r>
            <a:r>
              <a:rPr lang="fr-BE" sz="2400" dirty="0" err="1"/>
              <a:t>found</a:t>
            </a:r>
            <a:r>
              <a:rPr lang="fr-BE" sz="2400" dirty="0"/>
              <a:t> </a:t>
            </a:r>
            <a:r>
              <a:rPr lang="fr-BE" sz="2400" dirty="0" err="1"/>
              <a:t>under</a:t>
            </a:r>
            <a:r>
              <a:rPr lang="fr-BE" sz="2400" dirty="0"/>
              <a:t> </a:t>
            </a:r>
            <a:r>
              <a:rPr lang="fr-BE" sz="2400" dirty="0" err="1"/>
              <a:t>this</a:t>
            </a:r>
            <a:r>
              <a:rPr lang="fr-BE" sz="2400" dirty="0"/>
              <a:t> single </a:t>
            </a:r>
            <a:r>
              <a:rPr lang="en-US" sz="2400" b="1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  <a:hlinkClick r:id="rId2"/>
              </a:rPr>
              <a:t>link</a:t>
            </a:r>
            <a:endParaRPr lang="fr-BE" sz="2400" dirty="0"/>
          </a:p>
          <a:p>
            <a:endParaRPr lang="fr-BE" sz="2400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D082E-5E49-0D71-737F-84D12D9B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97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115A3-9061-1322-14EB-92798817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QUESTIONS</a:t>
            </a:r>
            <a:endParaRPr lang="en-I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105B68-3F47-0F45-C74C-3C612AA79F49}"/>
              </a:ext>
            </a:extLst>
          </p:cNvPr>
          <p:cNvSpPr txBox="1"/>
          <p:nvPr/>
        </p:nvSpPr>
        <p:spPr>
          <a:xfrm>
            <a:off x="970722" y="2157647"/>
            <a:ext cx="1035576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/>
              <a:t>If </a:t>
            </a:r>
            <a:r>
              <a:rPr lang="fr-BE" sz="2400" dirty="0" err="1"/>
              <a:t>you</a:t>
            </a:r>
            <a:r>
              <a:rPr lang="fr-BE" sz="2400" dirty="0"/>
              <a:t> have any questions or any </a:t>
            </a:r>
            <a:r>
              <a:rPr lang="fr-BE" sz="2400" dirty="0" err="1"/>
              <a:t>technical</a:t>
            </a:r>
            <a:r>
              <a:rPr lang="fr-BE" sz="2400" dirty="0"/>
              <a:t> </a:t>
            </a:r>
            <a:r>
              <a:rPr lang="fr-BE" sz="2400" dirty="0" err="1"/>
              <a:t>problems</a:t>
            </a:r>
            <a:r>
              <a:rPr lang="fr-BE" sz="2400" dirty="0"/>
              <a:t> with the SPIRIT on-line application, </a:t>
            </a:r>
            <a:r>
              <a:rPr lang="fr-BE" sz="2400" dirty="0" err="1"/>
              <a:t>write</a:t>
            </a:r>
            <a:r>
              <a:rPr lang="fr-BE" sz="2400" dirty="0"/>
              <a:t> an email to:</a:t>
            </a:r>
          </a:p>
          <a:p>
            <a:endParaRPr lang="fr-BE" dirty="0"/>
          </a:p>
          <a:p>
            <a:r>
              <a:rPr lang="fr-BE" sz="2400" b="1" dirty="0">
                <a:highlight>
                  <a:srgbClr val="FFFF00"/>
                </a:highlight>
              </a:rPr>
              <a:t>SCIC-Grants-to-universities@ec.europa.eu</a:t>
            </a:r>
          </a:p>
          <a:p>
            <a:endParaRPr lang="fr-BE" dirty="0"/>
          </a:p>
          <a:p>
            <a:r>
              <a:rPr lang="fr-BE" sz="2400" dirty="0"/>
              <a:t>The replies will be </a:t>
            </a:r>
            <a:r>
              <a:rPr lang="fr-BE" sz="2400" dirty="0" err="1"/>
              <a:t>given</a:t>
            </a:r>
            <a:r>
              <a:rPr lang="fr-BE" sz="2400" dirty="0"/>
              <a:t> in the FREQUENTLY ASKED QUESTIONS document (</a:t>
            </a:r>
            <a:r>
              <a:rPr lang="fr-BE" sz="2400" dirty="0" err="1"/>
              <a:t>cfr</a:t>
            </a:r>
            <a:r>
              <a:rPr lang="fr-BE" sz="2400" dirty="0"/>
              <a:t> to call) to be </a:t>
            </a:r>
            <a:r>
              <a:rPr lang="fr-BE" sz="2400" dirty="0" err="1"/>
              <a:t>consulted</a:t>
            </a:r>
            <a:r>
              <a:rPr lang="fr-BE" sz="2400" dirty="0"/>
              <a:t> </a:t>
            </a:r>
            <a:r>
              <a:rPr lang="fr-BE" sz="2400" dirty="0" err="1"/>
              <a:t>regularly</a:t>
            </a:r>
            <a:r>
              <a:rPr lang="fr-BE" sz="2400" dirty="0"/>
              <a:t> for any updates – last update on 13 May 2024</a:t>
            </a:r>
            <a:br>
              <a:rPr lang="fr-BE" sz="2400" dirty="0"/>
            </a:br>
            <a:r>
              <a:rPr lang="fr-BE" sz="2400" b="1" dirty="0"/>
              <a:t>Attention: on 9 and 10 May </a:t>
            </a:r>
            <a:r>
              <a:rPr lang="fr-BE" sz="2400" b="1" dirty="0" err="1"/>
              <a:t>our</a:t>
            </a:r>
            <a:r>
              <a:rPr lang="fr-BE" sz="2400" b="1" dirty="0"/>
              <a:t> services are </a:t>
            </a:r>
            <a:r>
              <a:rPr lang="fr-BE" sz="2400" b="1" dirty="0" err="1"/>
              <a:t>closed</a:t>
            </a:r>
            <a:endParaRPr lang="fr-BE" sz="2400" b="1" dirty="0"/>
          </a:p>
          <a:p>
            <a:endParaRPr lang="fr-B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0542F-E6CE-AF31-EA39-9B735984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29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936</TotalTime>
  <Words>447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INFORMATION SESSION ON DG SCIC’S  CALL AND HOW TO PREPARE A PROPOSAL </vt:lpstr>
      <vt:lpstr>Principles of grants</vt:lpstr>
      <vt:lpstr>Examination and assessment of proposals</vt:lpstr>
      <vt:lpstr>TIMING</vt:lpstr>
      <vt:lpstr>BUDGET</vt:lpstr>
      <vt:lpstr>CONTENTS</vt:lpstr>
      <vt:lpstr>Overview</vt:lpstr>
      <vt:lpstr>QUESTIONS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SESSION ON DG SCIC’S  GRANT PROGRAMME AND HOW TO PREPARE AN APPLICATION</dc:title>
  <dc:creator>KEMANI-KESSLER Annette (SCIC)</dc:creator>
  <cp:lastModifiedBy>KEMANI-KESSLER Annette (SCIC)</cp:lastModifiedBy>
  <cp:revision>24</cp:revision>
  <cp:lastPrinted>2023-03-28T17:25:46Z</cp:lastPrinted>
  <dcterms:created xsi:type="dcterms:W3CDTF">2023-03-27T10:16:02Z</dcterms:created>
  <dcterms:modified xsi:type="dcterms:W3CDTF">2024-04-23T16:11:02Z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2023-03-27T10:16:04Z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6dc6ef9f-9d83-407b-8d08-a81ee85bf517</vt:lpwstr>
  </property>
  <property fmtid="{D5CDD505-2E9C-101B-9397-08002B2CF9AE}" pid="8" name="MSIP_Label_6bd9ddd1-4d20-43f6-abfa-fc3c07406f94_ContentBits">
    <vt:lpwstr>0</vt:lpwstr>
  </property>
</Properties>
</file>