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1" r:id="rId4"/>
  </p:sldMasterIdLst>
  <p:notesMasterIdLst>
    <p:notesMasterId r:id="rId15"/>
  </p:notesMasterIdLst>
  <p:handoutMasterIdLst>
    <p:handoutMasterId r:id="rId16"/>
  </p:handoutMasterIdLst>
  <p:sldIdLst>
    <p:sldId id="408" r:id="rId5"/>
    <p:sldId id="424" r:id="rId6"/>
    <p:sldId id="446" r:id="rId7"/>
    <p:sldId id="439" r:id="rId8"/>
    <p:sldId id="448" r:id="rId9"/>
    <p:sldId id="440" r:id="rId10"/>
    <p:sldId id="443" r:id="rId11"/>
    <p:sldId id="449" r:id="rId12"/>
    <p:sldId id="445" r:id="rId13"/>
    <p:sldId id="420" r:id="rId14"/>
  </p:sldIdLst>
  <p:sldSz cx="12192000" cy="6858000"/>
  <p:notesSz cx="7102475" cy="93884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92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OSATI Lorenzo (ECFIN)" initials="RL(" lastIdx="9" clrIdx="0">
    <p:extLst>
      <p:ext uri="{19B8F6BF-5375-455C-9EA6-DF929625EA0E}">
        <p15:presenceInfo xmlns:p15="http://schemas.microsoft.com/office/powerpoint/2012/main" userId="S-1-5-21-1606980848-2025429265-839522115-949288" providerId="AD"/>
      </p:ext>
    </p:extLst>
  </p:cmAuthor>
  <p:cmAuthor id="2" name="SCHAEFER David (SG-RECOVER)" initials="SD(" lastIdx="18" clrIdx="1">
    <p:extLst>
      <p:ext uri="{19B8F6BF-5375-455C-9EA6-DF929625EA0E}">
        <p15:presenceInfo xmlns:p15="http://schemas.microsoft.com/office/powerpoint/2012/main" userId="S-1-5-21-1606980848-2025429265-839522115-1052662" providerId="AD"/>
      </p:ext>
    </p:extLst>
  </p:cmAuthor>
  <p:cmAuthor id="3" name="SZAVUJ Eva Maria (SG-RECOVER)" initials="S(" lastIdx="6" clrIdx="2">
    <p:extLst>
      <p:ext uri="{19B8F6BF-5375-455C-9EA6-DF929625EA0E}">
        <p15:presenceInfo xmlns:p15="http://schemas.microsoft.com/office/powerpoint/2012/main" userId="S::eva-maria.szavuj@ec.europa.eu::fbf82126-e9c2-46f8-bbb6-a1fff0d63427" providerId="AD"/>
      </p:ext>
    </p:extLst>
  </p:cmAuthor>
  <p:cmAuthor id="4" name="AGUZZONI Luca (SG-RECOVER)" initials="AL(" lastIdx="2" clrIdx="3">
    <p:extLst>
      <p:ext uri="{19B8F6BF-5375-455C-9EA6-DF929625EA0E}">
        <p15:presenceInfo xmlns:p15="http://schemas.microsoft.com/office/powerpoint/2012/main" userId="S-1-5-21-1606980848-2025429265-839522115-804131" providerId="AD"/>
      </p:ext>
    </p:extLst>
  </p:cmAuthor>
  <p:cmAuthor id="5" name="PIETILAINEN Samuli (ECFIN)" initials="PS(" lastIdx="1" clrIdx="4">
    <p:extLst>
      <p:ext uri="{19B8F6BF-5375-455C-9EA6-DF929625EA0E}">
        <p15:presenceInfo xmlns:p15="http://schemas.microsoft.com/office/powerpoint/2012/main" userId="PIETILAINEN Samuli (ECFIN)" providerId="None"/>
      </p:ext>
    </p:extLst>
  </p:cmAuthor>
  <p:cmAuthor id="6" name="WOEHLBIER Florian (ECFIN)" initials="W(" lastIdx="46" clrIdx="11">
    <p:extLst>
      <p:ext uri="{19B8F6BF-5375-455C-9EA6-DF929625EA0E}">
        <p15:presenceInfo xmlns:p15="http://schemas.microsoft.com/office/powerpoint/2012/main" userId="S::florian.woehlbier@ec.europa.eu::11c13d1b-fc9d-4636-8a6f-736c3b322e23" providerId="AD"/>
      </p:ext>
    </p:extLst>
  </p:cmAuthor>
  <p:cmAuthor id="7" name="DOVAL TEDIN Maria Jose (ECFIN)" initials="D(" lastIdx="8" clrIdx="6">
    <p:extLst>
      <p:ext uri="{19B8F6BF-5375-455C-9EA6-DF929625EA0E}">
        <p15:presenceInfo xmlns:p15="http://schemas.microsoft.com/office/powerpoint/2012/main" userId="S::maria-jose.doval-tedin@ec.europa.eu::1c87a18d-e3e8-40aa-898e-376d37a1232a" providerId="AD"/>
      </p:ext>
    </p:extLst>
  </p:cmAuthor>
  <p:cmAuthor id="8" name="GUZMAN CASO DE LOS COBOS Paz (SG-RECOVER-MADRID)" initials="G(" lastIdx="23" clrIdx="7">
    <p:extLst>
      <p:ext uri="{19B8F6BF-5375-455C-9EA6-DF929625EA0E}">
        <p15:presenceInfo xmlns:p15="http://schemas.microsoft.com/office/powerpoint/2012/main" userId="S::paz.guzman-caso-de-los-cobos@ec.europa.eu::c4bd2b33-30f5-4258-970c-70c3056cf39a" providerId="AD"/>
      </p:ext>
    </p:extLst>
  </p:cmAuthor>
  <p:cmAuthor id="9" name="MARAVALL RODRIGUEZ Carlos (SG-RECOVER)" initials="MRC(" lastIdx="1" clrIdx="8">
    <p:extLst>
      <p:ext uri="{19B8F6BF-5375-455C-9EA6-DF929625EA0E}">
        <p15:presenceInfo xmlns:p15="http://schemas.microsoft.com/office/powerpoint/2012/main" userId="S-1-5-21-1606980848-2025429265-839522115-940732" providerId="AD"/>
      </p:ext>
    </p:extLst>
  </p:cmAuthor>
  <p:cmAuthor id="10" name="CANAL FONTCUBERTA Maria (SG-RECOVER)" initials="C(" lastIdx="1" clrIdx="9">
    <p:extLst>
      <p:ext uri="{19B8F6BF-5375-455C-9EA6-DF929625EA0E}">
        <p15:presenceInfo xmlns:p15="http://schemas.microsoft.com/office/powerpoint/2012/main" userId="S::maria.canal-fontcuberta@ec.europa.eu::c7a08688-c58a-4bd4-bc9c-496c3ba12f79" providerId="AD"/>
      </p:ext>
    </p:extLst>
  </p:cmAuthor>
  <p:cmAuthor id="11" name="MACCHI Simone (ECFIN)" initials="MS(" lastIdx="1" clrIdx="10">
    <p:extLst>
      <p:ext uri="{19B8F6BF-5375-455C-9EA6-DF929625EA0E}">
        <p15:presenceInfo xmlns:p15="http://schemas.microsoft.com/office/powerpoint/2012/main" userId="S-1-5-21-1606980848-2025429265-839522115-1312461" providerId="AD"/>
      </p:ext>
    </p:extLst>
  </p:cmAuthor>
  <p:cmAuthor id="12" name="THIBAULT Agnes (ECFIN)" initials="TA(" lastIdx="1" clrIdx="12">
    <p:extLst>
      <p:ext uri="{19B8F6BF-5375-455C-9EA6-DF929625EA0E}">
        <p15:presenceInfo xmlns:p15="http://schemas.microsoft.com/office/powerpoint/2012/main" userId="S-1-5-21-1606980848-2025429265-839522115-515234" providerId="AD"/>
      </p:ext>
    </p:extLst>
  </p:cmAuthor>
  <p:cmAuthor id="13" name="POIRIER Felix (SG-RECOVER)" initials="P(" lastIdx="1" clrIdx="13">
    <p:extLst>
      <p:ext uri="{19B8F6BF-5375-455C-9EA6-DF929625EA0E}">
        <p15:presenceInfo xmlns:p15="http://schemas.microsoft.com/office/powerpoint/2012/main" userId="S::felix.poirier@ec.europa.eu::0d8b4b1a-dd7d-4498-bf13-11a960b7b363" providerId="AD"/>
      </p:ext>
    </p:extLst>
  </p:cmAuthor>
  <p:cmAuthor id="14" name="GUIGUE Julien (SG-RECOVER)" initials="GJ(" lastIdx="3" clrIdx="14">
    <p:extLst>
      <p:ext uri="{19B8F6BF-5375-455C-9EA6-DF929625EA0E}">
        <p15:presenceInfo xmlns:p15="http://schemas.microsoft.com/office/powerpoint/2012/main" userId="S-1-5-21-1606980848-2025429265-839522115-895182" providerId="AD"/>
      </p:ext>
    </p:extLst>
  </p:cmAuthor>
  <p:cmAuthor id="15" name="ZAMMIT Alexandra (SG-RECOVER-VALLETTA)" initials="Z(" lastIdx="3" clrIdx="15">
    <p:extLst>
      <p:ext uri="{19B8F6BF-5375-455C-9EA6-DF929625EA0E}">
        <p15:presenceInfo xmlns:p15="http://schemas.microsoft.com/office/powerpoint/2012/main" userId="S::alexandra.zammit@ec.europa.eu::c2907a76-9604-4d27-b68c-611f3aa57cf5" providerId="AD"/>
      </p:ext>
    </p:extLst>
  </p:cmAuthor>
  <p:cmAuthor id="16" name="ZAMMIT Alexandra (SG-RECOVER-VALLETTA)" initials="ZA(" lastIdx="4" clrIdx="16">
    <p:extLst>
      <p:ext uri="{19B8F6BF-5375-455C-9EA6-DF929625EA0E}">
        <p15:presenceInfo xmlns:p15="http://schemas.microsoft.com/office/powerpoint/2012/main" userId="S-1-5-21-1606980848-2025429265-839522115-761461" providerId="AD"/>
      </p:ext>
    </p:extLst>
  </p:cmAuthor>
  <p:cmAuthor id="17" name="PINELLI Dino (ECFIN)" initials="P(" lastIdx="8" clrIdx="17">
    <p:extLst>
      <p:ext uri="{19B8F6BF-5375-455C-9EA6-DF929625EA0E}">
        <p15:presenceInfo xmlns:p15="http://schemas.microsoft.com/office/powerpoint/2012/main" userId="S::dino.pinelli@ec.europa.eu::b5a04e57-2f42-492d-9be4-b47771a2347e" providerId="AD"/>
      </p:ext>
    </p:extLst>
  </p:cmAuthor>
  <p:cmAuthor id="18" name="LUKACH Ruslan (ECFIN)" initials="L(" lastIdx="1" clrIdx="18">
    <p:extLst>
      <p:ext uri="{19B8F6BF-5375-455C-9EA6-DF929625EA0E}">
        <p15:presenceInfo xmlns:p15="http://schemas.microsoft.com/office/powerpoint/2012/main" userId="S::ruslan.lukach@ec.europa.eu::e6eca68e-fb1e-4384-a3b2-757d42115a39" providerId="AD"/>
      </p:ext>
    </p:extLst>
  </p:cmAuthor>
  <p:cmAuthor id="19" name="LUKACH Ruslan (ECFIN)" initials="LR(" lastIdx="1" clrIdx="19">
    <p:extLst>
      <p:ext uri="{19B8F6BF-5375-455C-9EA6-DF929625EA0E}">
        <p15:presenceInfo xmlns:p15="http://schemas.microsoft.com/office/powerpoint/2012/main" userId="S-1-5-21-1606980848-2025429265-839522115-795597" providerId="AD"/>
      </p:ext>
    </p:extLst>
  </p:cmAuthor>
  <p:cmAuthor id="20" name="SUBOCS Anatoly (SG-RECOVER)" initials="SA(" lastIdx="1" clrIdx="20">
    <p:extLst>
      <p:ext uri="{19B8F6BF-5375-455C-9EA6-DF929625EA0E}">
        <p15:presenceInfo xmlns:p15="http://schemas.microsoft.com/office/powerpoint/2012/main" userId="S-1-5-21-1606980848-2025429265-839522115-246985" providerId="AD"/>
      </p:ext>
    </p:extLst>
  </p:cmAuthor>
  <p:cmAuthor id="21" name="HORVATH Reka (SG-RECOVER)" initials="H(" lastIdx="1" clrIdx="21">
    <p:extLst>
      <p:ext uri="{19B8F6BF-5375-455C-9EA6-DF929625EA0E}">
        <p15:presenceInfo xmlns:p15="http://schemas.microsoft.com/office/powerpoint/2012/main" userId="S::reka.horvath@ec.europa.eu::53e3e5b3-f788-4dc4-b117-ec9583cbf30b" providerId="AD"/>
      </p:ext>
    </p:extLst>
  </p:cmAuthor>
  <p:cmAuthor id="22" name="D'SOUZA Patrick (ECFIN)" initials="DP(" lastIdx="18" clrIdx="22">
    <p:extLst>
      <p:ext uri="{19B8F6BF-5375-455C-9EA6-DF929625EA0E}">
        <p15:presenceInfo xmlns:p15="http://schemas.microsoft.com/office/powerpoint/2012/main" userId="S-1-5-21-1606980848-2025429265-839522115-54704" providerId="AD"/>
      </p:ext>
    </p:extLst>
  </p:cmAuthor>
  <p:cmAuthor id="23" name="GOMEZ-OLIVEROS Leyre (ECFIN)" initials="GL(" lastIdx="6" clrIdx="23">
    <p:extLst>
      <p:ext uri="{19B8F6BF-5375-455C-9EA6-DF929625EA0E}">
        <p15:presenceInfo xmlns:p15="http://schemas.microsoft.com/office/powerpoint/2012/main" userId="S-1-5-21-1606980848-2025429265-839522115-995914" providerId="AD"/>
      </p:ext>
    </p:extLst>
  </p:cmAuthor>
  <p:cmAuthor id="24" name="ARITON Valentin (ECFIN)" initials="A(" lastIdx="2" clrIdx="24">
    <p:extLst>
      <p:ext uri="{19B8F6BF-5375-455C-9EA6-DF929625EA0E}">
        <p15:presenceInfo xmlns:p15="http://schemas.microsoft.com/office/powerpoint/2012/main" userId="S::valentin.ariton@ec.europa.eu::6d9af2a0-0174-4c06-a454-27e8fc70a857" providerId="AD"/>
      </p:ext>
    </p:extLst>
  </p:cmAuthor>
  <p:cmAuthor id="25" name="COLOMBO Andrea (ECFIN)" initials="CA(" lastIdx="15" clrIdx="25">
    <p:extLst>
      <p:ext uri="{19B8F6BF-5375-455C-9EA6-DF929625EA0E}">
        <p15:presenceInfo xmlns:p15="http://schemas.microsoft.com/office/powerpoint/2012/main" userId="S-1-5-21-1606980848-2025429265-839522115-1335539" providerId="AD"/>
      </p:ext>
    </p:extLst>
  </p:cmAuthor>
  <p:cmAuthor id="26" name="BODEA Adrian (ECFIN)" initials="B(" lastIdx="1" clrIdx="26">
    <p:extLst>
      <p:ext uri="{19B8F6BF-5375-455C-9EA6-DF929625EA0E}">
        <p15:presenceInfo xmlns:p15="http://schemas.microsoft.com/office/powerpoint/2012/main" userId="S::adrian.bodea1@ec.europa.eu::8d60eca7-f3f4-4bdf-9759-b4a68903f061" providerId="AD"/>
      </p:ext>
    </p:extLst>
  </p:cmAuthor>
  <p:cmAuthor id="27" name="GABRIELE Carmine (ECFIN)" initials="G(" lastIdx="3" clrIdx="27">
    <p:extLst>
      <p:ext uri="{19B8F6BF-5375-455C-9EA6-DF929625EA0E}">
        <p15:presenceInfo xmlns:p15="http://schemas.microsoft.com/office/powerpoint/2012/main" userId="S::carmine.gabriele@ec.europa.eu::e00d4e53-c1e8-4542-809c-68333d574992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34EA2"/>
    <a:srgbClr val="ED8D2F"/>
    <a:srgbClr val="FFC000"/>
    <a:srgbClr val="4BC5DE"/>
    <a:srgbClr val="8FE2E7"/>
    <a:srgbClr val="A1E7EB"/>
    <a:srgbClr val="004494"/>
    <a:srgbClr val="FF00FF"/>
    <a:srgbClr val="024EA2"/>
    <a:srgbClr val="0356B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592" autoAdjust="0"/>
    <p:restoredTop sz="66744" autoAdjust="0"/>
  </p:normalViewPr>
  <p:slideViewPr>
    <p:cSldViewPr snapToGrid="0">
      <p:cViewPr varScale="1">
        <p:scale>
          <a:sx n="73" d="100"/>
          <a:sy n="73" d="100"/>
        </p:scale>
        <p:origin x="1686" y="66"/>
      </p:cViewPr>
      <p:guideLst>
        <p:guide orient="horz" pos="2092"/>
        <p:guide pos="3840"/>
      </p:guideLst>
    </p:cSldViewPr>
  </p:slideViewPr>
  <p:notesTextViewPr>
    <p:cViewPr>
      <p:scale>
        <a:sx n="150" d="100"/>
        <a:sy n="150" d="100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47105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3092" y="0"/>
            <a:ext cx="3077739" cy="47105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r">
              <a:defRPr sz="1200"/>
            </a:lvl1pPr>
          </a:lstStyle>
          <a:p>
            <a:fld id="{3A939EFE-0303-44F6-9A16-FD3B5E015DB1}" type="datetimeFigureOut">
              <a:rPr lang="en-GB" smtClean="0"/>
              <a:t>27/04/2022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917422"/>
            <a:ext cx="3077739" cy="471053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3092" y="8917422"/>
            <a:ext cx="3077739" cy="471053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r">
              <a:defRPr sz="1200"/>
            </a:lvl1pPr>
          </a:lstStyle>
          <a:p>
            <a:fld id="{C4F04766-77AF-4EBE-9704-229FD5F6AD6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898812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47105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092" y="0"/>
            <a:ext cx="3077739" cy="47105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r">
              <a:defRPr sz="1200"/>
            </a:lvl1pPr>
          </a:lstStyle>
          <a:p>
            <a:fld id="{A3B926D1-0013-4A80-B64E-9D824EE65210}" type="datetimeFigureOut">
              <a:rPr lang="en-GB" smtClean="0"/>
              <a:t>27/04/2022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35013" y="1173163"/>
            <a:ext cx="5632450" cy="31686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229" tIns="47114" rIns="94229" bIns="47114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248" y="4518204"/>
            <a:ext cx="5681980" cy="3696712"/>
          </a:xfrm>
          <a:prstGeom prst="rect">
            <a:avLst/>
          </a:prstGeom>
        </p:spPr>
        <p:txBody>
          <a:bodyPr vert="horz" lIns="94229" tIns="47114" rIns="94229" bIns="47114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917422"/>
            <a:ext cx="3077739" cy="471053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092" y="8917422"/>
            <a:ext cx="3077739" cy="471053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r">
              <a:defRPr sz="1200"/>
            </a:lvl1pPr>
          </a:lstStyle>
          <a:p>
            <a:fld id="{59CF2995-AB43-4B7C-B8CD-9DC7C3692A9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078466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CF2995-AB43-4B7C-B8CD-9DC7C3692A9C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28233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CF2995-AB43-4B7C-B8CD-9DC7C3692A9C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83054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CF2995-AB43-4B7C-B8CD-9DC7C3692A9C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28562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hu-H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CF2995-AB43-4B7C-B8CD-9DC7C3692A9C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987487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hu-H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CF2995-AB43-4B7C-B8CD-9DC7C3692A9C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79855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rtl="0" fontAlgn="base">
              <a:buFont typeface="+mj-lt"/>
              <a:buNone/>
            </a:pPr>
            <a:endParaRPr lang="hu-HU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CF2995-AB43-4B7C-B8CD-9DC7C3692A9C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530345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GB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CF2995-AB43-4B7C-B8CD-9DC7C3692A9C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498308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9CF2995-AB43-4B7C-B8CD-9DC7C3692A9C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8971973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en-IE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9CF2995-AB43-4B7C-B8CD-9DC7C3692A9C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6885795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42289">
              <a:defRPr/>
            </a:pPr>
            <a:fld id="{59CF2995-AB43-4B7C-B8CD-9DC7C3692A9C}" type="slidenum">
              <a:rPr lang="en-GB">
                <a:solidFill>
                  <a:prstClr val="black"/>
                </a:solidFill>
                <a:latin typeface="Calibri" panose="020F0502020204030204"/>
              </a:rPr>
              <a:pPr defTabSz="942289">
                <a:defRPr/>
              </a:pPr>
              <a:t>10</a:t>
            </a:fld>
            <a:endParaRPr lang="en-GB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8460996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3576917" y="2599765"/>
            <a:ext cx="7559656" cy="1542330"/>
          </a:xfrm>
        </p:spPr>
        <p:txBody>
          <a:bodyPr wrap="none" anchor="t">
            <a:noAutofit/>
          </a:bodyPr>
          <a:lstStyle>
            <a:lvl1pPr algn="l">
              <a:defRPr sz="4400" b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576917" y="4418049"/>
            <a:ext cx="7559657" cy="897754"/>
          </a:xfrm>
        </p:spPr>
        <p:txBody>
          <a:bodyPr>
            <a:noAutofit/>
          </a:bodyPr>
          <a:lstStyle>
            <a:lvl1pPr marL="0" indent="0" algn="l">
              <a:buNone/>
              <a:defRPr sz="4800" b="1" i="0">
                <a:solidFill>
                  <a:srgbClr val="FFD20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COUNTRY</a:t>
            </a:r>
            <a:endParaRPr lang="en-GB"/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3"/>
          </p:nvPr>
        </p:nvSpPr>
        <p:spPr>
          <a:xfrm>
            <a:off x="6096000" y="5557903"/>
            <a:ext cx="5040313" cy="528998"/>
          </a:xfrm>
        </p:spPr>
        <p:txBody>
          <a:bodyPr>
            <a:noAutofit/>
          </a:bodyPr>
          <a:lstStyle>
            <a:lvl1pPr marL="0" indent="0" algn="r">
              <a:buFontTx/>
              <a:buNone/>
              <a:defRPr sz="2200" i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182397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50259" y="1825625"/>
            <a:ext cx="10793639" cy="3881904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defRPr/>
            </a:lvl1pPr>
            <a:lvl2pPr>
              <a:lnSpc>
                <a:spcPct val="100000"/>
              </a:lnSpc>
              <a:spcAft>
                <a:spcPts val="1800"/>
              </a:spcAft>
              <a:defRPr/>
            </a:lvl2pPr>
            <a:lvl3pPr>
              <a:lnSpc>
                <a:spcPct val="100000"/>
              </a:lnSpc>
              <a:spcAft>
                <a:spcPts val="1800"/>
              </a:spcAft>
              <a:defRPr/>
            </a:lvl3pPr>
            <a:lvl4pPr>
              <a:lnSpc>
                <a:spcPct val="100000"/>
              </a:lnSpc>
              <a:spcAft>
                <a:spcPts val="1800"/>
              </a:spcAft>
              <a:defRPr/>
            </a:lvl4pPr>
            <a:lvl5pPr>
              <a:lnSpc>
                <a:spcPct val="100000"/>
              </a:lnSpc>
              <a:spcAft>
                <a:spcPts val="1800"/>
              </a:spcAft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0258" y="6131286"/>
            <a:ext cx="2631141" cy="365125"/>
          </a:xfrm>
        </p:spPr>
        <p:txBody>
          <a:bodyPr>
            <a:noAutofit/>
          </a:bodyPr>
          <a:lstStyle/>
          <a:p>
            <a:fld id="{F46C79FD-C571-418B-AB0F-5EE936C85276}" type="slidenum">
              <a:rPr lang="en-GB" smtClean="0"/>
              <a:t>‹#›</a:t>
            </a:fld>
            <a:endParaRPr lang="en-GB"/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950259" y="482860"/>
            <a:ext cx="10793639" cy="782357"/>
          </a:xfrm>
          <a:prstGeom prst="rect">
            <a:avLst/>
          </a:prstGeom>
        </p:spPr>
        <p:txBody>
          <a:bodyPr vert="horz" lIns="91440" tIns="45720" rIns="91440" bIns="0" rtlCol="0" anchor="b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2982301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50259" y="1825625"/>
            <a:ext cx="10793639" cy="3881904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defRPr/>
            </a:lvl1pPr>
            <a:lvl2pPr>
              <a:lnSpc>
                <a:spcPct val="100000"/>
              </a:lnSpc>
              <a:spcAft>
                <a:spcPts val="1800"/>
              </a:spcAft>
              <a:defRPr/>
            </a:lvl2pPr>
            <a:lvl3pPr>
              <a:lnSpc>
                <a:spcPct val="100000"/>
              </a:lnSpc>
              <a:spcAft>
                <a:spcPts val="1800"/>
              </a:spcAft>
              <a:defRPr/>
            </a:lvl3pPr>
            <a:lvl4pPr>
              <a:lnSpc>
                <a:spcPct val="100000"/>
              </a:lnSpc>
              <a:spcAft>
                <a:spcPts val="1800"/>
              </a:spcAft>
              <a:defRPr/>
            </a:lvl4pPr>
            <a:lvl5pPr>
              <a:lnSpc>
                <a:spcPct val="100000"/>
              </a:lnSpc>
              <a:spcAft>
                <a:spcPts val="1800"/>
              </a:spcAft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0258" y="6131286"/>
            <a:ext cx="2631141" cy="365125"/>
          </a:xfrm>
        </p:spPr>
        <p:txBody>
          <a:bodyPr>
            <a:noAutofit/>
          </a:bodyPr>
          <a:lstStyle/>
          <a:p>
            <a:fld id="{F46C79FD-C571-418B-AB0F-5EE936C85276}" type="slidenum">
              <a:rPr lang="en-GB" smtClean="0"/>
              <a:t>‹#›</a:t>
            </a:fld>
            <a:endParaRPr lang="en-GB"/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950259" y="482860"/>
            <a:ext cx="10793639" cy="782357"/>
          </a:xfrm>
          <a:prstGeom prst="rect">
            <a:avLst/>
          </a:prstGeom>
        </p:spPr>
        <p:txBody>
          <a:bodyPr vert="horz" lIns="91440" tIns="45720" rIns="91440" bIns="0" rtlCol="0" anchor="b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44470153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hapt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83859" y="1122363"/>
            <a:ext cx="8662368" cy="2387600"/>
          </a:xfrm>
        </p:spPr>
        <p:txBody>
          <a:bodyPr anchor="b">
            <a:noAutofit/>
          </a:bodyPr>
          <a:lstStyle>
            <a:lvl1pPr algn="l">
              <a:defRPr sz="6000">
                <a:solidFill>
                  <a:srgbClr val="FFD200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83859" y="3602038"/>
            <a:ext cx="8662368" cy="1655762"/>
          </a:xfrm>
        </p:spPr>
        <p:txBody>
          <a:bodyPr>
            <a:no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46C79FD-C571-418B-AB0F-5EE936C85276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27715" y="6045257"/>
            <a:ext cx="1718512" cy="451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4491593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6C79FD-C571-418B-AB0F-5EE936C85276}" type="slidenum">
              <a:rPr lang="en-GB" smtClean="0"/>
              <a:t>‹#›</a:t>
            </a:fld>
            <a:endParaRPr lang="en-GB"/>
          </a:p>
        </p:txBody>
      </p:sp>
      <p:cxnSp>
        <p:nvCxnSpPr>
          <p:cNvPr id="8" name="Straight Connector 7"/>
          <p:cNvCxnSpPr/>
          <p:nvPr userDrawn="1"/>
        </p:nvCxnSpPr>
        <p:spPr>
          <a:xfrm flipH="1">
            <a:off x="838199" y="0"/>
            <a:ext cx="1" cy="1276357"/>
          </a:xfrm>
          <a:prstGeom prst="line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970722" y="482860"/>
            <a:ext cx="10515600" cy="782357"/>
          </a:xfrm>
          <a:prstGeom prst="rect">
            <a:avLst/>
          </a:prstGeom>
        </p:spPr>
        <p:txBody>
          <a:bodyPr vert="horz" lIns="91440" tIns="45720" rIns="91440" bIns="0" rtlCol="0" anchor="b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52827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482860"/>
            <a:ext cx="10515600" cy="782357"/>
          </a:xfrm>
          <a:prstGeom prst="rect">
            <a:avLst/>
          </a:prstGeom>
        </p:spPr>
        <p:txBody>
          <a:bodyPr vert="horz" lIns="91440" tIns="45720" rIns="91440" bIns="0" rtlCol="0" anchor="b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388190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200" y="613128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6C79FD-C571-418B-AB0F-5EE936C85276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33852" y="6045988"/>
            <a:ext cx="1715733" cy="450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29580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722" r:id="rId2"/>
    <p:sldLayoutId id="2147483698" r:id="rId3"/>
    <p:sldLayoutId id="2147483699" r:id="rId4"/>
    <p:sldLayoutId id="2147483723" r:id="rId5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1800"/>
        </a:spcAft>
        <a:buClr>
          <a:schemeClr val="tx2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1800"/>
        </a:spcAft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1800"/>
        </a:spcAft>
        <a:buClr>
          <a:schemeClr val="tx2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1800"/>
        </a:spcAft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1800"/>
        </a:spcAft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20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12" Type="http://schemas.openxmlformats.org/officeDocument/2006/relationships/image" Target="../media/image1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3.png"/><Relationship Id="rId11" Type="http://schemas.openxmlformats.org/officeDocument/2006/relationships/image" Target="../media/image18.png"/><Relationship Id="rId5" Type="http://schemas.openxmlformats.org/officeDocument/2006/relationships/image" Target="../media/image12.pn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btitle 5"/>
          <p:cNvSpPr>
            <a:spLocks noGrp="1"/>
          </p:cNvSpPr>
          <p:nvPr>
            <p:ph type="subTitle" idx="1"/>
          </p:nvPr>
        </p:nvSpPr>
        <p:spPr>
          <a:xfrm>
            <a:off x="4051496" y="4370415"/>
            <a:ext cx="7559675" cy="896938"/>
          </a:xfrm>
        </p:spPr>
        <p:txBody>
          <a:bodyPr/>
          <a:lstStyle/>
          <a:p>
            <a:r>
              <a:rPr lang="sv-SE" sz="5400" dirty="0"/>
              <a:t>SWEDEN</a:t>
            </a:r>
            <a:endParaRPr lang="en-IE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8248650" y="5557903"/>
            <a:ext cx="2887663" cy="528998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GB" dirty="0">
                <a:solidFill>
                  <a:srgbClr val="FFFFFF"/>
                </a:solidFill>
                <a:cs typeface="Arial"/>
              </a:rPr>
              <a:t>Meeting of the </a:t>
            </a:r>
            <a:r>
              <a:rPr lang="en-GB" dirty="0" smtClean="0">
                <a:solidFill>
                  <a:srgbClr val="FFFFFF"/>
                </a:solidFill>
                <a:cs typeface="Arial"/>
              </a:rPr>
              <a:t>FICO 28</a:t>
            </a:r>
            <a:r>
              <a:rPr lang="en-IE" dirty="0">
                <a:solidFill>
                  <a:srgbClr val="FF0000"/>
                </a:solidFill>
                <a:cs typeface="Arial"/>
              </a:rPr>
              <a:t> </a:t>
            </a:r>
            <a:r>
              <a:rPr lang="en-IE" dirty="0">
                <a:cs typeface="Arial"/>
              </a:rPr>
              <a:t>April 2022</a:t>
            </a:r>
          </a:p>
        </p:txBody>
      </p:sp>
      <p:sp>
        <p:nvSpPr>
          <p:cNvPr id="8" name="Title 4"/>
          <p:cNvSpPr txBox="1">
            <a:spLocks/>
          </p:cNvSpPr>
          <p:nvPr/>
        </p:nvSpPr>
        <p:spPr>
          <a:xfrm>
            <a:off x="3338983" y="2773211"/>
            <a:ext cx="6550822" cy="1940320"/>
          </a:xfrm>
          <a:prstGeom prst="rect">
            <a:avLst/>
          </a:prstGeom>
        </p:spPr>
        <p:txBody>
          <a:bodyPr vert="horz" wrap="none" lIns="91440" tIns="45720" rIns="9144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200" b="1"/>
              <a:t>A Recovery plan for Europe:</a:t>
            </a:r>
            <a:br>
              <a:rPr lang="en-GB" sz="3200" b="1"/>
            </a:br>
            <a:r>
              <a:rPr lang="en-GB" sz="3200" b="1"/>
              <a:t/>
            </a:r>
            <a:br>
              <a:rPr lang="en-GB" sz="3200" b="1"/>
            </a:br>
            <a:r>
              <a:rPr lang="en-GB" sz="3200" b="1"/>
              <a:t>The Recovery and Resilience Facility</a:t>
            </a:r>
            <a:endParaRPr lang="en-IE" sz="3200" b="1"/>
          </a:p>
        </p:txBody>
      </p:sp>
    </p:spTree>
    <p:extLst>
      <p:ext uri="{BB962C8B-B14F-4D97-AF65-F5344CB8AC3E}">
        <p14:creationId xmlns:p14="http://schemas.microsoft.com/office/powerpoint/2010/main" val="33658016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ctangle 37"/>
          <p:cNvSpPr/>
          <p:nvPr/>
        </p:nvSpPr>
        <p:spPr bwMode="auto">
          <a:xfrm>
            <a:off x="6147710" y="3518930"/>
            <a:ext cx="4316214" cy="166330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175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>
              <a:ln>
                <a:noFill/>
              </a:ln>
              <a:solidFill>
                <a:srgbClr val="0F5494"/>
              </a:solidFill>
              <a:effectLst/>
              <a:latin typeface="Verdana" pitchFamily="34" charset="0"/>
            </a:endParaRPr>
          </a:p>
        </p:txBody>
      </p:sp>
      <p:sp>
        <p:nvSpPr>
          <p:cNvPr id="37" name="Rectangle 36"/>
          <p:cNvSpPr/>
          <p:nvPr/>
        </p:nvSpPr>
        <p:spPr bwMode="auto">
          <a:xfrm>
            <a:off x="6147710" y="1688884"/>
            <a:ext cx="4316214" cy="166330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175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>
              <a:ln>
                <a:noFill/>
              </a:ln>
              <a:solidFill>
                <a:srgbClr val="0F5494"/>
              </a:solidFill>
              <a:effectLst/>
              <a:latin typeface="Verdana" pitchFamily="34" charset="0"/>
            </a:endParaRPr>
          </a:p>
        </p:txBody>
      </p:sp>
      <p:sp>
        <p:nvSpPr>
          <p:cNvPr id="36" name="Rectangle 35"/>
          <p:cNvSpPr/>
          <p:nvPr/>
        </p:nvSpPr>
        <p:spPr bwMode="auto">
          <a:xfrm>
            <a:off x="1712686" y="3518930"/>
            <a:ext cx="4316214" cy="166330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175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>
              <a:ln>
                <a:noFill/>
              </a:ln>
              <a:solidFill>
                <a:srgbClr val="0F5494"/>
              </a:solidFill>
              <a:effectLst/>
              <a:latin typeface="Verdana" pitchFamily="34" charset="0"/>
            </a:endParaRPr>
          </a:p>
        </p:txBody>
      </p:sp>
      <p:sp>
        <p:nvSpPr>
          <p:cNvPr id="5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Overview</a:t>
            </a:r>
            <a:r>
              <a:rPr lang="it-IT" b="1" dirty="0"/>
              <a:t> of </a:t>
            </a:r>
            <a:r>
              <a:rPr lang="sv-SE" b="1" dirty="0"/>
              <a:t>Sweden</a:t>
            </a:r>
            <a:r>
              <a:rPr lang="it-IT" b="1" dirty="0"/>
              <a:t>’s RRP  </a:t>
            </a:r>
            <a:endParaRPr lang="en-GB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913FBFE-F458-4997-9874-A710FAA2C4A8}"/>
              </a:ext>
            </a:extLst>
          </p:cNvPr>
          <p:cNvSpPr txBox="1"/>
          <p:nvPr/>
        </p:nvSpPr>
        <p:spPr>
          <a:xfrm>
            <a:off x="5551715" y="2805550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en-US">
              <a:cs typeface="Arial"/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1712686" y="1688884"/>
            <a:ext cx="4316214" cy="166330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175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>
              <a:ln>
                <a:noFill/>
              </a:ln>
              <a:solidFill>
                <a:srgbClr val="0F5494"/>
              </a:solidFill>
              <a:effectLst/>
              <a:latin typeface="Verdana" pitchFamily="34" charset="0"/>
            </a:endParaRPr>
          </a:p>
        </p:txBody>
      </p:sp>
      <p:sp>
        <p:nvSpPr>
          <p:cNvPr id="11" name="Freeform 10"/>
          <p:cNvSpPr/>
          <p:nvPr/>
        </p:nvSpPr>
        <p:spPr>
          <a:xfrm>
            <a:off x="3148502" y="2264103"/>
            <a:ext cx="2942915" cy="849451"/>
          </a:xfrm>
          <a:custGeom>
            <a:avLst/>
            <a:gdLst>
              <a:gd name="connsiteX0" fmla="*/ 0 w 4532135"/>
              <a:gd name="connsiteY0" fmla="*/ 0 h 849451"/>
              <a:gd name="connsiteX1" fmla="*/ 4532135 w 4532135"/>
              <a:gd name="connsiteY1" fmla="*/ 0 h 849451"/>
              <a:gd name="connsiteX2" fmla="*/ 4532135 w 4532135"/>
              <a:gd name="connsiteY2" fmla="*/ 849451 h 849451"/>
              <a:gd name="connsiteX3" fmla="*/ 0 w 4532135"/>
              <a:gd name="connsiteY3" fmla="*/ 849451 h 849451"/>
              <a:gd name="connsiteX4" fmla="*/ 0 w 4532135"/>
              <a:gd name="connsiteY4" fmla="*/ 0 h 8494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32135" h="849451">
                <a:moveTo>
                  <a:pt x="0" y="0"/>
                </a:moveTo>
                <a:lnTo>
                  <a:pt x="4532135" y="0"/>
                </a:lnTo>
                <a:lnTo>
                  <a:pt x="4532135" y="849451"/>
                </a:lnTo>
                <a:lnTo>
                  <a:pt x="0" y="849451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35560" rIns="0" bIns="35560" numCol="1" spcCol="1270" anchor="t" anchorCtr="0">
            <a:noAutofit/>
          </a:bodyPr>
          <a:lstStyle/>
          <a:p>
            <a:pPr defTabSz="1244600">
              <a:lnSpc>
                <a:spcPct val="90000"/>
              </a:lnSpc>
              <a:spcAft>
                <a:spcPts val="1200"/>
              </a:spcAft>
            </a:pPr>
            <a:r>
              <a:rPr lang="hu-HU" sz="3000" b="1" dirty="0">
                <a:solidFill>
                  <a:srgbClr val="004494"/>
                </a:solidFill>
                <a:latin typeface="Arial"/>
                <a:cs typeface="Arial"/>
              </a:rPr>
              <a:t>5</a:t>
            </a:r>
            <a:r>
              <a:rPr lang="en-GB" sz="3000" b="1" dirty="0">
                <a:solidFill>
                  <a:srgbClr val="004494"/>
                </a:solidFill>
                <a:latin typeface="Arial"/>
                <a:cs typeface="Arial"/>
              </a:rPr>
              <a:t> </a:t>
            </a:r>
            <a:r>
              <a:rPr lang="en-GB" sz="3000" dirty="0">
                <a:solidFill>
                  <a:srgbClr val="004494"/>
                </a:solidFill>
                <a:latin typeface="Arial"/>
                <a:cs typeface="Arial"/>
              </a:rPr>
              <a:t>components</a:t>
            </a:r>
          </a:p>
        </p:txBody>
      </p:sp>
      <p:sp>
        <p:nvSpPr>
          <p:cNvPr id="12" name="Freeform 11"/>
          <p:cNvSpPr/>
          <p:nvPr/>
        </p:nvSpPr>
        <p:spPr>
          <a:xfrm>
            <a:off x="7525276" y="2442277"/>
            <a:ext cx="2592288" cy="849451"/>
          </a:xfrm>
          <a:custGeom>
            <a:avLst/>
            <a:gdLst>
              <a:gd name="connsiteX0" fmla="*/ 0 w 4532135"/>
              <a:gd name="connsiteY0" fmla="*/ 0 h 849451"/>
              <a:gd name="connsiteX1" fmla="*/ 4532135 w 4532135"/>
              <a:gd name="connsiteY1" fmla="*/ 0 h 849451"/>
              <a:gd name="connsiteX2" fmla="*/ 4532135 w 4532135"/>
              <a:gd name="connsiteY2" fmla="*/ 849451 h 849451"/>
              <a:gd name="connsiteX3" fmla="*/ 0 w 4532135"/>
              <a:gd name="connsiteY3" fmla="*/ 849451 h 849451"/>
              <a:gd name="connsiteX4" fmla="*/ 0 w 4532135"/>
              <a:gd name="connsiteY4" fmla="*/ 0 h 8494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32135" h="849451">
                <a:moveTo>
                  <a:pt x="0" y="0"/>
                </a:moveTo>
                <a:lnTo>
                  <a:pt x="4532135" y="0"/>
                </a:lnTo>
                <a:lnTo>
                  <a:pt x="4532135" y="849451"/>
                </a:lnTo>
                <a:lnTo>
                  <a:pt x="0" y="849451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35560" rIns="0" bIns="35560" numCol="1" spcCol="1270" anchor="t" anchorCtr="0">
            <a:noAutofit/>
          </a:bodyPr>
          <a:lstStyle/>
          <a:p>
            <a:pPr defTabSz="1244600">
              <a:lnSpc>
                <a:spcPct val="90000"/>
              </a:lnSpc>
              <a:spcAft>
                <a:spcPct val="35000"/>
              </a:spcAft>
            </a:pPr>
            <a:endParaRPr lang="en-GB" b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Freeform 12"/>
          <p:cNvSpPr/>
          <p:nvPr/>
        </p:nvSpPr>
        <p:spPr>
          <a:xfrm>
            <a:off x="3214255" y="3893208"/>
            <a:ext cx="2520280" cy="849451"/>
          </a:xfrm>
          <a:custGeom>
            <a:avLst/>
            <a:gdLst>
              <a:gd name="connsiteX0" fmla="*/ 0 w 4532135"/>
              <a:gd name="connsiteY0" fmla="*/ 0 h 849451"/>
              <a:gd name="connsiteX1" fmla="*/ 4532135 w 4532135"/>
              <a:gd name="connsiteY1" fmla="*/ 0 h 849451"/>
              <a:gd name="connsiteX2" fmla="*/ 4532135 w 4532135"/>
              <a:gd name="connsiteY2" fmla="*/ 849451 h 849451"/>
              <a:gd name="connsiteX3" fmla="*/ 0 w 4532135"/>
              <a:gd name="connsiteY3" fmla="*/ 849451 h 849451"/>
              <a:gd name="connsiteX4" fmla="*/ 0 w 4532135"/>
              <a:gd name="connsiteY4" fmla="*/ 0 h 8494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32135" h="849451">
                <a:moveTo>
                  <a:pt x="0" y="0"/>
                </a:moveTo>
                <a:lnTo>
                  <a:pt x="4532135" y="0"/>
                </a:lnTo>
                <a:lnTo>
                  <a:pt x="4532135" y="849451"/>
                </a:lnTo>
                <a:lnTo>
                  <a:pt x="0" y="849451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35560" rIns="0" bIns="35560" numCol="1" spcCol="1270" anchor="t" anchorCtr="0">
            <a:noAutofit/>
          </a:bodyPr>
          <a:lstStyle/>
          <a:p>
            <a:pPr defTabSz="1244600">
              <a:lnSpc>
                <a:spcPct val="90000"/>
              </a:lnSpc>
              <a:spcAft>
                <a:spcPct val="35000"/>
              </a:spcAft>
            </a:pPr>
            <a:endParaRPr lang="en-GB" b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Freeform 29"/>
          <p:cNvSpPr/>
          <p:nvPr/>
        </p:nvSpPr>
        <p:spPr>
          <a:xfrm>
            <a:off x="3187478" y="3910461"/>
            <a:ext cx="2778923" cy="849451"/>
          </a:xfrm>
          <a:custGeom>
            <a:avLst/>
            <a:gdLst>
              <a:gd name="connsiteX0" fmla="*/ 0 w 4532135"/>
              <a:gd name="connsiteY0" fmla="*/ 0 h 849451"/>
              <a:gd name="connsiteX1" fmla="*/ 4532135 w 4532135"/>
              <a:gd name="connsiteY1" fmla="*/ 0 h 849451"/>
              <a:gd name="connsiteX2" fmla="*/ 4532135 w 4532135"/>
              <a:gd name="connsiteY2" fmla="*/ 849451 h 849451"/>
              <a:gd name="connsiteX3" fmla="*/ 0 w 4532135"/>
              <a:gd name="connsiteY3" fmla="*/ 849451 h 849451"/>
              <a:gd name="connsiteX4" fmla="*/ 0 w 4532135"/>
              <a:gd name="connsiteY4" fmla="*/ 0 h 8494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32135" h="849451">
                <a:moveTo>
                  <a:pt x="0" y="0"/>
                </a:moveTo>
                <a:lnTo>
                  <a:pt x="4532135" y="0"/>
                </a:lnTo>
                <a:lnTo>
                  <a:pt x="4532135" y="849451"/>
                </a:lnTo>
                <a:lnTo>
                  <a:pt x="0" y="849451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35560" rIns="0" bIns="35560" numCol="1" spcCol="1270" anchor="t" anchorCtr="0">
            <a:noAutofit/>
          </a:bodyPr>
          <a:lstStyle/>
          <a:p>
            <a:pPr defTabSz="1244600">
              <a:lnSpc>
                <a:spcPct val="90000"/>
              </a:lnSpc>
              <a:spcAft>
                <a:spcPts val="1200"/>
              </a:spcAft>
            </a:pPr>
            <a:r>
              <a:rPr lang="sv-SE" sz="3000" b="1" dirty="0">
                <a:solidFill>
                  <a:srgbClr val="004494"/>
                </a:solidFill>
                <a:latin typeface="Arial"/>
                <a:cs typeface="Arial"/>
              </a:rPr>
              <a:t>23</a:t>
            </a:r>
            <a:r>
              <a:rPr lang="en-GB" sz="3000" b="1" dirty="0">
                <a:solidFill>
                  <a:srgbClr val="004494"/>
                </a:solidFill>
                <a:latin typeface="Arial"/>
                <a:cs typeface="Arial"/>
              </a:rPr>
              <a:t> </a:t>
            </a:r>
            <a:r>
              <a:rPr lang="en-GB" sz="3000" dirty="0">
                <a:solidFill>
                  <a:srgbClr val="004494"/>
                </a:solidFill>
                <a:latin typeface="Arial"/>
                <a:cs typeface="Arial"/>
              </a:rPr>
              <a:t>Milestones &amp; </a:t>
            </a:r>
            <a:r>
              <a:rPr lang="en-GB" sz="3000" b="1" dirty="0">
                <a:solidFill>
                  <a:srgbClr val="004494"/>
                </a:solidFill>
                <a:latin typeface="Arial"/>
                <a:cs typeface="Arial"/>
              </a:rPr>
              <a:t>33</a:t>
            </a:r>
            <a:r>
              <a:rPr lang="en-GB" sz="3000" dirty="0">
                <a:solidFill>
                  <a:srgbClr val="004494"/>
                </a:solidFill>
                <a:latin typeface="Arial"/>
                <a:cs typeface="Arial"/>
              </a:rPr>
              <a:t> Targets </a:t>
            </a:r>
          </a:p>
        </p:txBody>
      </p:sp>
      <p:pic>
        <p:nvPicPr>
          <p:cNvPr id="31" name="Picture 3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9810" y="3734554"/>
            <a:ext cx="1134195" cy="1403565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0441" y="1996799"/>
            <a:ext cx="1095910" cy="1105604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37698" y="3711409"/>
            <a:ext cx="1202200" cy="1129340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8517" y="1873940"/>
            <a:ext cx="1253593" cy="1374421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D647B3E-9291-417B-86C9-9F6D9D0868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6C79FD-C571-418B-AB0F-5EE936C85276}" type="slidenum">
              <a:rPr lang="en-GB" smtClean="0"/>
              <a:t>2</a:t>
            </a:fld>
            <a:endParaRPr lang="en-US"/>
          </a:p>
        </p:txBody>
      </p:sp>
      <p:sp>
        <p:nvSpPr>
          <p:cNvPr id="21" name="Freeform 20"/>
          <p:cNvSpPr/>
          <p:nvPr/>
        </p:nvSpPr>
        <p:spPr>
          <a:xfrm>
            <a:off x="7403865" y="3660249"/>
            <a:ext cx="2778923" cy="1292649"/>
          </a:xfrm>
          <a:custGeom>
            <a:avLst/>
            <a:gdLst>
              <a:gd name="connsiteX0" fmla="*/ 0 w 4532135"/>
              <a:gd name="connsiteY0" fmla="*/ 0 h 849451"/>
              <a:gd name="connsiteX1" fmla="*/ 4532135 w 4532135"/>
              <a:gd name="connsiteY1" fmla="*/ 0 h 849451"/>
              <a:gd name="connsiteX2" fmla="*/ 4532135 w 4532135"/>
              <a:gd name="connsiteY2" fmla="*/ 849451 h 849451"/>
              <a:gd name="connsiteX3" fmla="*/ 0 w 4532135"/>
              <a:gd name="connsiteY3" fmla="*/ 849451 h 849451"/>
              <a:gd name="connsiteX4" fmla="*/ 0 w 4532135"/>
              <a:gd name="connsiteY4" fmla="*/ 0 h 8494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32135" h="849451">
                <a:moveTo>
                  <a:pt x="0" y="0"/>
                </a:moveTo>
                <a:lnTo>
                  <a:pt x="4532135" y="0"/>
                </a:lnTo>
                <a:lnTo>
                  <a:pt x="4532135" y="849451"/>
                </a:lnTo>
                <a:lnTo>
                  <a:pt x="0" y="849451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35560" rIns="0" bIns="35560" numCol="1" spcCol="1270" anchor="t" anchorCtr="0">
            <a:noAutofit/>
          </a:bodyPr>
          <a:lstStyle/>
          <a:p>
            <a:pPr algn="r" defTabSz="1244600">
              <a:lnSpc>
                <a:spcPct val="90000"/>
              </a:lnSpc>
            </a:pPr>
            <a:r>
              <a:rPr lang="en-GB" sz="2400" b="1" dirty="0">
                <a:solidFill>
                  <a:srgbClr val="004494"/>
                </a:solidFill>
                <a:latin typeface="Arial"/>
                <a:cs typeface="Arial"/>
              </a:rPr>
              <a:t>€ </a:t>
            </a:r>
            <a:r>
              <a:rPr lang="sv-SE" sz="2400" b="1" dirty="0">
                <a:solidFill>
                  <a:srgbClr val="004494"/>
                </a:solidFill>
                <a:latin typeface="Arial"/>
                <a:cs typeface="Arial"/>
              </a:rPr>
              <a:t>3</a:t>
            </a:r>
            <a:r>
              <a:rPr lang="hu-HU" sz="2400" b="1" dirty="0">
                <a:solidFill>
                  <a:srgbClr val="004494"/>
                </a:solidFill>
                <a:latin typeface="Arial"/>
                <a:cs typeface="Arial"/>
              </a:rPr>
              <a:t>.</a:t>
            </a:r>
            <a:r>
              <a:rPr lang="sv-SE" sz="2400" b="1" dirty="0">
                <a:solidFill>
                  <a:srgbClr val="004494"/>
                </a:solidFill>
                <a:latin typeface="Arial"/>
                <a:cs typeface="Arial"/>
              </a:rPr>
              <a:t>3</a:t>
            </a:r>
            <a:r>
              <a:rPr lang="en-GB" sz="2400" b="1" dirty="0">
                <a:solidFill>
                  <a:srgbClr val="004494"/>
                </a:solidFill>
                <a:latin typeface="Arial"/>
                <a:cs typeface="Arial"/>
              </a:rPr>
              <a:t> </a:t>
            </a:r>
            <a:r>
              <a:rPr lang="hu-HU" sz="2400" b="1" dirty="0">
                <a:solidFill>
                  <a:srgbClr val="004494"/>
                </a:solidFill>
                <a:latin typeface="Arial"/>
                <a:cs typeface="Arial"/>
              </a:rPr>
              <a:t>b</a:t>
            </a:r>
            <a:r>
              <a:rPr lang="en-GB" sz="2400" b="1" dirty="0" err="1">
                <a:solidFill>
                  <a:srgbClr val="004494"/>
                </a:solidFill>
                <a:latin typeface="Arial"/>
                <a:cs typeface="Arial"/>
              </a:rPr>
              <a:t>illion</a:t>
            </a:r>
            <a:r>
              <a:rPr lang="en-GB" sz="2400" b="1" dirty="0">
                <a:solidFill>
                  <a:srgbClr val="004494"/>
                </a:solidFill>
                <a:latin typeface="Arial"/>
                <a:cs typeface="Arial"/>
              </a:rPr>
              <a:t> </a:t>
            </a:r>
            <a:endParaRPr lang="sv-SE" sz="2400" b="1" dirty="0">
              <a:solidFill>
                <a:srgbClr val="004494"/>
              </a:solidFill>
              <a:latin typeface="Arial"/>
              <a:cs typeface="Arial"/>
            </a:endParaRPr>
          </a:p>
          <a:p>
            <a:pPr algn="r" defTabSz="1244600">
              <a:lnSpc>
                <a:spcPct val="90000"/>
              </a:lnSpc>
            </a:pPr>
            <a:r>
              <a:rPr lang="en-GB" sz="2400" dirty="0">
                <a:solidFill>
                  <a:srgbClr val="004494"/>
                </a:solidFill>
                <a:latin typeface="Arial"/>
                <a:cs typeface="Arial"/>
              </a:rPr>
              <a:t>in grants</a:t>
            </a:r>
            <a:r>
              <a:rPr lang="hu-HU" sz="2400" dirty="0">
                <a:solidFill>
                  <a:srgbClr val="004494"/>
                </a:solidFill>
                <a:latin typeface="Arial"/>
                <a:cs typeface="Arial"/>
              </a:rPr>
              <a:t>  </a:t>
            </a:r>
          </a:p>
          <a:p>
            <a:pPr algn="r" defTabSz="1244600">
              <a:lnSpc>
                <a:spcPct val="90000"/>
              </a:lnSpc>
            </a:pPr>
            <a:r>
              <a:rPr lang="sv-SE" sz="2400" dirty="0">
                <a:solidFill>
                  <a:srgbClr val="004494"/>
                </a:solidFill>
                <a:cs typeface="Arial"/>
              </a:rPr>
              <a:t>No</a:t>
            </a:r>
            <a:r>
              <a:rPr lang="hu-HU" sz="2400" dirty="0">
                <a:solidFill>
                  <a:srgbClr val="004494"/>
                </a:solidFill>
                <a:cs typeface="Arial"/>
              </a:rPr>
              <a:t> </a:t>
            </a:r>
            <a:r>
              <a:rPr lang="hu-HU" sz="2400" dirty="0" err="1">
                <a:solidFill>
                  <a:srgbClr val="004494"/>
                </a:solidFill>
                <a:cs typeface="Arial"/>
              </a:rPr>
              <a:t>loans</a:t>
            </a:r>
            <a:endParaRPr lang="en-GB" sz="2400" dirty="0">
              <a:solidFill>
                <a:srgbClr val="004494"/>
              </a:solidFill>
              <a:latin typeface="Arial"/>
              <a:cs typeface="Arial"/>
            </a:endParaRPr>
          </a:p>
        </p:txBody>
      </p:sp>
      <p:sp>
        <p:nvSpPr>
          <p:cNvPr id="23" name="Freeform 22"/>
          <p:cNvSpPr/>
          <p:nvPr/>
        </p:nvSpPr>
        <p:spPr>
          <a:xfrm>
            <a:off x="7422098" y="1920841"/>
            <a:ext cx="2778923" cy="1280617"/>
          </a:xfrm>
          <a:custGeom>
            <a:avLst/>
            <a:gdLst>
              <a:gd name="connsiteX0" fmla="*/ 0 w 4532135"/>
              <a:gd name="connsiteY0" fmla="*/ 0 h 849451"/>
              <a:gd name="connsiteX1" fmla="*/ 4532135 w 4532135"/>
              <a:gd name="connsiteY1" fmla="*/ 0 h 849451"/>
              <a:gd name="connsiteX2" fmla="*/ 4532135 w 4532135"/>
              <a:gd name="connsiteY2" fmla="*/ 849451 h 849451"/>
              <a:gd name="connsiteX3" fmla="*/ 0 w 4532135"/>
              <a:gd name="connsiteY3" fmla="*/ 849451 h 849451"/>
              <a:gd name="connsiteX4" fmla="*/ 0 w 4532135"/>
              <a:gd name="connsiteY4" fmla="*/ 0 h 8494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32135" h="849451">
                <a:moveTo>
                  <a:pt x="0" y="0"/>
                </a:moveTo>
                <a:lnTo>
                  <a:pt x="4532135" y="0"/>
                </a:lnTo>
                <a:lnTo>
                  <a:pt x="4532135" y="849451"/>
                </a:lnTo>
                <a:lnTo>
                  <a:pt x="0" y="849451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35560" rIns="0" bIns="35560" numCol="1" spcCol="1270" anchor="t" anchorCtr="0">
            <a:noAutofit/>
          </a:bodyPr>
          <a:lstStyle/>
          <a:p>
            <a:pPr algn="r" defTabSz="1244600">
              <a:lnSpc>
                <a:spcPct val="90000"/>
              </a:lnSpc>
              <a:spcAft>
                <a:spcPts val="1200"/>
              </a:spcAft>
            </a:pPr>
            <a:r>
              <a:rPr lang="sv-SE" sz="3000" b="1" dirty="0">
                <a:solidFill>
                  <a:srgbClr val="004494"/>
                </a:solidFill>
                <a:latin typeface="Arial"/>
                <a:cs typeface="Arial"/>
              </a:rPr>
              <a:t>2</a:t>
            </a:r>
            <a:r>
              <a:rPr lang="en-GB" sz="3000" b="1" dirty="0">
                <a:solidFill>
                  <a:srgbClr val="004494"/>
                </a:solidFill>
                <a:latin typeface="Arial"/>
                <a:cs typeface="Arial"/>
              </a:rPr>
              <a:t>7 </a:t>
            </a:r>
            <a:r>
              <a:rPr lang="en-GB" sz="3000" dirty="0">
                <a:solidFill>
                  <a:srgbClr val="004494"/>
                </a:solidFill>
                <a:latin typeface="Arial"/>
                <a:cs typeface="Arial"/>
              </a:rPr>
              <a:t>measures</a:t>
            </a:r>
            <a:r>
              <a:rPr lang="en-GB" sz="3000" b="1" dirty="0">
                <a:solidFill>
                  <a:srgbClr val="004494"/>
                </a:solidFill>
                <a:latin typeface="Arial"/>
                <a:cs typeface="Arial"/>
              </a:rPr>
              <a:t> </a:t>
            </a:r>
          </a:p>
          <a:p>
            <a:pPr algn="r" defTabSz="1244600">
              <a:lnSpc>
                <a:spcPct val="90000"/>
              </a:lnSpc>
              <a:spcAft>
                <a:spcPts val="1200"/>
              </a:spcAft>
            </a:pPr>
            <a:r>
              <a:rPr lang="sv-SE" sz="2400" b="1" dirty="0">
                <a:solidFill>
                  <a:srgbClr val="004494"/>
                </a:solidFill>
                <a:latin typeface="Arial"/>
                <a:cs typeface="Arial"/>
              </a:rPr>
              <a:t>15</a:t>
            </a:r>
            <a:r>
              <a:rPr lang="en-GB" sz="2400" b="1" dirty="0">
                <a:solidFill>
                  <a:srgbClr val="004494"/>
                </a:solidFill>
                <a:latin typeface="Arial"/>
                <a:cs typeface="Arial"/>
              </a:rPr>
              <a:t> </a:t>
            </a:r>
            <a:r>
              <a:rPr lang="en-GB" sz="2400" dirty="0">
                <a:solidFill>
                  <a:srgbClr val="004494"/>
                </a:solidFill>
                <a:latin typeface="Arial"/>
                <a:cs typeface="Arial"/>
              </a:rPr>
              <a:t>reforms and       </a:t>
            </a:r>
            <a:r>
              <a:rPr lang="en-GB" sz="2400" b="1" dirty="0">
                <a:solidFill>
                  <a:srgbClr val="004494"/>
                </a:solidFill>
                <a:latin typeface="Arial"/>
                <a:cs typeface="Arial"/>
              </a:rPr>
              <a:t>12 </a:t>
            </a:r>
            <a:r>
              <a:rPr lang="en-GB" sz="2400" dirty="0">
                <a:solidFill>
                  <a:srgbClr val="004494"/>
                </a:solidFill>
                <a:latin typeface="Arial"/>
                <a:cs typeface="Arial"/>
              </a:rPr>
              <a:t>investments</a:t>
            </a:r>
          </a:p>
        </p:txBody>
      </p:sp>
    </p:spTree>
    <p:extLst>
      <p:ext uri="{BB962C8B-B14F-4D97-AF65-F5344CB8AC3E}">
        <p14:creationId xmlns:p14="http://schemas.microsoft.com/office/powerpoint/2010/main" val="16891770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Rectangle 112"/>
          <p:cNvSpPr/>
          <p:nvPr/>
        </p:nvSpPr>
        <p:spPr bwMode="auto">
          <a:xfrm>
            <a:off x="631564" y="3619237"/>
            <a:ext cx="8387728" cy="1008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175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>
              <a:ln>
                <a:noFill/>
              </a:ln>
              <a:solidFill>
                <a:srgbClr val="0F5494"/>
              </a:solidFill>
              <a:effectLst/>
              <a:latin typeface="Verdana" pitchFamily="34" charset="0"/>
            </a:endParaRPr>
          </a:p>
        </p:txBody>
      </p:sp>
      <p:sp>
        <p:nvSpPr>
          <p:cNvPr id="15" name="Rectangle 14"/>
          <p:cNvSpPr/>
          <p:nvPr/>
        </p:nvSpPr>
        <p:spPr bwMode="auto">
          <a:xfrm>
            <a:off x="619847" y="2600233"/>
            <a:ext cx="11203200" cy="1008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175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>
              <a:ln>
                <a:noFill/>
              </a:ln>
              <a:solidFill>
                <a:srgbClr val="0F5494"/>
              </a:solidFill>
              <a:effectLst/>
              <a:latin typeface="Verdana" pitchFamily="34" charset="0"/>
            </a:endParaRPr>
          </a:p>
        </p:txBody>
      </p:sp>
      <p:sp>
        <p:nvSpPr>
          <p:cNvPr id="17" name="Rectangle 16"/>
          <p:cNvSpPr/>
          <p:nvPr/>
        </p:nvSpPr>
        <p:spPr bwMode="auto">
          <a:xfrm>
            <a:off x="619849" y="1562059"/>
            <a:ext cx="11204058" cy="100916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175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>
              <a:ln>
                <a:noFill/>
              </a:ln>
              <a:solidFill>
                <a:srgbClr val="0F5494"/>
              </a:solidFill>
              <a:effectLst/>
              <a:latin typeface="Verdana" pitchFamily="34" charset="0"/>
            </a:endParaRPr>
          </a:p>
        </p:txBody>
      </p:sp>
      <p:sp>
        <p:nvSpPr>
          <p:cNvPr id="18" name="Freeform 17"/>
          <p:cNvSpPr/>
          <p:nvPr/>
        </p:nvSpPr>
        <p:spPr>
          <a:xfrm>
            <a:off x="1835980" y="1711000"/>
            <a:ext cx="1716112" cy="631452"/>
          </a:xfrm>
          <a:custGeom>
            <a:avLst/>
            <a:gdLst>
              <a:gd name="connsiteX0" fmla="*/ 0 w 4532135"/>
              <a:gd name="connsiteY0" fmla="*/ 0 h 849451"/>
              <a:gd name="connsiteX1" fmla="*/ 4532135 w 4532135"/>
              <a:gd name="connsiteY1" fmla="*/ 0 h 849451"/>
              <a:gd name="connsiteX2" fmla="*/ 4532135 w 4532135"/>
              <a:gd name="connsiteY2" fmla="*/ 849451 h 849451"/>
              <a:gd name="connsiteX3" fmla="*/ 0 w 4532135"/>
              <a:gd name="connsiteY3" fmla="*/ 849451 h 849451"/>
              <a:gd name="connsiteX4" fmla="*/ 0 w 4532135"/>
              <a:gd name="connsiteY4" fmla="*/ 0 h 8494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32135" h="849451">
                <a:moveTo>
                  <a:pt x="0" y="0"/>
                </a:moveTo>
                <a:lnTo>
                  <a:pt x="4532135" y="0"/>
                </a:lnTo>
                <a:lnTo>
                  <a:pt x="4532135" y="849451"/>
                </a:lnTo>
                <a:lnTo>
                  <a:pt x="0" y="849451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35560" rIns="0" bIns="35560" numCol="1" spcCol="1270" anchor="ctr" anchorCtr="0">
            <a:noAutofit/>
          </a:bodyPr>
          <a:lstStyle/>
          <a:p>
            <a:pPr marL="342900" lvl="0" indent="-342900" defTabSz="1244600">
              <a:lnSpc>
                <a:spcPct val="90000"/>
              </a:lnSpc>
              <a:spcAft>
                <a:spcPts val="1200"/>
              </a:spcAft>
              <a:buFont typeface="+mj-lt"/>
              <a:buAutoNum type="arabicPeriod"/>
            </a:pPr>
            <a:r>
              <a:rPr lang="en-US" sz="1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Balanced response</a:t>
            </a:r>
            <a:endParaRPr lang="en-GB" sz="1200" b="1" kern="12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Freeform 18"/>
          <p:cNvSpPr/>
          <p:nvPr/>
        </p:nvSpPr>
        <p:spPr>
          <a:xfrm>
            <a:off x="4500262" y="1777435"/>
            <a:ext cx="1765143" cy="631452"/>
          </a:xfrm>
          <a:custGeom>
            <a:avLst/>
            <a:gdLst>
              <a:gd name="connsiteX0" fmla="*/ 0 w 4532135"/>
              <a:gd name="connsiteY0" fmla="*/ 0 h 849451"/>
              <a:gd name="connsiteX1" fmla="*/ 4532135 w 4532135"/>
              <a:gd name="connsiteY1" fmla="*/ 0 h 849451"/>
              <a:gd name="connsiteX2" fmla="*/ 4532135 w 4532135"/>
              <a:gd name="connsiteY2" fmla="*/ 849451 h 849451"/>
              <a:gd name="connsiteX3" fmla="*/ 0 w 4532135"/>
              <a:gd name="connsiteY3" fmla="*/ 849451 h 849451"/>
              <a:gd name="connsiteX4" fmla="*/ 0 w 4532135"/>
              <a:gd name="connsiteY4" fmla="*/ 0 h 8494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32135" h="849451">
                <a:moveTo>
                  <a:pt x="0" y="0"/>
                </a:moveTo>
                <a:lnTo>
                  <a:pt x="4532135" y="0"/>
                </a:lnTo>
                <a:lnTo>
                  <a:pt x="4532135" y="849451"/>
                </a:lnTo>
                <a:lnTo>
                  <a:pt x="0" y="849451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35560" rIns="0" bIns="35560" numCol="1" spcCol="1270" anchor="ctr" anchorCtr="0">
            <a:noAutofit/>
          </a:bodyPr>
          <a:lstStyle/>
          <a:p>
            <a:pPr marL="342900" indent="-342900" defTabSz="1244600">
              <a:lnSpc>
                <a:spcPct val="90000"/>
              </a:lnSpc>
              <a:spcAft>
                <a:spcPct val="35000"/>
              </a:spcAft>
              <a:buFont typeface="+mj-lt"/>
              <a:buAutoNum type="arabicPeriod" startAt="2"/>
            </a:pPr>
            <a:r>
              <a:rPr lang="en-US" sz="1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Addresses challenges identified in CSRs</a:t>
            </a:r>
            <a:endParaRPr lang="en-GB" sz="1200" b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Freeform 19"/>
          <p:cNvSpPr/>
          <p:nvPr/>
        </p:nvSpPr>
        <p:spPr>
          <a:xfrm>
            <a:off x="1850976" y="2613893"/>
            <a:ext cx="1716112" cy="631452"/>
          </a:xfrm>
          <a:custGeom>
            <a:avLst/>
            <a:gdLst>
              <a:gd name="connsiteX0" fmla="*/ 0 w 4532135"/>
              <a:gd name="connsiteY0" fmla="*/ 0 h 849451"/>
              <a:gd name="connsiteX1" fmla="*/ 4532135 w 4532135"/>
              <a:gd name="connsiteY1" fmla="*/ 0 h 849451"/>
              <a:gd name="connsiteX2" fmla="*/ 4532135 w 4532135"/>
              <a:gd name="connsiteY2" fmla="*/ 849451 h 849451"/>
              <a:gd name="connsiteX3" fmla="*/ 0 w 4532135"/>
              <a:gd name="connsiteY3" fmla="*/ 849451 h 849451"/>
              <a:gd name="connsiteX4" fmla="*/ 0 w 4532135"/>
              <a:gd name="connsiteY4" fmla="*/ 0 h 8494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32135" h="849451">
                <a:moveTo>
                  <a:pt x="0" y="0"/>
                </a:moveTo>
                <a:lnTo>
                  <a:pt x="4532135" y="0"/>
                </a:lnTo>
                <a:lnTo>
                  <a:pt x="4532135" y="849451"/>
                </a:lnTo>
                <a:lnTo>
                  <a:pt x="0" y="849451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35560" rIns="0" bIns="35560" numCol="1" spcCol="1270" anchor="ctr" anchorCtr="0">
            <a:noAutofit/>
          </a:bodyPr>
          <a:lstStyle/>
          <a:p>
            <a:pPr marL="355600" indent="-355600" defTabSz="1244600">
              <a:lnSpc>
                <a:spcPct val="90000"/>
              </a:lnSpc>
              <a:spcAft>
                <a:spcPct val="35000"/>
              </a:spcAft>
              <a:buFont typeface="+mj-lt"/>
              <a:buAutoNum type="arabicPeriod" startAt="5"/>
            </a:pPr>
            <a:r>
              <a:rPr lang="en-US" sz="1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Green </a:t>
            </a:r>
            <a:br>
              <a:rPr lang="en-US" sz="1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transition</a:t>
            </a:r>
            <a:endParaRPr lang="en-GB" sz="1200" b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Freeform 20"/>
          <p:cNvSpPr/>
          <p:nvPr/>
        </p:nvSpPr>
        <p:spPr>
          <a:xfrm>
            <a:off x="4544569" y="2640258"/>
            <a:ext cx="1765143" cy="631452"/>
          </a:xfrm>
          <a:custGeom>
            <a:avLst/>
            <a:gdLst>
              <a:gd name="connsiteX0" fmla="*/ 0 w 4532135"/>
              <a:gd name="connsiteY0" fmla="*/ 0 h 849451"/>
              <a:gd name="connsiteX1" fmla="*/ 4532135 w 4532135"/>
              <a:gd name="connsiteY1" fmla="*/ 0 h 849451"/>
              <a:gd name="connsiteX2" fmla="*/ 4532135 w 4532135"/>
              <a:gd name="connsiteY2" fmla="*/ 849451 h 849451"/>
              <a:gd name="connsiteX3" fmla="*/ 0 w 4532135"/>
              <a:gd name="connsiteY3" fmla="*/ 849451 h 849451"/>
              <a:gd name="connsiteX4" fmla="*/ 0 w 4532135"/>
              <a:gd name="connsiteY4" fmla="*/ 0 h 8494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32135" h="849451">
                <a:moveTo>
                  <a:pt x="0" y="0"/>
                </a:moveTo>
                <a:lnTo>
                  <a:pt x="4532135" y="0"/>
                </a:lnTo>
                <a:lnTo>
                  <a:pt x="4532135" y="849451"/>
                </a:lnTo>
                <a:lnTo>
                  <a:pt x="0" y="849451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35560" rIns="0" bIns="35560" numCol="1" spcCol="1270" anchor="ctr" anchorCtr="0">
            <a:noAutofit/>
          </a:bodyPr>
          <a:lstStyle/>
          <a:p>
            <a:pPr marL="342900" indent="-342900" defTabSz="1244600">
              <a:lnSpc>
                <a:spcPct val="90000"/>
              </a:lnSpc>
              <a:spcAft>
                <a:spcPct val="35000"/>
              </a:spcAft>
              <a:buFont typeface="+mj-lt"/>
              <a:buAutoNum type="arabicPeriod" startAt="6"/>
            </a:pPr>
            <a:r>
              <a:rPr lang="en-GB" sz="1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Digital </a:t>
            </a:r>
            <a:br>
              <a:rPr lang="en-GB" sz="1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transition</a:t>
            </a:r>
          </a:p>
        </p:txBody>
      </p:sp>
      <p:cxnSp>
        <p:nvCxnSpPr>
          <p:cNvPr id="22" name="Straight Connector 21"/>
          <p:cNvCxnSpPr/>
          <p:nvPr/>
        </p:nvCxnSpPr>
        <p:spPr bwMode="auto">
          <a:xfrm>
            <a:off x="3437409" y="1562057"/>
            <a:ext cx="23116" cy="3078675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3" name="Oval 32"/>
          <p:cNvSpPr/>
          <p:nvPr/>
        </p:nvSpPr>
        <p:spPr>
          <a:xfrm>
            <a:off x="3721834" y="1867040"/>
            <a:ext cx="511529" cy="55843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Oval 35"/>
          <p:cNvSpPr/>
          <p:nvPr/>
        </p:nvSpPr>
        <p:spPr>
          <a:xfrm>
            <a:off x="937245" y="2808743"/>
            <a:ext cx="511530" cy="55843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" name="Oval 38"/>
          <p:cNvSpPr/>
          <p:nvPr/>
        </p:nvSpPr>
        <p:spPr>
          <a:xfrm>
            <a:off x="3730526" y="2818788"/>
            <a:ext cx="511530" cy="55843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2" name="Freeform 81"/>
          <p:cNvSpPr/>
          <p:nvPr/>
        </p:nvSpPr>
        <p:spPr>
          <a:xfrm>
            <a:off x="7176285" y="1748652"/>
            <a:ext cx="1716112" cy="631452"/>
          </a:xfrm>
          <a:custGeom>
            <a:avLst/>
            <a:gdLst>
              <a:gd name="connsiteX0" fmla="*/ 0 w 4532135"/>
              <a:gd name="connsiteY0" fmla="*/ 0 h 849451"/>
              <a:gd name="connsiteX1" fmla="*/ 4532135 w 4532135"/>
              <a:gd name="connsiteY1" fmla="*/ 0 h 849451"/>
              <a:gd name="connsiteX2" fmla="*/ 4532135 w 4532135"/>
              <a:gd name="connsiteY2" fmla="*/ 849451 h 849451"/>
              <a:gd name="connsiteX3" fmla="*/ 0 w 4532135"/>
              <a:gd name="connsiteY3" fmla="*/ 849451 h 849451"/>
              <a:gd name="connsiteX4" fmla="*/ 0 w 4532135"/>
              <a:gd name="connsiteY4" fmla="*/ 0 h 8494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32135" h="849451">
                <a:moveTo>
                  <a:pt x="0" y="0"/>
                </a:moveTo>
                <a:lnTo>
                  <a:pt x="4532135" y="0"/>
                </a:lnTo>
                <a:lnTo>
                  <a:pt x="4532135" y="849451"/>
                </a:lnTo>
                <a:lnTo>
                  <a:pt x="0" y="849451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35560" rIns="0" bIns="35560" numCol="1" spcCol="1270" anchor="ctr" anchorCtr="0">
            <a:noAutofit/>
          </a:bodyPr>
          <a:lstStyle/>
          <a:p>
            <a:pPr marL="342900" lvl="0" indent="-255588" defTabSz="1244600">
              <a:lnSpc>
                <a:spcPct val="90000"/>
              </a:lnSpc>
              <a:spcAft>
                <a:spcPts val="1200"/>
              </a:spcAft>
              <a:buFont typeface="+mj-lt"/>
              <a:buAutoNum type="arabicPeriod" startAt="3"/>
            </a:pPr>
            <a:r>
              <a:rPr lang="en-US" sz="1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Growth, resilience and social impact</a:t>
            </a:r>
            <a:endParaRPr lang="en-GB" sz="1200" b="1" kern="12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3" name="Freeform 82"/>
          <p:cNvSpPr/>
          <p:nvPr/>
        </p:nvSpPr>
        <p:spPr>
          <a:xfrm>
            <a:off x="10065408" y="1748990"/>
            <a:ext cx="1765143" cy="631452"/>
          </a:xfrm>
          <a:custGeom>
            <a:avLst/>
            <a:gdLst>
              <a:gd name="connsiteX0" fmla="*/ 0 w 4532135"/>
              <a:gd name="connsiteY0" fmla="*/ 0 h 849451"/>
              <a:gd name="connsiteX1" fmla="*/ 4532135 w 4532135"/>
              <a:gd name="connsiteY1" fmla="*/ 0 h 849451"/>
              <a:gd name="connsiteX2" fmla="*/ 4532135 w 4532135"/>
              <a:gd name="connsiteY2" fmla="*/ 849451 h 849451"/>
              <a:gd name="connsiteX3" fmla="*/ 0 w 4532135"/>
              <a:gd name="connsiteY3" fmla="*/ 849451 h 849451"/>
              <a:gd name="connsiteX4" fmla="*/ 0 w 4532135"/>
              <a:gd name="connsiteY4" fmla="*/ 0 h 8494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32135" h="849451">
                <a:moveTo>
                  <a:pt x="0" y="0"/>
                </a:moveTo>
                <a:lnTo>
                  <a:pt x="4532135" y="0"/>
                </a:lnTo>
                <a:lnTo>
                  <a:pt x="4532135" y="849451"/>
                </a:lnTo>
                <a:lnTo>
                  <a:pt x="0" y="849451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35560" rIns="0" bIns="35560" numCol="1" spcCol="1270" anchor="ctr" anchorCtr="0">
            <a:noAutofit/>
          </a:bodyPr>
          <a:lstStyle/>
          <a:p>
            <a:pPr marL="342900" indent="-342900" defTabSz="1244600">
              <a:lnSpc>
                <a:spcPct val="90000"/>
              </a:lnSpc>
              <a:spcAft>
                <a:spcPct val="35000"/>
              </a:spcAft>
              <a:buFont typeface="+mj-lt"/>
              <a:buAutoNum type="arabicPeriod" startAt="4"/>
            </a:pPr>
            <a:r>
              <a:rPr lang="en-US" sz="1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 no </a:t>
            </a:r>
            <a:br>
              <a:rPr lang="en-US" sz="1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significant harm</a:t>
            </a:r>
            <a:endParaRPr lang="en-GB" sz="1200" b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4" name="Freeform 83"/>
          <p:cNvSpPr/>
          <p:nvPr/>
        </p:nvSpPr>
        <p:spPr>
          <a:xfrm>
            <a:off x="7224054" y="2664577"/>
            <a:ext cx="1716112" cy="631452"/>
          </a:xfrm>
          <a:custGeom>
            <a:avLst/>
            <a:gdLst>
              <a:gd name="connsiteX0" fmla="*/ 0 w 4532135"/>
              <a:gd name="connsiteY0" fmla="*/ 0 h 849451"/>
              <a:gd name="connsiteX1" fmla="*/ 4532135 w 4532135"/>
              <a:gd name="connsiteY1" fmla="*/ 0 h 849451"/>
              <a:gd name="connsiteX2" fmla="*/ 4532135 w 4532135"/>
              <a:gd name="connsiteY2" fmla="*/ 849451 h 849451"/>
              <a:gd name="connsiteX3" fmla="*/ 0 w 4532135"/>
              <a:gd name="connsiteY3" fmla="*/ 849451 h 849451"/>
              <a:gd name="connsiteX4" fmla="*/ 0 w 4532135"/>
              <a:gd name="connsiteY4" fmla="*/ 0 h 8494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32135" h="849451">
                <a:moveTo>
                  <a:pt x="0" y="0"/>
                </a:moveTo>
                <a:lnTo>
                  <a:pt x="4532135" y="0"/>
                </a:lnTo>
                <a:lnTo>
                  <a:pt x="4532135" y="849451"/>
                </a:lnTo>
                <a:lnTo>
                  <a:pt x="0" y="849451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35560" rIns="0" bIns="35560" numCol="1" spcCol="1270" anchor="ctr" anchorCtr="0">
            <a:noAutofit/>
          </a:bodyPr>
          <a:lstStyle/>
          <a:p>
            <a:pPr marL="342900" indent="-255588" defTabSz="1244600">
              <a:lnSpc>
                <a:spcPct val="90000"/>
              </a:lnSpc>
              <a:spcAft>
                <a:spcPct val="35000"/>
              </a:spcAft>
              <a:buFont typeface="+mj-lt"/>
              <a:buAutoNum type="arabicPeriod" startAt="7"/>
            </a:pPr>
            <a:r>
              <a:rPr lang="en-GB" sz="1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Lasting </a:t>
            </a:r>
            <a:br>
              <a:rPr lang="en-GB" sz="1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impact</a:t>
            </a:r>
          </a:p>
        </p:txBody>
      </p:sp>
      <p:sp>
        <p:nvSpPr>
          <p:cNvPr id="85" name="Freeform 84"/>
          <p:cNvSpPr/>
          <p:nvPr/>
        </p:nvSpPr>
        <p:spPr>
          <a:xfrm>
            <a:off x="10080651" y="2756827"/>
            <a:ext cx="1765143" cy="631452"/>
          </a:xfrm>
          <a:custGeom>
            <a:avLst/>
            <a:gdLst>
              <a:gd name="connsiteX0" fmla="*/ 0 w 4532135"/>
              <a:gd name="connsiteY0" fmla="*/ 0 h 849451"/>
              <a:gd name="connsiteX1" fmla="*/ 4532135 w 4532135"/>
              <a:gd name="connsiteY1" fmla="*/ 0 h 849451"/>
              <a:gd name="connsiteX2" fmla="*/ 4532135 w 4532135"/>
              <a:gd name="connsiteY2" fmla="*/ 849451 h 849451"/>
              <a:gd name="connsiteX3" fmla="*/ 0 w 4532135"/>
              <a:gd name="connsiteY3" fmla="*/ 849451 h 849451"/>
              <a:gd name="connsiteX4" fmla="*/ 0 w 4532135"/>
              <a:gd name="connsiteY4" fmla="*/ 0 h 8494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32135" h="849451">
                <a:moveTo>
                  <a:pt x="0" y="0"/>
                </a:moveTo>
                <a:lnTo>
                  <a:pt x="4532135" y="0"/>
                </a:lnTo>
                <a:lnTo>
                  <a:pt x="4532135" y="849451"/>
                </a:lnTo>
                <a:lnTo>
                  <a:pt x="0" y="849451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35560" rIns="0" bIns="35560" numCol="1" spcCol="1270" anchor="ctr" anchorCtr="0">
            <a:noAutofit/>
          </a:bodyPr>
          <a:lstStyle/>
          <a:p>
            <a:pPr marL="342900" indent="-342900" defTabSz="1244600">
              <a:lnSpc>
                <a:spcPct val="90000"/>
              </a:lnSpc>
              <a:spcAft>
                <a:spcPct val="35000"/>
              </a:spcAft>
              <a:buFont typeface="+mj-lt"/>
              <a:buAutoNum type="arabicPeriod" startAt="8"/>
            </a:pPr>
            <a:r>
              <a:rPr lang="en-GB" sz="1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Effective monitoring and implementation</a:t>
            </a:r>
          </a:p>
        </p:txBody>
      </p:sp>
      <p:cxnSp>
        <p:nvCxnSpPr>
          <p:cNvPr id="86" name="Straight Connector 85"/>
          <p:cNvCxnSpPr/>
          <p:nvPr/>
        </p:nvCxnSpPr>
        <p:spPr bwMode="auto">
          <a:xfrm flipH="1">
            <a:off x="8987935" y="1573619"/>
            <a:ext cx="10866" cy="3067113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95" name="Oval 94"/>
          <p:cNvSpPr/>
          <p:nvPr/>
        </p:nvSpPr>
        <p:spPr>
          <a:xfrm>
            <a:off x="6509789" y="2851936"/>
            <a:ext cx="511530" cy="55843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88" name="Group 87"/>
          <p:cNvGrpSpPr/>
          <p:nvPr/>
        </p:nvGrpSpPr>
        <p:grpSpPr>
          <a:xfrm>
            <a:off x="6484526" y="1867041"/>
            <a:ext cx="567480" cy="1611532"/>
            <a:chOff x="1293812" y="2237028"/>
            <a:chExt cx="833399" cy="2167890"/>
          </a:xfrm>
        </p:grpSpPr>
        <p:sp>
          <p:nvSpPr>
            <p:cNvPr id="89" name="Oval 88"/>
            <p:cNvSpPr/>
            <p:nvPr/>
          </p:nvSpPr>
          <p:spPr>
            <a:xfrm>
              <a:off x="1293812" y="2237028"/>
              <a:ext cx="751231" cy="75123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90" name="Picture 8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84471" y="3662177"/>
              <a:ext cx="742740" cy="742741"/>
            </a:xfrm>
            <a:prstGeom prst="rect">
              <a:avLst/>
            </a:prstGeom>
          </p:spPr>
        </p:pic>
      </p:grpSp>
      <p:sp>
        <p:nvSpPr>
          <p:cNvPr id="92" name="Oval 91"/>
          <p:cNvSpPr/>
          <p:nvPr/>
        </p:nvSpPr>
        <p:spPr>
          <a:xfrm>
            <a:off x="9284458" y="1867039"/>
            <a:ext cx="511529" cy="55843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8" name="Oval 97"/>
          <p:cNvSpPr/>
          <p:nvPr/>
        </p:nvSpPr>
        <p:spPr>
          <a:xfrm>
            <a:off x="9275078" y="2851936"/>
            <a:ext cx="511530" cy="55843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23" name="Straight Connector 22"/>
          <p:cNvCxnSpPr/>
          <p:nvPr/>
        </p:nvCxnSpPr>
        <p:spPr bwMode="auto">
          <a:xfrm>
            <a:off x="626493" y="2569633"/>
            <a:ext cx="11204058" cy="17801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0" name="Straight Connector 99"/>
          <p:cNvCxnSpPr/>
          <p:nvPr/>
        </p:nvCxnSpPr>
        <p:spPr bwMode="auto">
          <a:xfrm>
            <a:off x="6288152" y="1549117"/>
            <a:ext cx="19535" cy="3085164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1" name="Freeform 100"/>
          <p:cNvSpPr/>
          <p:nvPr/>
        </p:nvSpPr>
        <p:spPr>
          <a:xfrm>
            <a:off x="1614734" y="3744994"/>
            <a:ext cx="1716112" cy="631452"/>
          </a:xfrm>
          <a:custGeom>
            <a:avLst/>
            <a:gdLst>
              <a:gd name="connsiteX0" fmla="*/ 0 w 4532135"/>
              <a:gd name="connsiteY0" fmla="*/ 0 h 849451"/>
              <a:gd name="connsiteX1" fmla="*/ 4532135 w 4532135"/>
              <a:gd name="connsiteY1" fmla="*/ 0 h 849451"/>
              <a:gd name="connsiteX2" fmla="*/ 4532135 w 4532135"/>
              <a:gd name="connsiteY2" fmla="*/ 849451 h 849451"/>
              <a:gd name="connsiteX3" fmla="*/ 0 w 4532135"/>
              <a:gd name="connsiteY3" fmla="*/ 849451 h 849451"/>
              <a:gd name="connsiteX4" fmla="*/ 0 w 4532135"/>
              <a:gd name="connsiteY4" fmla="*/ 0 h 8494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32135" h="849451">
                <a:moveTo>
                  <a:pt x="0" y="0"/>
                </a:moveTo>
                <a:lnTo>
                  <a:pt x="4532135" y="0"/>
                </a:lnTo>
                <a:lnTo>
                  <a:pt x="4532135" y="849451"/>
                </a:lnTo>
                <a:lnTo>
                  <a:pt x="0" y="849451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35560" rIns="0" bIns="35560" numCol="1" spcCol="1270" anchor="ctr" anchorCtr="0">
            <a:noAutofit/>
          </a:bodyPr>
          <a:lstStyle/>
          <a:p>
            <a:pPr marL="539750" indent="-269875" defTabSz="1244600">
              <a:lnSpc>
                <a:spcPct val="90000"/>
              </a:lnSpc>
              <a:spcAft>
                <a:spcPct val="35000"/>
              </a:spcAft>
              <a:buFont typeface="+mj-lt"/>
              <a:buAutoNum type="arabicPeriod" startAt="9"/>
            </a:pPr>
            <a:r>
              <a:rPr lang="en-US" sz="1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Reasonable and plausible cost estimates</a:t>
            </a:r>
            <a:endParaRPr lang="en-GB" sz="1200" b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2" name="Freeform 101"/>
          <p:cNvSpPr/>
          <p:nvPr/>
        </p:nvSpPr>
        <p:spPr>
          <a:xfrm>
            <a:off x="4559761" y="3670824"/>
            <a:ext cx="1765143" cy="631452"/>
          </a:xfrm>
          <a:custGeom>
            <a:avLst/>
            <a:gdLst>
              <a:gd name="connsiteX0" fmla="*/ 0 w 4532135"/>
              <a:gd name="connsiteY0" fmla="*/ 0 h 849451"/>
              <a:gd name="connsiteX1" fmla="*/ 4532135 w 4532135"/>
              <a:gd name="connsiteY1" fmla="*/ 0 h 849451"/>
              <a:gd name="connsiteX2" fmla="*/ 4532135 w 4532135"/>
              <a:gd name="connsiteY2" fmla="*/ 849451 h 849451"/>
              <a:gd name="connsiteX3" fmla="*/ 0 w 4532135"/>
              <a:gd name="connsiteY3" fmla="*/ 849451 h 849451"/>
              <a:gd name="connsiteX4" fmla="*/ 0 w 4532135"/>
              <a:gd name="connsiteY4" fmla="*/ 0 h 8494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32135" h="849451">
                <a:moveTo>
                  <a:pt x="0" y="0"/>
                </a:moveTo>
                <a:lnTo>
                  <a:pt x="4532135" y="0"/>
                </a:lnTo>
                <a:lnTo>
                  <a:pt x="4532135" y="849451"/>
                </a:lnTo>
                <a:lnTo>
                  <a:pt x="0" y="849451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35560" rIns="0" bIns="35560" numCol="1" spcCol="1270" anchor="ctr" anchorCtr="0">
            <a:noAutofit/>
          </a:bodyPr>
          <a:lstStyle/>
          <a:p>
            <a:pPr marL="342900" indent="-342900" defTabSz="1244600">
              <a:lnSpc>
                <a:spcPct val="90000"/>
              </a:lnSpc>
              <a:spcAft>
                <a:spcPct val="35000"/>
              </a:spcAft>
              <a:buFont typeface="+mj-lt"/>
              <a:buAutoNum type="arabicPeriod" startAt="10"/>
            </a:pPr>
            <a:r>
              <a:rPr lang="en-GB" sz="1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Robust </a:t>
            </a:r>
            <a:br>
              <a:rPr lang="en-GB" sz="1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control systems</a:t>
            </a:r>
          </a:p>
        </p:txBody>
      </p:sp>
      <p:sp>
        <p:nvSpPr>
          <p:cNvPr id="104" name="Oval 103"/>
          <p:cNvSpPr/>
          <p:nvPr/>
        </p:nvSpPr>
        <p:spPr>
          <a:xfrm>
            <a:off x="943209" y="3803421"/>
            <a:ext cx="511529" cy="55843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7" name="Oval 106"/>
          <p:cNvSpPr/>
          <p:nvPr/>
        </p:nvSpPr>
        <p:spPr>
          <a:xfrm>
            <a:off x="3730526" y="3803421"/>
            <a:ext cx="511530" cy="558437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9" name="Freeform 108"/>
          <p:cNvSpPr/>
          <p:nvPr/>
        </p:nvSpPr>
        <p:spPr>
          <a:xfrm>
            <a:off x="7092313" y="3595008"/>
            <a:ext cx="2015399" cy="631452"/>
          </a:xfrm>
          <a:custGeom>
            <a:avLst/>
            <a:gdLst>
              <a:gd name="connsiteX0" fmla="*/ 0 w 4532135"/>
              <a:gd name="connsiteY0" fmla="*/ 0 h 849451"/>
              <a:gd name="connsiteX1" fmla="*/ 4532135 w 4532135"/>
              <a:gd name="connsiteY1" fmla="*/ 0 h 849451"/>
              <a:gd name="connsiteX2" fmla="*/ 4532135 w 4532135"/>
              <a:gd name="connsiteY2" fmla="*/ 849451 h 849451"/>
              <a:gd name="connsiteX3" fmla="*/ 0 w 4532135"/>
              <a:gd name="connsiteY3" fmla="*/ 849451 h 849451"/>
              <a:gd name="connsiteX4" fmla="*/ 0 w 4532135"/>
              <a:gd name="connsiteY4" fmla="*/ 0 h 8494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32135" h="849451">
                <a:moveTo>
                  <a:pt x="0" y="0"/>
                </a:moveTo>
                <a:lnTo>
                  <a:pt x="4532135" y="0"/>
                </a:lnTo>
                <a:lnTo>
                  <a:pt x="4532135" y="849451"/>
                </a:lnTo>
                <a:lnTo>
                  <a:pt x="0" y="849451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35560" rIns="0" bIns="35560" numCol="1" spcCol="1270" anchor="ctr" anchorCtr="0">
            <a:noAutofit/>
          </a:bodyPr>
          <a:lstStyle/>
          <a:p>
            <a:pPr marL="452438" indent="-269875" defTabSz="1244600">
              <a:lnSpc>
                <a:spcPct val="90000"/>
              </a:lnSpc>
              <a:spcAft>
                <a:spcPct val="35000"/>
              </a:spcAft>
              <a:buFont typeface="+mj-lt"/>
              <a:buAutoNum type="arabicPeriod" startAt="11"/>
            </a:pPr>
            <a:r>
              <a:rPr lang="en-US" sz="1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Coherence</a:t>
            </a:r>
            <a:endParaRPr lang="en-GB" sz="1200" b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1" name="Oval 110"/>
          <p:cNvSpPr/>
          <p:nvPr/>
        </p:nvSpPr>
        <p:spPr>
          <a:xfrm>
            <a:off x="6527146" y="3804324"/>
            <a:ext cx="511529" cy="55843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16" name="Straight Connector 115"/>
          <p:cNvCxnSpPr/>
          <p:nvPr/>
        </p:nvCxnSpPr>
        <p:spPr bwMode="auto">
          <a:xfrm>
            <a:off x="611073" y="3601785"/>
            <a:ext cx="11204058" cy="17801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119" name="Picture 11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582" y="2851936"/>
            <a:ext cx="484425" cy="531004"/>
          </a:xfrm>
          <a:prstGeom prst="rect">
            <a:avLst/>
          </a:prstGeom>
        </p:spPr>
      </p:pic>
      <p:pic>
        <p:nvPicPr>
          <p:cNvPr id="120" name="Picture 11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1107" y="2844148"/>
            <a:ext cx="493271" cy="540815"/>
          </a:xfrm>
          <a:prstGeom prst="rect">
            <a:avLst/>
          </a:prstGeom>
        </p:spPr>
      </p:pic>
      <p:sp>
        <p:nvSpPr>
          <p:cNvPr id="123" name="Oval 122"/>
          <p:cNvSpPr/>
          <p:nvPr/>
        </p:nvSpPr>
        <p:spPr>
          <a:xfrm>
            <a:off x="939356" y="1850448"/>
            <a:ext cx="511529" cy="55843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21" name="Picture 12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408" y="1844822"/>
            <a:ext cx="587908" cy="644437"/>
          </a:xfrm>
          <a:prstGeom prst="rect">
            <a:avLst/>
          </a:prstGeom>
        </p:spPr>
      </p:pic>
      <p:pic>
        <p:nvPicPr>
          <p:cNvPr id="122" name="Picture 12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274" y="1891094"/>
            <a:ext cx="496966" cy="546064"/>
          </a:xfrm>
          <a:prstGeom prst="rect">
            <a:avLst/>
          </a:prstGeom>
        </p:spPr>
      </p:pic>
      <p:pic>
        <p:nvPicPr>
          <p:cNvPr id="124" name="Picture 12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1310" y="1911401"/>
            <a:ext cx="511531" cy="562068"/>
          </a:xfrm>
          <a:prstGeom prst="rect">
            <a:avLst/>
          </a:prstGeom>
        </p:spPr>
      </p:pic>
      <p:pic>
        <p:nvPicPr>
          <p:cNvPr id="125" name="Picture 12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638" y="3810997"/>
            <a:ext cx="520963" cy="572431"/>
          </a:xfrm>
          <a:prstGeom prst="rect">
            <a:avLst/>
          </a:prstGeom>
        </p:spPr>
      </p:pic>
      <p:pic>
        <p:nvPicPr>
          <p:cNvPr id="126" name="Picture 125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3129" y="3825209"/>
            <a:ext cx="541322" cy="594802"/>
          </a:xfrm>
          <a:prstGeom prst="rect">
            <a:avLst/>
          </a:prstGeom>
        </p:spPr>
      </p:pic>
      <p:pic>
        <p:nvPicPr>
          <p:cNvPr id="127" name="Picture 126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8885" y="2920607"/>
            <a:ext cx="488849" cy="488849"/>
          </a:xfrm>
          <a:prstGeom prst="rect">
            <a:avLst/>
          </a:prstGeom>
        </p:spPr>
      </p:pic>
      <p:pic>
        <p:nvPicPr>
          <p:cNvPr id="128" name="Picture 127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7568" y="3799644"/>
            <a:ext cx="635971" cy="695593"/>
          </a:xfrm>
          <a:prstGeom prst="rect">
            <a:avLst/>
          </a:prstGeom>
        </p:spPr>
      </p:pic>
      <p:pic>
        <p:nvPicPr>
          <p:cNvPr id="130" name="Picture 129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9610" y="1896321"/>
            <a:ext cx="556947" cy="611970"/>
          </a:xfrm>
          <a:prstGeom prst="rect">
            <a:avLst/>
          </a:prstGeom>
        </p:spPr>
      </p:pic>
      <p:sp>
        <p:nvSpPr>
          <p:cNvPr id="49" name="Title 3"/>
          <p:cNvSpPr txBox="1">
            <a:spLocks/>
          </p:cNvSpPr>
          <p:nvPr/>
        </p:nvSpPr>
        <p:spPr>
          <a:xfrm>
            <a:off x="926445" y="248575"/>
            <a:ext cx="10515600" cy="782357"/>
          </a:xfrm>
          <a:prstGeom prst="rect">
            <a:avLst/>
          </a:prstGeom>
        </p:spPr>
        <p:txBody>
          <a:bodyPr vert="horz" lIns="91440" tIns="45720" rIns="91440" bIns="0" rtlCol="0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E" sz="2800">
                <a:solidFill>
                  <a:srgbClr val="024EA2"/>
                </a:solidFill>
                <a:latin typeface="EC Square Sans Pro Medium"/>
              </a:rPr>
              <a:t>Assessment summary</a:t>
            </a:r>
            <a:endParaRPr lang="en-IE" sz="2800" baseline="30000">
              <a:solidFill>
                <a:srgbClr val="024EA2"/>
              </a:solidFill>
              <a:latin typeface="EC Square Sans Pro Medium"/>
            </a:endParaRPr>
          </a:p>
        </p:txBody>
      </p:sp>
      <p:sp>
        <p:nvSpPr>
          <p:cNvPr id="5" name="Oval 4"/>
          <p:cNvSpPr/>
          <p:nvPr/>
        </p:nvSpPr>
        <p:spPr>
          <a:xfrm>
            <a:off x="1718776" y="2116857"/>
            <a:ext cx="310810" cy="305969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/>
              <a:t>A</a:t>
            </a:r>
            <a:endParaRPr lang="en-GB"/>
          </a:p>
        </p:txBody>
      </p:sp>
      <p:sp>
        <p:nvSpPr>
          <p:cNvPr id="52" name="Oval 51"/>
          <p:cNvSpPr/>
          <p:nvPr/>
        </p:nvSpPr>
        <p:spPr>
          <a:xfrm>
            <a:off x="4380420" y="2102853"/>
            <a:ext cx="310810" cy="305969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/>
              <a:t>A</a:t>
            </a:r>
            <a:endParaRPr lang="en-GB"/>
          </a:p>
        </p:txBody>
      </p:sp>
      <p:sp>
        <p:nvSpPr>
          <p:cNvPr id="53" name="Oval 52"/>
          <p:cNvSpPr/>
          <p:nvPr/>
        </p:nvSpPr>
        <p:spPr>
          <a:xfrm>
            <a:off x="7221624" y="2129667"/>
            <a:ext cx="310810" cy="305969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/>
              <a:t>A</a:t>
            </a:r>
            <a:endParaRPr lang="en-GB"/>
          </a:p>
        </p:txBody>
      </p:sp>
      <p:sp>
        <p:nvSpPr>
          <p:cNvPr id="54" name="Oval 53"/>
          <p:cNvSpPr/>
          <p:nvPr/>
        </p:nvSpPr>
        <p:spPr>
          <a:xfrm>
            <a:off x="9974860" y="2102787"/>
            <a:ext cx="310810" cy="305969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/>
              <a:t>A</a:t>
            </a:r>
            <a:endParaRPr lang="en-GB"/>
          </a:p>
        </p:txBody>
      </p:sp>
      <p:sp>
        <p:nvSpPr>
          <p:cNvPr id="56" name="Oval 55"/>
          <p:cNvSpPr/>
          <p:nvPr/>
        </p:nvSpPr>
        <p:spPr>
          <a:xfrm>
            <a:off x="1718776" y="3032497"/>
            <a:ext cx="310810" cy="305969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/>
              <a:t>A</a:t>
            </a:r>
            <a:endParaRPr lang="en-GB"/>
          </a:p>
        </p:txBody>
      </p:sp>
      <p:sp>
        <p:nvSpPr>
          <p:cNvPr id="57" name="Oval 56"/>
          <p:cNvSpPr/>
          <p:nvPr/>
        </p:nvSpPr>
        <p:spPr>
          <a:xfrm>
            <a:off x="4396999" y="3032497"/>
            <a:ext cx="310810" cy="305969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/>
              <a:t>A</a:t>
            </a:r>
            <a:endParaRPr lang="en-GB"/>
          </a:p>
        </p:txBody>
      </p:sp>
      <p:sp>
        <p:nvSpPr>
          <p:cNvPr id="58" name="Oval 57"/>
          <p:cNvSpPr/>
          <p:nvPr/>
        </p:nvSpPr>
        <p:spPr>
          <a:xfrm>
            <a:off x="7212398" y="3032497"/>
            <a:ext cx="310810" cy="305969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/>
              <a:t>A</a:t>
            </a:r>
            <a:endParaRPr lang="en-GB"/>
          </a:p>
        </p:txBody>
      </p:sp>
      <p:sp>
        <p:nvSpPr>
          <p:cNvPr id="59" name="Oval 58"/>
          <p:cNvSpPr/>
          <p:nvPr/>
        </p:nvSpPr>
        <p:spPr>
          <a:xfrm>
            <a:off x="9968800" y="3039303"/>
            <a:ext cx="310810" cy="305969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/>
              <a:t>A</a:t>
            </a:r>
            <a:endParaRPr lang="en-GB"/>
          </a:p>
        </p:txBody>
      </p:sp>
      <p:sp>
        <p:nvSpPr>
          <p:cNvPr id="60" name="Oval 59"/>
          <p:cNvSpPr/>
          <p:nvPr/>
        </p:nvSpPr>
        <p:spPr>
          <a:xfrm>
            <a:off x="1718234" y="4073475"/>
            <a:ext cx="310810" cy="305969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fr-BE">
                <a:solidFill>
                  <a:schemeClr val="tx1"/>
                </a:solidFill>
                <a:cs typeface="Arial"/>
              </a:rPr>
              <a:t>B</a:t>
            </a:r>
          </a:p>
        </p:txBody>
      </p:sp>
      <p:sp>
        <p:nvSpPr>
          <p:cNvPr id="61" name="Oval 60"/>
          <p:cNvSpPr/>
          <p:nvPr/>
        </p:nvSpPr>
        <p:spPr>
          <a:xfrm>
            <a:off x="4404356" y="4093695"/>
            <a:ext cx="310810" cy="305969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cs-CZ">
                <a:solidFill>
                  <a:schemeClr val="bg1"/>
                </a:solidFill>
                <a:cs typeface="Arial"/>
              </a:rPr>
              <a:t>A</a:t>
            </a:r>
            <a:endParaRPr lang="fr-BE">
              <a:solidFill>
                <a:schemeClr val="bg1"/>
              </a:solidFill>
              <a:cs typeface="Arial"/>
            </a:endParaRPr>
          </a:p>
        </p:txBody>
      </p:sp>
      <p:sp>
        <p:nvSpPr>
          <p:cNvPr id="62" name="Oval 61"/>
          <p:cNvSpPr/>
          <p:nvPr/>
        </p:nvSpPr>
        <p:spPr>
          <a:xfrm>
            <a:off x="7212398" y="4056356"/>
            <a:ext cx="310810" cy="305969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/>
              <a:t>A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20734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6C79FD-C571-418B-AB0F-5EE936C85276}" type="slidenum">
              <a:rPr lang="en-GB" smtClean="0"/>
              <a:t>4</a:t>
            </a:fld>
            <a:endParaRPr lang="en-GB"/>
          </a:p>
        </p:txBody>
      </p:sp>
      <p:sp>
        <p:nvSpPr>
          <p:cNvPr id="14" name="Title 3"/>
          <p:cNvSpPr>
            <a:spLocks noGrp="1"/>
          </p:cNvSpPr>
          <p:nvPr>
            <p:ph type="title"/>
          </p:nvPr>
        </p:nvSpPr>
        <p:spPr>
          <a:xfrm>
            <a:off x="950258" y="360403"/>
            <a:ext cx="10793639" cy="782357"/>
          </a:xfrm>
        </p:spPr>
        <p:txBody>
          <a:bodyPr/>
          <a:lstStyle/>
          <a:p>
            <a:r>
              <a:rPr lang="en-IE" sz="3200" dirty="0">
                <a:solidFill>
                  <a:srgbClr val="024EA2"/>
                </a:solidFill>
                <a:latin typeface="EC Square Sans Pro Medium"/>
              </a:rPr>
              <a:t>Key elements of the plan I -</a:t>
            </a:r>
            <a:r>
              <a:rPr lang="en-GB" sz="3200" dirty="0">
                <a:solidFill>
                  <a:srgbClr val="024EA2"/>
                </a:solidFill>
                <a:latin typeface="EC Square Sans Pro Medium"/>
              </a:rPr>
              <a:t> green…</a:t>
            </a:r>
            <a:endParaRPr lang="cs-CZ" sz="3200" dirty="0">
              <a:solidFill>
                <a:srgbClr val="024EA2"/>
              </a:solidFill>
              <a:latin typeface="EC Square Sans Pro Medium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7898986" y="1291114"/>
            <a:ext cx="1624614" cy="567781"/>
          </a:xfrm>
          <a:prstGeom prst="roundRect">
            <a:avLst/>
          </a:prstGeom>
          <a:solidFill>
            <a:srgbClr val="92D050"/>
          </a:solidFill>
          <a:ln w="3810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600" b="1" dirty="0">
                <a:solidFill>
                  <a:schemeClr val="tx1">
                    <a:lumMod val="50000"/>
                  </a:schemeClr>
                </a:solidFill>
                <a:latin typeface="EC Square Sans Pro Light"/>
              </a:rPr>
              <a:t>Climate target</a:t>
            </a:r>
          </a:p>
          <a:p>
            <a:pPr algn="ctr"/>
            <a:r>
              <a:rPr lang="en-GB" sz="1600" b="1" dirty="0">
                <a:solidFill>
                  <a:schemeClr val="tx1">
                    <a:lumMod val="50000"/>
                  </a:schemeClr>
                </a:solidFill>
                <a:latin typeface="EC Square Sans Pro Light"/>
              </a:rPr>
              <a:t>44.4%</a:t>
            </a:r>
          </a:p>
          <a:p>
            <a:pPr algn="ctr"/>
            <a:endParaRPr lang="en-US" b="1" dirty="0">
              <a:solidFill>
                <a:schemeClr val="tx2"/>
              </a:solidFill>
              <a:latin typeface="EC Square Sans Pro" panose="020B05060400000200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674475" y="1248820"/>
            <a:ext cx="9491755" cy="4939814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>
              <a:spcAft>
                <a:spcPts val="1800"/>
              </a:spcAft>
              <a:buClr>
                <a:srgbClr val="034EA2"/>
              </a:buClr>
            </a:pPr>
            <a:endParaRPr lang="en-GB" sz="2000" b="1" dirty="0">
              <a:solidFill>
                <a:srgbClr val="034EA2"/>
              </a:solidFill>
            </a:endParaRPr>
          </a:p>
          <a:p>
            <a:pPr>
              <a:spcAft>
                <a:spcPts val="1800"/>
              </a:spcAft>
              <a:buClr>
                <a:srgbClr val="034EA2"/>
              </a:buClr>
            </a:pPr>
            <a:r>
              <a:rPr lang="en-GB" sz="2000" b="1" dirty="0">
                <a:solidFill>
                  <a:srgbClr val="034EA2"/>
                </a:solidFill>
              </a:rPr>
              <a:t>Green transition: </a:t>
            </a:r>
            <a:endParaRPr lang="hu-HU" sz="2000" b="1" dirty="0">
              <a:solidFill>
                <a:srgbClr val="034EA2"/>
              </a:solidFill>
            </a:endParaRPr>
          </a:p>
          <a:p>
            <a:pPr marL="342900" indent="-342900" algn="just">
              <a:spcAft>
                <a:spcPts val="600"/>
              </a:spcAft>
              <a:buClr>
                <a:srgbClr val="034EA2"/>
              </a:buClr>
              <a:buFont typeface="Arial" panose="020B0604020202020204" pitchFamily="34" charset="0"/>
              <a:buChar char="•"/>
            </a:pPr>
            <a:r>
              <a:rPr lang="en-IE" sz="2000" dirty="0"/>
              <a:t>“Climate Leap” – support scheme for local and regional climate investments; including the conversion to renewable energy for heating in industry and agriculture, the production of biogas and biofuels, renewables-based refuelling points, charging stations for e-cars as well as the recycling of waste (</a:t>
            </a:r>
            <a:r>
              <a:rPr lang="en-US" sz="2000" dirty="0"/>
              <a:t>€811 </a:t>
            </a:r>
            <a:r>
              <a:rPr lang="en-US" sz="2000" dirty="0" err="1"/>
              <a:t>mn</a:t>
            </a:r>
            <a:r>
              <a:rPr lang="en-US" sz="2000" dirty="0"/>
              <a:t>);</a:t>
            </a:r>
          </a:p>
          <a:p>
            <a:pPr marL="342900" indent="-342900" algn="just">
              <a:spcAft>
                <a:spcPts val="600"/>
              </a:spcAft>
              <a:buClr>
                <a:srgbClr val="034EA2"/>
              </a:buClr>
              <a:buFont typeface="Arial" panose="020B0604020202020204" pitchFamily="34" charset="0"/>
              <a:buChar char="•"/>
            </a:pPr>
            <a:r>
              <a:rPr lang="en-IE" sz="2000" dirty="0"/>
              <a:t>“Industry Leap” – support scheme for R&amp;D investments focusing on the low carbon economy and circular economy in the industrial sector </a:t>
            </a:r>
            <a:r>
              <a:rPr lang="en-US" sz="2000" dirty="0"/>
              <a:t>(€286 </a:t>
            </a:r>
            <a:r>
              <a:rPr lang="en-US" sz="2000" dirty="0" err="1"/>
              <a:t>mn</a:t>
            </a:r>
            <a:r>
              <a:rPr lang="en-US" sz="2000" dirty="0"/>
              <a:t>)</a:t>
            </a:r>
            <a:r>
              <a:rPr lang="en-IE" sz="2000" dirty="0"/>
              <a:t>;  </a:t>
            </a:r>
          </a:p>
          <a:p>
            <a:pPr marL="342900" indent="-342900" algn="just">
              <a:spcAft>
                <a:spcPts val="600"/>
              </a:spcAft>
              <a:buClr>
                <a:srgbClr val="034EA2"/>
              </a:buClr>
              <a:buFont typeface="Arial" panose="020B0604020202020204" pitchFamily="34" charset="0"/>
              <a:buChar char="•"/>
            </a:pPr>
            <a:r>
              <a:rPr lang="en-US" sz="2000" dirty="0"/>
              <a:t>Protection of high-biodiversity forests (€247 </a:t>
            </a:r>
            <a:r>
              <a:rPr lang="en-US" sz="2000" dirty="0" err="1"/>
              <a:t>mn</a:t>
            </a:r>
            <a:r>
              <a:rPr lang="en-US" sz="2000" dirty="0"/>
              <a:t>)</a:t>
            </a:r>
            <a:r>
              <a:rPr lang="hu-HU" sz="2000" dirty="0"/>
              <a:t>; </a:t>
            </a:r>
          </a:p>
          <a:p>
            <a:pPr marL="342900" indent="-342900" algn="just">
              <a:spcAft>
                <a:spcPts val="600"/>
              </a:spcAft>
              <a:buClr>
                <a:srgbClr val="034EA2"/>
              </a:buClr>
              <a:buFont typeface="Arial" panose="020B0604020202020204" pitchFamily="34" charset="0"/>
              <a:buChar char="•"/>
            </a:pPr>
            <a:r>
              <a:rPr lang="en-US" sz="2000" dirty="0"/>
              <a:t>Strengthened support to improve railway capacity (€148 </a:t>
            </a:r>
            <a:r>
              <a:rPr lang="en-US" sz="2000" dirty="0" err="1"/>
              <a:t>mn</a:t>
            </a:r>
            <a:r>
              <a:rPr lang="en-US" sz="2000" dirty="0"/>
              <a:t>);</a:t>
            </a:r>
          </a:p>
          <a:p>
            <a:pPr marL="342900" indent="-342900" algn="just">
              <a:spcAft>
                <a:spcPts val="600"/>
              </a:spcAft>
              <a:buClr>
                <a:srgbClr val="034EA2"/>
              </a:buClr>
              <a:buFont typeface="Arial" panose="020B0604020202020204" pitchFamily="34" charset="0"/>
              <a:buChar char="•"/>
            </a:pPr>
            <a:r>
              <a:rPr lang="en-IE" sz="2000" dirty="0"/>
              <a:t>Energy efficiency in multi-dwelling buildings (</a:t>
            </a:r>
            <a:r>
              <a:rPr lang="en-US" sz="2000" dirty="0"/>
              <a:t>€60 </a:t>
            </a:r>
            <a:r>
              <a:rPr lang="en-US" sz="2000" dirty="0" err="1"/>
              <a:t>mn</a:t>
            </a:r>
            <a:r>
              <a:rPr lang="en-US" sz="2000" dirty="0"/>
              <a:t>).</a:t>
            </a:r>
          </a:p>
          <a:p>
            <a:pPr marL="342900" indent="-342900" algn="just">
              <a:spcAft>
                <a:spcPts val="600"/>
              </a:spcAft>
              <a:buClr>
                <a:srgbClr val="034EA2"/>
              </a:buClr>
              <a:buFont typeface="Arial" panose="020B0604020202020204" pitchFamily="34" charset="0"/>
              <a:buChar char="•"/>
            </a:pPr>
            <a:r>
              <a:rPr lang="en-IE" sz="2000" dirty="0"/>
              <a:t>Reforms increasing the environmental taxation of conventional fuels and promoting the use of sustainable biofuels. </a:t>
            </a:r>
            <a:endParaRPr lang="en-US" sz="2000" dirty="0"/>
          </a:p>
        </p:txBody>
      </p:sp>
      <p:pic>
        <p:nvPicPr>
          <p:cNvPr id="7" name="Attēls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784" y="1690811"/>
            <a:ext cx="1147635" cy="1147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99369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6C79FD-C571-418B-AB0F-5EE936C85276}" type="slidenum">
              <a:rPr lang="en-GB" smtClean="0"/>
              <a:t>5</a:t>
            </a:fld>
            <a:endParaRPr lang="en-GB"/>
          </a:p>
        </p:txBody>
      </p:sp>
      <p:sp>
        <p:nvSpPr>
          <p:cNvPr id="14" name="Title 3"/>
          <p:cNvSpPr>
            <a:spLocks noGrp="1"/>
          </p:cNvSpPr>
          <p:nvPr>
            <p:ph type="title"/>
          </p:nvPr>
        </p:nvSpPr>
        <p:spPr>
          <a:xfrm>
            <a:off x="950258" y="360403"/>
            <a:ext cx="10793639" cy="782357"/>
          </a:xfrm>
        </p:spPr>
        <p:txBody>
          <a:bodyPr/>
          <a:lstStyle/>
          <a:p>
            <a:r>
              <a:rPr lang="en-IE" sz="3200" dirty="0">
                <a:solidFill>
                  <a:srgbClr val="024EA2"/>
                </a:solidFill>
                <a:latin typeface="EC Square Sans Pro Medium"/>
              </a:rPr>
              <a:t>Key elements of the plan</a:t>
            </a:r>
            <a:r>
              <a:rPr lang="cs-CZ" sz="3200" dirty="0">
                <a:solidFill>
                  <a:srgbClr val="024EA2"/>
                </a:solidFill>
                <a:latin typeface="EC Square Sans Pro Medium"/>
              </a:rPr>
              <a:t> </a:t>
            </a:r>
            <a:r>
              <a:rPr lang="sv-SE" sz="3200" dirty="0">
                <a:solidFill>
                  <a:srgbClr val="024EA2"/>
                </a:solidFill>
                <a:latin typeface="EC Square Sans Pro Medium"/>
              </a:rPr>
              <a:t>II </a:t>
            </a:r>
            <a:r>
              <a:rPr lang="en-GB" sz="3200" dirty="0">
                <a:solidFill>
                  <a:srgbClr val="024EA2"/>
                </a:solidFill>
                <a:latin typeface="EC Square Sans Pro Medium"/>
              </a:rPr>
              <a:t>- …and digital</a:t>
            </a:r>
            <a:endParaRPr lang="cs-CZ" sz="3200" dirty="0">
              <a:solidFill>
                <a:srgbClr val="024EA2"/>
              </a:solidFill>
              <a:latin typeface="EC Square Sans Pro Medium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674475" y="1477108"/>
            <a:ext cx="8858709" cy="3016210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>
              <a:spcAft>
                <a:spcPts val="1800"/>
              </a:spcAft>
              <a:buClr>
                <a:srgbClr val="034EA2"/>
              </a:buClr>
            </a:pPr>
            <a:endParaRPr lang="hu-HU" sz="2000" dirty="0"/>
          </a:p>
          <a:p>
            <a:pPr marL="342900" indent="-342900" algn="just">
              <a:spcAft>
                <a:spcPts val="600"/>
              </a:spcAft>
              <a:buClr>
                <a:srgbClr val="034EA2"/>
              </a:buClr>
              <a:buFont typeface="Arial" panose="020B0604020202020204" pitchFamily="34" charset="0"/>
              <a:buChar char="•"/>
            </a:pPr>
            <a:endParaRPr lang="hu-HU" sz="2000" dirty="0"/>
          </a:p>
          <a:p>
            <a:pPr algn="just">
              <a:spcAft>
                <a:spcPts val="1800"/>
              </a:spcAft>
              <a:buClr>
                <a:srgbClr val="034EA2"/>
              </a:buClr>
            </a:pPr>
            <a:r>
              <a:rPr lang="en-GB" sz="2000" b="1" dirty="0">
                <a:solidFill>
                  <a:srgbClr val="034EA2"/>
                </a:solidFill>
              </a:rPr>
              <a:t>Digital transformation:</a:t>
            </a:r>
            <a:r>
              <a:rPr lang="hu-HU" sz="2000" b="1" dirty="0">
                <a:solidFill>
                  <a:srgbClr val="034EA2"/>
                </a:solidFill>
              </a:rPr>
              <a:t> </a:t>
            </a:r>
            <a:r>
              <a:rPr lang="en-GB" dirty="0"/>
              <a:t> </a:t>
            </a:r>
          </a:p>
          <a:p>
            <a:pPr marL="342900" indent="-342900" algn="just">
              <a:spcAft>
                <a:spcPts val="600"/>
              </a:spcAft>
              <a:buClr>
                <a:srgbClr val="034EA2"/>
              </a:buClr>
              <a:buFont typeface="Arial" panose="020B0604020202020204" pitchFamily="34" charset="0"/>
              <a:buChar char="•"/>
            </a:pPr>
            <a:r>
              <a:rPr lang="en-US" sz="2000" dirty="0"/>
              <a:t>High-speed broadband roll-out</a:t>
            </a:r>
            <a:r>
              <a:rPr lang="en-GB" sz="2000" dirty="0"/>
              <a:t> (€464 </a:t>
            </a:r>
            <a:r>
              <a:rPr lang="en-GB" sz="2000" dirty="0" err="1"/>
              <a:t>mn</a:t>
            </a:r>
            <a:r>
              <a:rPr lang="en-GB" sz="2000" dirty="0"/>
              <a:t>)</a:t>
            </a:r>
            <a:r>
              <a:rPr lang="en-US" sz="2000" dirty="0"/>
              <a:t> </a:t>
            </a:r>
            <a:endParaRPr lang="hu-HU" sz="2000" dirty="0"/>
          </a:p>
          <a:p>
            <a:pPr marL="342900" indent="-342900" algn="just">
              <a:spcAft>
                <a:spcPts val="600"/>
              </a:spcAft>
              <a:buClr>
                <a:srgbClr val="034EA2"/>
              </a:buClr>
              <a:buFont typeface="Arial" panose="020B0604020202020204" pitchFamily="34" charset="0"/>
              <a:buChar char="•"/>
            </a:pPr>
            <a:r>
              <a:rPr lang="en-US" sz="2000" dirty="0"/>
              <a:t>Digital infrastructure for public administration </a:t>
            </a:r>
            <a:r>
              <a:rPr lang="en-GB" sz="2000" dirty="0"/>
              <a:t>(€21 </a:t>
            </a:r>
            <a:r>
              <a:rPr lang="en-IE" sz="2000" dirty="0" err="1"/>
              <a:t>mn</a:t>
            </a:r>
            <a:r>
              <a:rPr lang="en-GB" sz="2000" dirty="0"/>
              <a:t>)</a:t>
            </a:r>
            <a:r>
              <a:rPr lang="en-US" sz="2000" dirty="0"/>
              <a:t> </a:t>
            </a:r>
            <a:endParaRPr lang="hu-HU" sz="2000" dirty="0"/>
          </a:p>
          <a:p>
            <a:pPr marL="342900" indent="-342900" algn="just">
              <a:spcAft>
                <a:spcPts val="600"/>
              </a:spcAft>
              <a:buClr>
                <a:srgbClr val="034EA2"/>
              </a:buClr>
              <a:buFont typeface="Arial" panose="020B0604020202020204" pitchFamily="34" charset="0"/>
              <a:buChar char="•"/>
            </a:pPr>
            <a:r>
              <a:rPr lang="en-US" sz="2000" dirty="0"/>
              <a:t>Smart technology for energy efficiency in buildings </a:t>
            </a:r>
            <a:endParaRPr lang="hu-HU" sz="2000" dirty="0"/>
          </a:p>
          <a:p>
            <a:pPr marL="342900" indent="-342900" algn="just">
              <a:spcAft>
                <a:spcPts val="600"/>
              </a:spcAft>
              <a:buClr>
                <a:srgbClr val="034EA2"/>
              </a:buClr>
              <a:buFont typeface="Arial" panose="020B0604020202020204" pitchFamily="34" charset="0"/>
              <a:buChar char="•"/>
            </a:pPr>
            <a:r>
              <a:rPr lang="en-US" sz="2000" dirty="0"/>
              <a:t>Study places in higher education focus</a:t>
            </a:r>
            <a:r>
              <a:rPr lang="hu-HU" sz="2000" dirty="0"/>
              <a:t>ing</a:t>
            </a:r>
            <a:r>
              <a:rPr lang="en-US" sz="2000" dirty="0"/>
              <a:t> on digital skills </a:t>
            </a:r>
            <a:r>
              <a:rPr lang="en-GB" sz="2000" dirty="0"/>
              <a:t>(€42 </a:t>
            </a:r>
            <a:r>
              <a:rPr lang="en-GB" sz="2000" dirty="0" err="1"/>
              <a:t>mn</a:t>
            </a:r>
            <a:r>
              <a:rPr lang="en-GB" sz="2000" dirty="0"/>
              <a:t>)</a:t>
            </a:r>
            <a:endParaRPr lang="en-IE" sz="20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tx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820962" y="2155501"/>
            <a:ext cx="853514" cy="853514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84476" y="2155501"/>
            <a:ext cx="1635207" cy="694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17545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6C79FD-C571-418B-AB0F-5EE936C85276}" type="slidenum">
              <a:rPr lang="en-GB" smtClean="0"/>
              <a:t>6</a:t>
            </a:fld>
            <a:endParaRPr lang="en-GB"/>
          </a:p>
        </p:txBody>
      </p:sp>
      <p:sp>
        <p:nvSpPr>
          <p:cNvPr id="1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sz="3200" dirty="0">
                <a:solidFill>
                  <a:srgbClr val="024EA2"/>
                </a:solidFill>
                <a:latin typeface="EC Square Sans Pro Medium"/>
              </a:rPr>
              <a:t>Key elements of the plan III</a:t>
            </a:r>
            <a:r>
              <a:rPr lang="cs-CZ" sz="3200" dirty="0">
                <a:solidFill>
                  <a:srgbClr val="024EA2"/>
                </a:solidFill>
                <a:latin typeface="EC Square Sans Pro Medium"/>
              </a:rPr>
              <a:t> </a:t>
            </a:r>
            <a:r>
              <a:rPr lang="en-GB" sz="3200" dirty="0">
                <a:solidFill>
                  <a:srgbClr val="024EA2"/>
                </a:solidFill>
                <a:latin typeface="EC Square Sans Pro Medium"/>
              </a:rPr>
              <a:t>- resilience</a:t>
            </a:r>
            <a:endParaRPr lang="cs-CZ" sz="3200" dirty="0">
              <a:solidFill>
                <a:srgbClr val="024EA2"/>
              </a:solidFill>
              <a:latin typeface="EC Square Sans Pro Medium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924594" y="1349571"/>
            <a:ext cx="8624903" cy="4247317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r>
              <a:rPr lang="en-GB" b="1" dirty="0"/>
              <a:t>Demographic challenge</a:t>
            </a:r>
            <a:r>
              <a:rPr lang="en-GB" dirty="0"/>
              <a:t>:  Gradual increases in the retirement age to improve the sustainability of the public pension system.</a:t>
            </a:r>
          </a:p>
          <a:p>
            <a:pPr fontAlgn="base"/>
            <a:r>
              <a:rPr lang="en-GB" dirty="0"/>
              <a:t> </a:t>
            </a:r>
          </a:p>
          <a:p>
            <a:pPr fontAlgn="base"/>
            <a:r>
              <a:rPr lang="en-GB" b="1" dirty="0"/>
              <a:t>Boosting employment</a:t>
            </a:r>
            <a:r>
              <a:rPr lang="en-GB" dirty="0"/>
              <a:t>: </a:t>
            </a:r>
            <a:r>
              <a:rPr lang="en-IE" dirty="0"/>
              <a:t>improving employability by expanding vocational training at upper secondary level (</a:t>
            </a:r>
            <a:r>
              <a:rPr lang="en-GB" dirty="0"/>
              <a:t>€</a:t>
            </a:r>
            <a:r>
              <a:rPr lang="en-IE" dirty="0"/>
              <a:t>196 </a:t>
            </a:r>
            <a:r>
              <a:rPr lang="en-IE" dirty="0" err="1"/>
              <a:t>mn</a:t>
            </a:r>
            <a:r>
              <a:rPr lang="en-IE" dirty="0"/>
              <a:t>) and increasing flexibility in the labour market</a:t>
            </a:r>
            <a:r>
              <a:rPr lang="en-GB" dirty="0"/>
              <a:t> </a:t>
            </a:r>
            <a:endParaRPr lang="hu-HU" dirty="0"/>
          </a:p>
          <a:p>
            <a:pPr fontAlgn="base"/>
            <a:endParaRPr lang="en-GB" dirty="0"/>
          </a:p>
          <a:p>
            <a:pPr fontAlgn="base"/>
            <a:r>
              <a:rPr lang="en-GB" b="1" dirty="0"/>
              <a:t>Research and higher education</a:t>
            </a:r>
            <a:r>
              <a:rPr lang="en-GB" dirty="0"/>
              <a:t>: scaling up education at universities and other higher education institutions to tackle challenges in the labour market (€308 </a:t>
            </a:r>
            <a:r>
              <a:rPr lang="en-GB" dirty="0" err="1"/>
              <a:t>mn</a:t>
            </a:r>
            <a:r>
              <a:rPr lang="en-GB" dirty="0"/>
              <a:t>) </a:t>
            </a:r>
            <a:endParaRPr lang="hu-HU" dirty="0"/>
          </a:p>
          <a:p>
            <a:pPr fontAlgn="base"/>
            <a:endParaRPr lang="hu-HU" dirty="0"/>
          </a:p>
          <a:p>
            <a:pPr fontAlgn="base"/>
            <a:r>
              <a:rPr lang="en-GB" b="1" dirty="0"/>
              <a:t>Social and health care</a:t>
            </a:r>
            <a:r>
              <a:rPr lang="en-GB" dirty="0"/>
              <a:t>:  improving elderly care by upskilling and training of staff working in centres </a:t>
            </a:r>
            <a:r>
              <a:rPr lang="en-IE" dirty="0"/>
              <a:t>(</a:t>
            </a:r>
            <a:r>
              <a:rPr lang="en-GB" dirty="0"/>
              <a:t>€</a:t>
            </a:r>
            <a:r>
              <a:rPr lang="en-IE" dirty="0"/>
              <a:t>452 </a:t>
            </a:r>
            <a:r>
              <a:rPr lang="en-IE" dirty="0" err="1"/>
              <a:t>mn</a:t>
            </a:r>
            <a:r>
              <a:rPr lang="en-IE" dirty="0"/>
              <a:t>)</a:t>
            </a:r>
            <a:r>
              <a:rPr lang="en-GB" dirty="0"/>
              <a:t> </a:t>
            </a:r>
            <a:endParaRPr lang="hu-HU" dirty="0"/>
          </a:p>
          <a:p>
            <a:pPr fontAlgn="base"/>
            <a:endParaRPr lang="en-GB" dirty="0"/>
          </a:p>
          <a:p>
            <a:pPr fontAlgn="base"/>
            <a:r>
              <a:rPr lang="en-GB" b="1" dirty="0"/>
              <a:t>Housing</a:t>
            </a:r>
            <a:r>
              <a:rPr lang="en-GB" dirty="0"/>
              <a:t>: Increasing the supply of student and new rental dwellings with a lower rent to relief the housing shortage; reducing bottlenecks in permit procedures (€296 </a:t>
            </a:r>
            <a:r>
              <a:rPr lang="en-GB" dirty="0" err="1"/>
              <a:t>mn</a:t>
            </a:r>
            <a:r>
              <a:rPr lang="en-GB" dirty="0"/>
              <a:t>)</a:t>
            </a:r>
          </a:p>
        </p:txBody>
      </p:sp>
      <p:pic>
        <p:nvPicPr>
          <p:cNvPr id="7" name="Attēls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930" y="3463009"/>
            <a:ext cx="1101349" cy="1101349"/>
          </a:xfrm>
          <a:prstGeom prst="rect">
            <a:avLst/>
          </a:prstGeom>
        </p:spPr>
      </p:pic>
      <p:pic>
        <p:nvPicPr>
          <p:cNvPr id="8" name="Attēls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572" y="2418033"/>
            <a:ext cx="1077657" cy="1077657"/>
          </a:xfrm>
          <a:prstGeom prst="rect">
            <a:avLst/>
          </a:prstGeom>
        </p:spPr>
      </p:pic>
      <p:pic>
        <p:nvPicPr>
          <p:cNvPr id="9" name="Picture 3" descr="Icon&#10;&#10;Description automatically generated">
            <a:extLst>
              <a:ext uri="{FF2B5EF4-FFF2-40B4-BE49-F238E27FC236}">
                <a16:creationId xmlns:a16="http://schemas.microsoft.com/office/drawing/2014/main" id="{74A72C5A-8D5D-4301-B94A-75161767F9E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4614" y="4540638"/>
            <a:ext cx="1108030" cy="983803"/>
          </a:xfrm>
          <a:prstGeom prst="rect">
            <a:avLst/>
          </a:prstGeom>
        </p:spPr>
      </p:pic>
      <p:sp>
        <p:nvSpPr>
          <p:cNvPr id="4" name="Oval 3"/>
          <p:cNvSpPr/>
          <p:nvPr/>
        </p:nvSpPr>
        <p:spPr>
          <a:xfrm>
            <a:off x="1034472" y="1533236"/>
            <a:ext cx="866430" cy="766619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72401" y="1293072"/>
            <a:ext cx="1020688" cy="1196669"/>
          </a:xfrm>
          <a:prstGeom prst="rect">
            <a:avLst/>
          </a:prstGeom>
          <a:noFill/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19619623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6C79FD-C571-418B-AB0F-5EE936C85276}" type="slidenum">
              <a:rPr lang="en-GB" smtClean="0"/>
              <a:t>7</a:t>
            </a:fld>
            <a:endParaRPr lang="en-GB"/>
          </a:p>
        </p:txBody>
      </p:sp>
      <p:sp>
        <p:nvSpPr>
          <p:cNvPr id="1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sz="3200" dirty="0">
                <a:solidFill>
                  <a:srgbClr val="024EA2"/>
                </a:solidFill>
                <a:latin typeface="EC Square Sans Pro Medium"/>
              </a:rPr>
              <a:t>Key elements of the plan IV</a:t>
            </a:r>
            <a:endParaRPr lang="en-IE" sz="3200" baseline="30000" dirty="0">
              <a:solidFill>
                <a:srgbClr val="024EA2"/>
              </a:solidFill>
              <a:latin typeface="EC Square Sans Pro Medium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848938" y="1631709"/>
            <a:ext cx="9181011" cy="3554819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>
              <a:spcAft>
                <a:spcPts val="1800"/>
              </a:spcAft>
              <a:buClr>
                <a:srgbClr val="034EA2"/>
              </a:buClr>
            </a:pPr>
            <a:r>
              <a:rPr lang="en-GB" sz="2000" b="1" dirty="0">
                <a:solidFill>
                  <a:srgbClr val="034EA2"/>
                </a:solidFill>
                <a:latin typeface="+mj-lt"/>
              </a:rPr>
              <a:t>European flagships covered:</a:t>
            </a:r>
            <a:r>
              <a:rPr lang="en-GB" sz="2000" dirty="0">
                <a:latin typeface="+mj-lt"/>
              </a:rPr>
              <a:t> </a:t>
            </a:r>
            <a:r>
              <a:rPr lang="hu-HU" sz="2000" dirty="0">
                <a:latin typeface="+mj-lt"/>
              </a:rPr>
              <a:t>6</a:t>
            </a:r>
            <a:r>
              <a:rPr lang="en-GB" sz="2000" dirty="0">
                <a:latin typeface="+mj-lt"/>
              </a:rPr>
              <a:t> </a:t>
            </a:r>
          </a:p>
          <a:p>
            <a:pPr>
              <a:spcAft>
                <a:spcPts val="1800"/>
              </a:spcAft>
              <a:buClr>
                <a:srgbClr val="034EA2"/>
              </a:buClr>
            </a:pPr>
            <a:r>
              <a:rPr lang="en-GB" sz="2000" b="1" dirty="0">
                <a:solidFill>
                  <a:srgbClr val="034EA2"/>
                </a:solidFill>
                <a:latin typeface="+mj-lt"/>
              </a:rPr>
              <a:t>Equality screening: </a:t>
            </a:r>
            <a:r>
              <a:rPr lang="en-US" sz="2000" dirty="0">
                <a:solidFill>
                  <a:srgbClr val="4D4D4D"/>
                </a:solidFill>
                <a:latin typeface="+mj-lt"/>
              </a:rPr>
              <a:t>Sweden has good track record on equal opportunities and equality</a:t>
            </a:r>
            <a:r>
              <a:rPr lang="en-GB" sz="2000" dirty="0">
                <a:solidFill>
                  <a:srgbClr val="4D4D4D"/>
                </a:solidFill>
                <a:latin typeface="+mj-lt"/>
              </a:rPr>
              <a:t> and the plan devotes attention to impact of measures on equality. </a:t>
            </a:r>
          </a:p>
          <a:p>
            <a:pPr>
              <a:spcAft>
                <a:spcPts val="1800"/>
              </a:spcAft>
              <a:buClr>
                <a:srgbClr val="034EA2"/>
              </a:buClr>
            </a:pPr>
            <a:r>
              <a:rPr lang="en-GB" sz="2000" b="1" dirty="0">
                <a:solidFill>
                  <a:srgbClr val="034EA2"/>
                </a:solidFill>
                <a:latin typeface="+mj-lt"/>
              </a:rPr>
              <a:t>Social and territorial cohesion:</a:t>
            </a:r>
            <a:r>
              <a:rPr lang="en-GB" sz="2000" dirty="0">
                <a:solidFill>
                  <a:srgbClr val="034EA2"/>
                </a:solidFill>
                <a:latin typeface="+mj-lt"/>
              </a:rPr>
              <a:t> </a:t>
            </a:r>
            <a:r>
              <a:rPr lang="en-GB" sz="2000" dirty="0"/>
              <a:t>promoting education and </a:t>
            </a:r>
            <a:r>
              <a:rPr lang="en-GB" sz="2000" dirty="0" err="1"/>
              <a:t>trainignj</a:t>
            </a:r>
            <a:r>
              <a:rPr lang="en-GB" sz="2000" dirty="0"/>
              <a:t> for disadvantaged groups; broadband roll-out in rural areas to foster an inclusive digital transition and investments to upgrade railways will strengthen cohesion.</a:t>
            </a:r>
            <a:endParaRPr lang="en-GB" sz="2000" b="1" dirty="0">
              <a:solidFill>
                <a:srgbClr val="034EA2"/>
              </a:solidFill>
              <a:latin typeface="+mj-lt"/>
            </a:endParaRPr>
          </a:p>
          <a:p>
            <a:pPr algn="just">
              <a:spcAft>
                <a:spcPts val="1800"/>
              </a:spcAft>
              <a:buClr>
                <a:srgbClr val="034EA2"/>
              </a:buClr>
            </a:pPr>
            <a:r>
              <a:rPr lang="en-GB" sz="2000" b="1" dirty="0">
                <a:solidFill>
                  <a:srgbClr val="034EA2"/>
                </a:solidFill>
                <a:latin typeface="+mj-lt"/>
              </a:rPr>
              <a:t>Consultation process:</a:t>
            </a:r>
            <a:r>
              <a:rPr lang="en-GB" sz="2000" dirty="0">
                <a:solidFill>
                  <a:srgbClr val="4D4D4D"/>
                </a:solidFill>
                <a:latin typeface="+mj-lt"/>
              </a:rPr>
              <a:t> </a:t>
            </a:r>
            <a:r>
              <a:rPr lang="hu-HU" sz="2000" dirty="0" err="1">
                <a:solidFill>
                  <a:srgbClr val="4D4D4D"/>
                </a:solidFill>
                <a:latin typeface="+mj-lt"/>
              </a:rPr>
              <a:t>Sweden</a:t>
            </a:r>
            <a:r>
              <a:rPr lang="hu-HU" sz="2000" dirty="0">
                <a:solidFill>
                  <a:srgbClr val="4D4D4D"/>
                </a:solidFill>
                <a:latin typeface="+mj-lt"/>
              </a:rPr>
              <a:t> </a:t>
            </a:r>
            <a:r>
              <a:rPr lang="en-GB" sz="2000" dirty="0" err="1">
                <a:solidFill>
                  <a:srgbClr val="4D4D4D"/>
                </a:solidFill>
                <a:latin typeface="+mj-lt"/>
              </a:rPr>
              <a:t>inv</a:t>
            </a:r>
            <a:r>
              <a:rPr lang="hu-HU" sz="2000" dirty="0">
                <a:solidFill>
                  <a:srgbClr val="4D4D4D"/>
                </a:solidFill>
                <a:latin typeface="+mj-lt"/>
              </a:rPr>
              <a:t>o</a:t>
            </a:r>
            <a:r>
              <a:rPr lang="en-GB" sz="2000" dirty="0" err="1">
                <a:solidFill>
                  <a:srgbClr val="4D4D4D"/>
                </a:solidFill>
                <a:latin typeface="+mj-lt"/>
              </a:rPr>
              <a:t>lved</a:t>
            </a:r>
            <a:r>
              <a:rPr lang="en-GB" sz="2000" dirty="0">
                <a:solidFill>
                  <a:srgbClr val="4D4D4D"/>
                </a:solidFill>
                <a:latin typeface="+mj-lt"/>
              </a:rPr>
              <a:t> regional administrations, social partners, industry and business organisations, non-governmental organisations and educational institutions in the preparatory stage of the plan. </a:t>
            </a:r>
            <a:endParaRPr lang="en-GB" sz="2000" b="1" dirty="0">
              <a:solidFill>
                <a:srgbClr val="034EA2"/>
              </a:solidFill>
              <a:latin typeface="+mj-lt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6488" y="1597357"/>
            <a:ext cx="576552" cy="63199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6488" y="2372420"/>
            <a:ext cx="576552" cy="63199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3915" y="4225334"/>
            <a:ext cx="576552" cy="63199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476" y="3075946"/>
            <a:ext cx="576552" cy="631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7268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/>
          <p:cNvCxnSpPr/>
          <p:nvPr/>
        </p:nvCxnSpPr>
        <p:spPr bwMode="auto">
          <a:xfrm>
            <a:off x="769825" y="4083071"/>
            <a:ext cx="3100770" cy="7651"/>
          </a:xfrm>
          <a:prstGeom prst="line">
            <a:avLst/>
          </a:prstGeom>
          <a:noFill/>
          <a:ln w="19050" cap="flat" cmpd="sng" algn="ctr">
            <a:solidFill>
              <a:schemeClr val="accent3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" name="Straight Connector 10"/>
          <p:cNvCxnSpPr/>
          <p:nvPr/>
        </p:nvCxnSpPr>
        <p:spPr bwMode="auto">
          <a:xfrm flipH="1" flipV="1">
            <a:off x="6059083" y="1900064"/>
            <a:ext cx="5524086" cy="4112"/>
          </a:xfrm>
          <a:prstGeom prst="line">
            <a:avLst/>
          </a:prstGeom>
          <a:noFill/>
          <a:ln w="19050" cap="flat" cmpd="sng" algn="ctr">
            <a:solidFill>
              <a:schemeClr val="accent5"/>
            </a:solidFill>
            <a:prstDash val="solid"/>
            <a:round/>
            <a:headEnd type="none" w="med" len="med"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4" name="Group 3"/>
          <p:cNvGrpSpPr/>
          <p:nvPr/>
        </p:nvGrpSpPr>
        <p:grpSpPr>
          <a:xfrm rot="21001036">
            <a:off x="3265074" y="1149403"/>
            <a:ext cx="3156703" cy="3644351"/>
            <a:chOff x="3728026" y="1451327"/>
            <a:chExt cx="3156703" cy="3644351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7565309">
              <a:off x="3728026" y="1938975"/>
              <a:ext cx="3156703" cy="3156703"/>
            </a:xfrm>
            <a:prstGeom prst="rect">
              <a:avLst/>
            </a:prstGeom>
          </p:spPr>
        </p:pic>
        <p:sp>
          <p:nvSpPr>
            <p:cNvPr id="2" name="Oval 1"/>
            <p:cNvSpPr/>
            <p:nvPr/>
          </p:nvSpPr>
          <p:spPr>
            <a:xfrm>
              <a:off x="3823063" y="1451327"/>
              <a:ext cx="1733006" cy="173601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950259" y="376604"/>
            <a:ext cx="10793639" cy="1054879"/>
          </a:xfrm>
        </p:spPr>
        <p:txBody>
          <a:bodyPr/>
          <a:lstStyle/>
          <a:p>
            <a:r>
              <a:rPr lang="en-IE" b="1"/>
              <a:t>Audit and control – Protection of the EU’s financial interests</a:t>
            </a:r>
            <a:endParaRPr lang="en-GB" b="1"/>
          </a:p>
        </p:txBody>
      </p:sp>
      <p:sp>
        <p:nvSpPr>
          <p:cNvPr id="6" name="TextBox 5"/>
          <p:cNvSpPr txBox="1"/>
          <p:nvPr/>
        </p:nvSpPr>
        <p:spPr>
          <a:xfrm>
            <a:off x="6098226" y="1499146"/>
            <a:ext cx="5526630" cy="535531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Audit and control systems: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4D4D4D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srgbClr val="4D4D4D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4D4D4D"/>
                </a:solidFill>
                <a:cs typeface="Arial"/>
              </a:rPr>
              <a:t>Rated ‘A’ under Annex V of the RRF Regulation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en-US" dirty="0"/>
              <a:t>The Ministry of Finance is the Coordinating Authority and has the overall responsibility for monitoring and implementation of the plan as a whole.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 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4D4D4D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742950" lvl="0" indent="-285750" algn="just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4D4D4D"/>
                </a:solidFill>
              </a:rPr>
              <a:t>The implementing bodies are either national authorities (at central, regional, local level) or state agencies/bodies </a:t>
            </a:r>
          </a:p>
          <a:p>
            <a:pPr marL="742950" lvl="0" indent="-285750" algn="just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4D4D4D"/>
                </a:solidFill>
              </a:rPr>
              <a:t>The overarching audit authority is the Swedish National Financial Management Authority (ESV). </a:t>
            </a:r>
          </a:p>
          <a:p>
            <a:pPr marL="742950" lvl="0" indent="-285750" algn="just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4D4D4D"/>
                </a:solidFill>
              </a:rPr>
              <a:t>In addition, recurrent audits on efficiency, effectiveness and reliability of accounts are regularly undertaken by the independent National Audit Office (NAO).  </a:t>
            </a:r>
          </a:p>
          <a:p>
            <a:pPr marL="742950" lvl="0" indent="-285750" algn="just">
              <a:buFont typeface="Arial" panose="020B0604020202020204" pitchFamily="34" charset="0"/>
              <a:buChar char="•"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4D4D4D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30682" y="2791625"/>
            <a:ext cx="3100770" cy="230832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Adequate</a:t>
            </a:r>
            <a:r>
              <a:rPr kumimoji="0" lang="sv-SE" sz="1800" b="1" i="0" u="none" strike="noStrike" kern="1200" cap="none" spc="0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sv-SE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control</a:t>
            </a:r>
            <a:r>
              <a:rPr kumimoji="0" lang="sv-SE" sz="1800" b="1" i="0" u="none" strike="noStrike" kern="1200" cap="none" spc="0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systems </a:t>
            </a:r>
            <a:r>
              <a:rPr kumimoji="0" lang="sv-SE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are</a:t>
            </a:r>
            <a:r>
              <a:rPr kumimoji="0" lang="sv-SE" sz="1800" b="1" i="0" u="none" strike="noStrike" kern="1200" cap="none" spc="0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in </a:t>
            </a:r>
            <a:r>
              <a:rPr kumimoji="0" lang="sv-SE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place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to prevent, detect and correct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4D4D4D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Fraud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Corruption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Conflicts of interest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>
                <a:solidFill>
                  <a:srgbClr val="4D4D4D"/>
                </a:solidFill>
                <a:latin typeface="Arial"/>
              </a:rPr>
              <a:t>Double funding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4D4D4D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44617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46C79FD-C571-418B-AB0F-5EE936C8527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srgbClr val="4D4D4D">
                    <a:tint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srgbClr val="4D4D4D">
                  <a:tint val="75000"/>
                </a:srgb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4" name="Title 3"/>
          <p:cNvSpPr>
            <a:spLocks noGrp="1"/>
          </p:cNvSpPr>
          <p:nvPr>
            <p:ph type="title"/>
          </p:nvPr>
        </p:nvSpPr>
        <p:spPr>
          <a:xfrm>
            <a:off x="961956" y="68748"/>
            <a:ext cx="10515600" cy="782357"/>
          </a:xfrm>
        </p:spPr>
        <p:txBody>
          <a:bodyPr/>
          <a:lstStyle/>
          <a:p>
            <a:r>
              <a:rPr lang="en-US" sz="2800">
                <a:solidFill>
                  <a:srgbClr val="024EA2"/>
                </a:solidFill>
                <a:latin typeface="EC Square Sans Pro Medium"/>
              </a:rPr>
              <a:t>Disbursement profile</a:t>
            </a:r>
            <a:endParaRPr lang="cs-CZ" sz="2800">
              <a:solidFill>
                <a:srgbClr val="024EA2"/>
              </a:solidFill>
              <a:latin typeface="EC Square Sans Pro Medium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581400" y="5869458"/>
            <a:ext cx="261642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1400">
                <a:cs typeface="Calibri"/>
                <a:sym typeface="Wingdings" panose="05000000000000000000" pitchFamily="2" charset="2"/>
              </a:rPr>
              <a:t>* Q1-Q4 202x (paid in 202x+1)</a:t>
            </a:r>
            <a:endParaRPr lang="en-GB" sz="1400"/>
          </a:p>
        </p:txBody>
      </p:sp>
      <p:pic>
        <p:nvPicPr>
          <p:cNvPr id="4099" name="Picture 3" descr="image00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5417" y="851105"/>
            <a:ext cx="8921028" cy="53526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780660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E" sz="5400">
                <a:solidFill>
                  <a:schemeClr val="accent5"/>
                </a:solidFill>
              </a:rPr>
              <a:t>Thank you</a:t>
            </a:r>
            <a:endParaRPr lang="en-GB" sz="5400">
              <a:solidFill>
                <a:schemeClr val="accent5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16938782"/>
      </p:ext>
    </p:extLst>
  </p:cSld>
  <p:clrMapOvr>
    <a:masterClrMapping/>
  </p:clrMapOvr>
</p:sld>
</file>

<file path=ppt/theme/theme1.xml><?xml version="1.0" encoding="utf-8"?>
<a:theme xmlns:a="http://schemas.openxmlformats.org/drawingml/2006/main" name="2_Office Theme">
  <a:themeElements>
    <a:clrScheme name="EC colour scheme">
      <a:dk1>
        <a:srgbClr val="4D4D4D"/>
      </a:dk1>
      <a:lt1>
        <a:srgbClr val="FFFFFF"/>
      </a:lt1>
      <a:dk2>
        <a:srgbClr val="034EA2"/>
      </a:dk2>
      <a:lt2>
        <a:srgbClr val="D3E8F9"/>
      </a:lt2>
      <a:accent1>
        <a:srgbClr val="1E858B"/>
      </a:accent1>
      <a:accent2>
        <a:srgbClr val="4BC5DE"/>
      </a:accent2>
      <a:accent3>
        <a:srgbClr val="1EC08A"/>
      </a:accent3>
      <a:accent4>
        <a:srgbClr val="ED8D2F"/>
      </a:accent4>
      <a:accent5>
        <a:srgbClr val="FFC000"/>
      </a:accent5>
      <a:accent6>
        <a:srgbClr val="E76C53"/>
      </a:accent6>
      <a:hlink>
        <a:srgbClr val="0563C1"/>
      </a:hlink>
      <a:folHlink>
        <a:srgbClr val="24337E"/>
      </a:folHlink>
    </a:clrScheme>
    <a:fontScheme name="Custom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C_Presentation.pptx" id="{DF0E4C23-23CF-4CA0-B78D-4EE4E4812529}" vid="{A275074F-6DFA-4FBF-AA5C-38C3649C393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904E1EBFBC69D4E9F6EFDF5C754386E" ma:contentTypeVersion="6" ma:contentTypeDescription="Create a new document." ma:contentTypeScope="" ma:versionID="52f6da75af73457dc21569fb4c76c495">
  <xsd:schema xmlns:xsd="http://www.w3.org/2001/XMLSchema" xmlns:xs="http://www.w3.org/2001/XMLSchema" xmlns:p="http://schemas.microsoft.com/office/2006/metadata/properties" xmlns:ns2="69540217-dd4d-4552-b080-f316f8754f84" xmlns:ns3="41198b08-d09d-409c-a169-ca1eb44fa897" targetNamespace="http://schemas.microsoft.com/office/2006/metadata/properties" ma:root="true" ma:fieldsID="eab12590faa9de5fa18565aab255869f" ns2:_="" ns3:_="">
    <xsd:import namespace="69540217-dd4d-4552-b080-f316f8754f84"/>
    <xsd:import namespace="41198b08-d09d-409c-a169-ca1eb44fa89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9540217-dd4d-4552-b080-f316f8754f8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1198b08-d09d-409c-a169-ca1eb44fa897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4B1CAF70-02D1-4551-A536-63581F6A809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6BCEE01-50DF-4399-8887-DB4BC110D9B5}">
  <ds:schemaRefs>
    <ds:schemaRef ds:uri="41198b08-d09d-409c-a169-ca1eb44fa897"/>
    <ds:schemaRef ds:uri="69540217-dd4d-4552-b080-f316f8754f84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1FF87431-2774-4E17-BE38-8A579357848D}">
  <ds:schemaRefs>
    <ds:schemaRef ds:uri="http://schemas.microsoft.com/office/2006/metadata/properties"/>
    <ds:schemaRef ds:uri="41198b08-d09d-409c-a169-ca1eb44fa897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69540217-dd4d-4552-b080-f316f8754f84"/>
    <ds:schemaRef ds:uri="http://schemas.microsoft.com/office/infopath/2007/PartnerControls"/>
    <ds:schemaRef ds:uri="http://purl.org/dc/elements/1.1/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1040</TotalTime>
  <Words>718</Words>
  <Application>Microsoft Office PowerPoint</Application>
  <PresentationFormat>Widescreen</PresentationFormat>
  <Paragraphs>101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8" baseType="lpstr">
      <vt:lpstr>Arial</vt:lpstr>
      <vt:lpstr>Calibri</vt:lpstr>
      <vt:lpstr>EC Square Sans Pro</vt:lpstr>
      <vt:lpstr>EC Square Sans Pro Light</vt:lpstr>
      <vt:lpstr>EC Square Sans Pro Medium</vt:lpstr>
      <vt:lpstr>Verdana</vt:lpstr>
      <vt:lpstr>Wingdings</vt:lpstr>
      <vt:lpstr>2_Office Theme</vt:lpstr>
      <vt:lpstr>PowerPoint Presentation</vt:lpstr>
      <vt:lpstr>Overview of Sweden’s RRP  </vt:lpstr>
      <vt:lpstr>PowerPoint Presentation</vt:lpstr>
      <vt:lpstr>Key elements of the plan I - green…</vt:lpstr>
      <vt:lpstr>Key elements of the plan II - …and digital</vt:lpstr>
      <vt:lpstr>Key elements of the plan III - resilience</vt:lpstr>
      <vt:lpstr>Key elements of the plan IV</vt:lpstr>
      <vt:lpstr>Audit and control – Protection of the EU’s financial interests</vt:lpstr>
      <vt:lpstr>Disbursement profile</vt:lpstr>
      <vt:lpstr>Thank you</vt:lpstr>
    </vt:vector>
  </TitlesOfParts>
  <Company>European Commission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JOHN Yvonne (COMM)</dc:creator>
  <cp:lastModifiedBy>ASTROM Martin (ECFIN)</cp:lastModifiedBy>
  <cp:revision>72</cp:revision>
  <dcterms:created xsi:type="dcterms:W3CDTF">2019-08-09T12:06:42Z</dcterms:created>
  <dcterms:modified xsi:type="dcterms:W3CDTF">2022-04-27T14:41:46Z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0x0101001904E1EBFBC69D4E9F6EFDF5C754386E</vt:lpwstr>
  </property>
  <property fmtid="{D5CDD505-2E9C-101B-9397-08002B2CF9AE}" pid="3" name="MSIP_Label_6bd9ddd1-4d20-43f6-abfa-fc3c07406f94_Enabled">
    <vt:lpwstr>true</vt:lpwstr>
  </property>
  <property fmtid="{D5CDD505-2E9C-101B-9397-08002B2CF9AE}" pid="4" name="MSIP_Label_6bd9ddd1-4d20-43f6-abfa-fc3c07406f94_SetDate">
    <vt:lpwstr>2022-04-25T10:52:37Z</vt:lpwstr>
  </property>
  <property fmtid="{D5CDD505-2E9C-101B-9397-08002B2CF9AE}" pid="5" name="MSIP_Label_6bd9ddd1-4d20-43f6-abfa-fc3c07406f94_Method">
    <vt:lpwstr>Standard</vt:lpwstr>
  </property>
  <property fmtid="{D5CDD505-2E9C-101B-9397-08002B2CF9AE}" pid="6" name="MSIP_Label_6bd9ddd1-4d20-43f6-abfa-fc3c07406f94_Name">
    <vt:lpwstr>Commission Use</vt:lpwstr>
  </property>
  <property fmtid="{D5CDD505-2E9C-101B-9397-08002B2CF9AE}" pid="7" name="MSIP_Label_6bd9ddd1-4d20-43f6-abfa-fc3c07406f94_SiteId">
    <vt:lpwstr>b24c8b06-522c-46fe-9080-70926f8dddb1</vt:lpwstr>
  </property>
  <property fmtid="{D5CDD505-2E9C-101B-9397-08002B2CF9AE}" pid="8" name="MSIP_Label_6bd9ddd1-4d20-43f6-abfa-fc3c07406f94_ActionId">
    <vt:lpwstr>5fc09b81-1dc8-4ca2-bb96-020ffcf6c7ee</vt:lpwstr>
  </property>
  <property fmtid="{D5CDD505-2E9C-101B-9397-08002B2CF9AE}" pid="9" name="MSIP_Label_6bd9ddd1-4d20-43f6-abfa-fc3c07406f94_ContentBits">
    <vt:lpwstr>0</vt:lpwstr>
  </property>
</Properties>
</file>